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713" autoAdjust="0"/>
  </p:normalViewPr>
  <p:slideViewPr>
    <p:cSldViewPr>
      <p:cViewPr>
        <p:scale>
          <a:sx n="77" d="100"/>
          <a:sy n="77" d="100"/>
        </p:scale>
        <p:origin x="-1140" y="-42"/>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0.102852956944521"/>
          <c:y val="0.42112299071259668"/>
          <c:w val="0.8346470430554852"/>
          <c:h val="0.48102660975067446"/>
        </c:manualLayout>
      </c:layout>
      <c:pie3DChart>
        <c:varyColors val="1"/>
        <c:ser>
          <c:idx val="1"/>
          <c:order val="1"/>
          <c:spPr>
            <a:scene3d>
              <a:camera prst="orthographicFront"/>
              <a:lightRig rig="threePt" dir="t"/>
            </a:scene3d>
            <a:sp3d prstMaterial="dkEdge"/>
          </c:spPr>
          <c:explosion val="25"/>
          <c:cat>
            <c:strRef>
              <c:f>Hoja1!$A$23:$A$27</c:f>
              <c:strCache>
                <c:ptCount val="5"/>
                <c:pt idx="0">
                  <c:v>Disconformidad</c:v>
                </c:pt>
                <c:pt idx="1">
                  <c:v>Limitaciones al negocio</c:v>
                </c:pt>
                <c:pt idx="2">
                  <c:v>ERP</c:v>
                </c:pt>
                <c:pt idx="3">
                  <c:v>Obsolecencia</c:v>
                </c:pt>
                <c:pt idx="4">
                  <c:v>Mayor Integración</c:v>
                </c:pt>
              </c:strCache>
            </c:strRef>
          </c:cat>
          <c:val>
            <c:numRef>
              <c:f>Hoja1!$C$23:$C$27</c:f>
              <c:numCache>
                <c:formatCode>0%</c:formatCode>
                <c:ptCount val="5"/>
                <c:pt idx="0">
                  <c:v>0.16</c:v>
                </c:pt>
                <c:pt idx="1">
                  <c:v>0.27</c:v>
                </c:pt>
                <c:pt idx="2">
                  <c:v>3.0000000000000002E-2</c:v>
                </c:pt>
                <c:pt idx="3">
                  <c:v>0.24000000000000021</c:v>
                </c:pt>
                <c:pt idx="4">
                  <c:v>0.30000000000000032</c:v>
                </c:pt>
              </c:numCache>
            </c:numRef>
          </c:val>
        </c:ser>
        <c:ser>
          <c:idx val="0"/>
          <c:order val="0"/>
          <c:explosion val="25"/>
          <c:cat>
            <c:strRef>
              <c:f>Hoja1!$A$23:$A$27</c:f>
              <c:strCache>
                <c:ptCount val="5"/>
                <c:pt idx="0">
                  <c:v>Disconformidad</c:v>
                </c:pt>
                <c:pt idx="1">
                  <c:v>Limitaciones al negocio</c:v>
                </c:pt>
                <c:pt idx="2">
                  <c:v>ERP</c:v>
                </c:pt>
                <c:pt idx="3">
                  <c:v>Obsolecencia</c:v>
                </c:pt>
                <c:pt idx="4">
                  <c:v>Mayor Integración</c:v>
                </c:pt>
              </c:strCache>
            </c:strRef>
          </c:cat>
          <c:val>
            <c:numRef>
              <c:f>Hoja1!$B$23:$B$27</c:f>
            </c:numRef>
          </c:val>
        </c:ser>
        <c:dLbls>
          <c:showLegendKey val="0"/>
          <c:showVal val="0"/>
          <c:showCatName val="1"/>
          <c:showSerName val="0"/>
          <c:showPercent val="1"/>
          <c:showBubbleSize val="0"/>
          <c:showLeaderLines val="0"/>
        </c:dLbls>
      </c:pie3DChart>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Hoja1!$C$29</c:f>
              <c:strCache>
                <c:ptCount val="1"/>
                <c:pt idx="0">
                  <c:v>Antes </c:v>
                </c:pt>
              </c:strCache>
            </c:strRef>
          </c:tx>
          <c:invertIfNegative val="0"/>
          <c:cat>
            <c:strRef>
              <c:f>Hoja1!$A$30:$B$39</c:f>
              <c:strCache>
                <c:ptCount val="10"/>
                <c:pt idx="0">
                  <c:v>Precio del Software</c:v>
                </c:pt>
                <c:pt idx="1">
                  <c:v>Facilidad de Implantación</c:v>
                </c:pt>
                <c:pt idx="2">
                  <c:v>Facilidad de Uso</c:v>
                </c:pt>
                <c:pt idx="3">
                  <c:v>Adaptación a la Empresa</c:v>
                </c:pt>
                <c:pt idx="4">
                  <c:v>Funcionalidad del Software</c:v>
                </c:pt>
                <c:pt idx="5">
                  <c:v>Aprovechar Hardware Existente</c:v>
                </c:pt>
                <c:pt idx="6">
                  <c:v>Crecimiento potencial del Soft.</c:v>
                </c:pt>
                <c:pt idx="7">
                  <c:v>Soporte Partner Local</c:v>
                </c:pt>
                <c:pt idx="8">
                  <c:v>Calidad de la Documentación</c:v>
                </c:pt>
                <c:pt idx="9">
                  <c:v>Referencias</c:v>
                </c:pt>
              </c:strCache>
            </c:strRef>
          </c:cat>
          <c:val>
            <c:numRef>
              <c:f>Hoja1!$C$30:$C$39</c:f>
              <c:numCache>
                <c:formatCode>0</c:formatCode>
                <c:ptCount val="10"/>
                <c:pt idx="0">
                  <c:v>10</c:v>
                </c:pt>
                <c:pt idx="1">
                  <c:v>9</c:v>
                </c:pt>
                <c:pt idx="2">
                  <c:v>8</c:v>
                </c:pt>
                <c:pt idx="3">
                  <c:v>7</c:v>
                </c:pt>
                <c:pt idx="4">
                  <c:v>6</c:v>
                </c:pt>
                <c:pt idx="5">
                  <c:v>5</c:v>
                </c:pt>
                <c:pt idx="6">
                  <c:v>4</c:v>
                </c:pt>
                <c:pt idx="7">
                  <c:v>3</c:v>
                </c:pt>
                <c:pt idx="8">
                  <c:v>2</c:v>
                </c:pt>
                <c:pt idx="9">
                  <c:v>1</c:v>
                </c:pt>
              </c:numCache>
            </c:numRef>
          </c:val>
        </c:ser>
        <c:dLbls>
          <c:showLegendKey val="0"/>
          <c:showVal val="0"/>
          <c:showCatName val="0"/>
          <c:showSerName val="0"/>
          <c:showPercent val="0"/>
          <c:showBubbleSize val="0"/>
        </c:dLbls>
        <c:gapWidth val="150"/>
        <c:shape val="cone"/>
        <c:axId val="138350592"/>
        <c:axId val="131013376"/>
        <c:axId val="0"/>
      </c:bar3DChart>
      <c:catAx>
        <c:axId val="138350592"/>
        <c:scaling>
          <c:orientation val="minMax"/>
        </c:scaling>
        <c:delete val="0"/>
        <c:axPos val="b"/>
        <c:majorTickMark val="out"/>
        <c:minorTickMark val="none"/>
        <c:tickLblPos val="nextTo"/>
        <c:crossAx val="131013376"/>
        <c:crosses val="autoZero"/>
        <c:auto val="1"/>
        <c:lblAlgn val="ctr"/>
        <c:lblOffset val="100"/>
        <c:noMultiLvlLbl val="0"/>
      </c:catAx>
      <c:valAx>
        <c:axId val="131013376"/>
        <c:scaling>
          <c:orientation val="minMax"/>
        </c:scaling>
        <c:delete val="0"/>
        <c:axPos val="l"/>
        <c:majorGridlines/>
        <c:numFmt formatCode="0" sourceLinked="1"/>
        <c:majorTickMark val="out"/>
        <c:minorTickMark val="none"/>
        <c:tickLblPos val="nextTo"/>
        <c:crossAx val="1383505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Hoja1!$C$41</c:f>
              <c:strCache>
                <c:ptCount val="1"/>
                <c:pt idx="0">
                  <c:v>Después</c:v>
                </c:pt>
              </c:strCache>
            </c:strRef>
          </c:tx>
          <c:invertIfNegative val="0"/>
          <c:cat>
            <c:strRef>
              <c:f>Hoja1!$A$42:$B$51</c:f>
              <c:strCache>
                <c:ptCount val="10"/>
                <c:pt idx="0">
                  <c:v>Soporte Partner Local</c:v>
                </c:pt>
                <c:pt idx="1">
                  <c:v>Referencias</c:v>
                </c:pt>
                <c:pt idx="2">
                  <c:v>Adaptación a la Empresa</c:v>
                </c:pt>
                <c:pt idx="3">
                  <c:v>Crecimiento potencial del Soft.</c:v>
                </c:pt>
                <c:pt idx="4">
                  <c:v>Precio del Software</c:v>
                </c:pt>
                <c:pt idx="5">
                  <c:v>Calidad de la Documentación</c:v>
                </c:pt>
                <c:pt idx="6">
                  <c:v>Funcionalidad del Software</c:v>
                </c:pt>
                <c:pt idx="7">
                  <c:v>Facilidad de Uso</c:v>
                </c:pt>
                <c:pt idx="8">
                  <c:v>Facilidad de Implantación</c:v>
                </c:pt>
                <c:pt idx="9">
                  <c:v>Aprovechar Hardware Existente</c:v>
                </c:pt>
              </c:strCache>
            </c:strRef>
          </c:cat>
          <c:val>
            <c:numRef>
              <c:f>Hoja1!$C$42:$C$51</c:f>
              <c:numCache>
                <c:formatCode>0</c:formatCode>
                <c:ptCount val="10"/>
                <c:pt idx="0">
                  <c:v>10</c:v>
                </c:pt>
                <c:pt idx="1">
                  <c:v>9</c:v>
                </c:pt>
                <c:pt idx="2">
                  <c:v>8</c:v>
                </c:pt>
                <c:pt idx="3">
                  <c:v>7</c:v>
                </c:pt>
                <c:pt idx="4">
                  <c:v>6</c:v>
                </c:pt>
                <c:pt idx="5">
                  <c:v>5</c:v>
                </c:pt>
                <c:pt idx="6">
                  <c:v>4</c:v>
                </c:pt>
                <c:pt idx="7">
                  <c:v>3</c:v>
                </c:pt>
                <c:pt idx="8">
                  <c:v>2</c:v>
                </c:pt>
                <c:pt idx="9">
                  <c:v>1</c:v>
                </c:pt>
              </c:numCache>
            </c:numRef>
          </c:val>
        </c:ser>
        <c:ser>
          <c:idx val="1"/>
          <c:order val="1"/>
          <c:tx>
            <c:strRef>
              <c:f>Hoja1!$D$41</c:f>
              <c:strCache>
                <c:ptCount val="1"/>
                <c:pt idx="0">
                  <c:v>Antes </c:v>
                </c:pt>
              </c:strCache>
            </c:strRef>
          </c:tx>
          <c:invertIfNegative val="0"/>
          <c:cat>
            <c:strRef>
              <c:f>Hoja1!$A$42:$B$51</c:f>
              <c:strCache>
                <c:ptCount val="10"/>
                <c:pt idx="0">
                  <c:v>Soporte Partner Local</c:v>
                </c:pt>
                <c:pt idx="1">
                  <c:v>Referencias</c:v>
                </c:pt>
                <c:pt idx="2">
                  <c:v>Adaptación a la Empresa</c:v>
                </c:pt>
                <c:pt idx="3">
                  <c:v>Crecimiento potencial del Soft.</c:v>
                </c:pt>
                <c:pt idx="4">
                  <c:v>Precio del Software</c:v>
                </c:pt>
                <c:pt idx="5">
                  <c:v>Calidad de la Documentación</c:v>
                </c:pt>
                <c:pt idx="6">
                  <c:v>Funcionalidad del Software</c:v>
                </c:pt>
                <c:pt idx="7">
                  <c:v>Facilidad de Uso</c:v>
                </c:pt>
                <c:pt idx="8">
                  <c:v>Facilidad de Implantación</c:v>
                </c:pt>
                <c:pt idx="9">
                  <c:v>Aprovechar Hardware Existente</c:v>
                </c:pt>
              </c:strCache>
            </c:strRef>
          </c:cat>
          <c:val>
            <c:numRef>
              <c:f>Hoja1!$D$42:$D$51</c:f>
              <c:numCache>
                <c:formatCode>0</c:formatCode>
                <c:ptCount val="10"/>
                <c:pt idx="0">
                  <c:v>3</c:v>
                </c:pt>
                <c:pt idx="1">
                  <c:v>1</c:v>
                </c:pt>
                <c:pt idx="2">
                  <c:v>7</c:v>
                </c:pt>
                <c:pt idx="3">
                  <c:v>4</c:v>
                </c:pt>
                <c:pt idx="4">
                  <c:v>10</c:v>
                </c:pt>
                <c:pt idx="5">
                  <c:v>2</c:v>
                </c:pt>
                <c:pt idx="6">
                  <c:v>6</c:v>
                </c:pt>
                <c:pt idx="7">
                  <c:v>8</c:v>
                </c:pt>
                <c:pt idx="8">
                  <c:v>9</c:v>
                </c:pt>
                <c:pt idx="9">
                  <c:v>5</c:v>
                </c:pt>
              </c:numCache>
            </c:numRef>
          </c:val>
        </c:ser>
        <c:dLbls>
          <c:showLegendKey val="0"/>
          <c:showVal val="0"/>
          <c:showCatName val="0"/>
          <c:showSerName val="0"/>
          <c:showPercent val="0"/>
          <c:showBubbleSize val="0"/>
        </c:dLbls>
        <c:gapWidth val="150"/>
        <c:shape val="cone"/>
        <c:axId val="138352640"/>
        <c:axId val="136143424"/>
        <c:axId val="0"/>
      </c:bar3DChart>
      <c:catAx>
        <c:axId val="138352640"/>
        <c:scaling>
          <c:orientation val="minMax"/>
        </c:scaling>
        <c:delete val="0"/>
        <c:axPos val="b"/>
        <c:majorTickMark val="out"/>
        <c:minorTickMark val="none"/>
        <c:tickLblPos val="nextTo"/>
        <c:crossAx val="136143424"/>
        <c:crosses val="autoZero"/>
        <c:auto val="1"/>
        <c:lblAlgn val="ctr"/>
        <c:lblOffset val="100"/>
        <c:noMultiLvlLbl val="0"/>
      </c:catAx>
      <c:valAx>
        <c:axId val="136143424"/>
        <c:scaling>
          <c:orientation val="minMax"/>
        </c:scaling>
        <c:delete val="0"/>
        <c:axPos val="l"/>
        <c:majorGridlines/>
        <c:numFmt formatCode="0" sourceLinked="1"/>
        <c:majorTickMark val="out"/>
        <c:minorTickMark val="none"/>
        <c:tickLblPos val="nextTo"/>
        <c:crossAx val="138352640"/>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8965026F-6A46-4830-AF3D-9C60329E8CA1}" type="datetimeFigureOut">
              <a:rPr lang="es-ES" smtClean="0"/>
              <a:t>26/09/2016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ECA5E616-AD83-4BE1-B918-07EC02E0D196}"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965026F-6A46-4830-AF3D-9C60329E8CA1}" type="datetimeFigureOut">
              <a:rPr lang="es-ES" smtClean="0"/>
              <a:t>26/09/2016</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CA5E616-AD83-4BE1-B918-07EC02E0D196}"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emeco.com/a-case-study-on-hersheys-erp-implementation-failure-the-importance-of-testing-and-schedul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Sistemas de Gestión empresarial</a:t>
            </a:r>
            <a:endParaRPr lang="es-ES" dirty="0"/>
          </a:p>
        </p:txBody>
      </p:sp>
      <p:sp>
        <p:nvSpPr>
          <p:cNvPr id="3" name="2 Subtítulo"/>
          <p:cNvSpPr>
            <a:spLocks noGrp="1"/>
          </p:cNvSpPr>
          <p:nvPr>
            <p:ph type="subTitle" idx="1"/>
          </p:nvPr>
        </p:nvSpPr>
        <p:spPr/>
        <p:txBody>
          <a:bodyPr>
            <a:noAutofit/>
          </a:bodyPr>
          <a:lstStyle/>
          <a:p>
            <a:pPr algn="ctr"/>
            <a:r>
              <a:rPr lang="es-ES" sz="5400" b="1" smtClean="0"/>
              <a:t>Unidad </a:t>
            </a:r>
            <a:r>
              <a:rPr lang="es-ES" sz="5400" b="1" smtClean="0"/>
              <a:t>3</a:t>
            </a:r>
          </a:p>
          <a:p>
            <a:pPr algn="ctr"/>
            <a:endParaRPr lang="es-ES" sz="5400" b="1" dirty="0" smtClean="0"/>
          </a:p>
          <a:p>
            <a:pPr algn="ctr"/>
            <a:r>
              <a:rPr lang="es-ES" sz="5400" b="1" dirty="0" smtClean="0"/>
              <a:t>Implantación de un ERP</a:t>
            </a:r>
          </a:p>
          <a:p>
            <a:endParaRPr lang="es-E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 1: Preparación</a:t>
            </a:r>
            <a:endParaRPr lang="es-ES" dirty="0"/>
          </a:p>
        </p:txBody>
      </p:sp>
      <p:sp>
        <p:nvSpPr>
          <p:cNvPr id="3" name="2 Marcador de contenido"/>
          <p:cNvSpPr>
            <a:spLocks noGrp="1"/>
          </p:cNvSpPr>
          <p:nvPr>
            <p:ph idx="1"/>
          </p:nvPr>
        </p:nvSpPr>
        <p:spPr/>
        <p:txBody>
          <a:bodyPr>
            <a:noAutofit/>
          </a:bodyPr>
          <a:lstStyle/>
          <a:p>
            <a:pPr marL="342900" indent="-342900" algn="just" defTabSz="736600">
              <a:buClrTx/>
              <a:buFont typeface="+mj-lt"/>
              <a:buAutoNum type="arabicPeriod"/>
            </a:pPr>
            <a:r>
              <a:rPr lang="en-GB" sz="1600" b="1" i="1" dirty="0" err="1" smtClean="0">
                <a:latin typeface="+mj-lt"/>
              </a:rPr>
              <a:t>Dimensionar</a:t>
            </a:r>
            <a:r>
              <a:rPr lang="en-GB" sz="1600" b="1" i="1" dirty="0" smtClean="0">
                <a:latin typeface="+mj-lt"/>
              </a:rPr>
              <a:t> la </a:t>
            </a:r>
            <a:r>
              <a:rPr lang="en-GB" sz="1600" b="1" i="1" dirty="0" err="1" smtClean="0">
                <a:latin typeface="+mj-lt"/>
              </a:rPr>
              <a:t>necesidad</a:t>
            </a:r>
            <a:r>
              <a:rPr lang="en-GB" sz="1600" b="1" i="1" dirty="0" smtClean="0">
                <a:latin typeface="+mj-lt"/>
              </a:rPr>
              <a:t>: </a:t>
            </a:r>
            <a:r>
              <a:rPr lang="en-GB" sz="1600" i="1" dirty="0" smtClean="0">
                <a:latin typeface="+mj-lt"/>
              </a:rPr>
              <a:t>e</a:t>
            </a:r>
            <a:r>
              <a:rPr lang="es-ES_tradnl" sz="1600" dirty="0" smtClean="0">
                <a:latin typeface="+mj-lt"/>
              </a:rPr>
              <a:t>n la organización se ha detectado el problema y se evalúa rigurosamente la solución más adecuada para las necesidades actuales existentes y las previstas a corto y largo plazo</a:t>
            </a:r>
            <a:endParaRPr lang="en-GB" sz="1600" b="1" i="1" dirty="0" smtClean="0">
              <a:latin typeface="+mj-lt"/>
            </a:endParaRPr>
          </a:p>
          <a:p>
            <a:pPr marL="342900" indent="-342900" algn="just" defTabSz="736600">
              <a:buClrTx/>
              <a:buFont typeface="+mj-lt"/>
              <a:buAutoNum type="arabicPeriod"/>
            </a:pPr>
            <a:r>
              <a:rPr lang="en-GB" sz="1600" b="1" i="1" dirty="0" err="1" smtClean="0">
                <a:latin typeface="+mj-lt"/>
              </a:rPr>
              <a:t>Establecer</a:t>
            </a:r>
            <a:r>
              <a:rPr lang="en-GB" sz="1600" b="1" i="1" dirty="0" smtClean="0">
                <a:latin typeface="+mj-lt"/>
              </a:rPr>
              <a:t> </a:t>
            </a:r>
            <a:r>
              <a:rPr lang="en-GB" sz="1600" b="1" i="1" dirty="0" err="1" smtClean="0">
                <a:latin typeface="+mj-lt"/>
              </a:rPr>
              <a:t>equipo</a:t>
            </a:r>
            <a:r>
              <a:rPr lang="en-GB" sz="1600" b="1" i="1" dirty="0" smtClean="0">
                <a:latin typeface="+mj-lt"/>
              </a:rPr>
              <a:t> de </a:t>
            </a:r>
            <a:r>
              <a:rPr lang="en-GB" sz="1600" b="1" i="1" dirty="0" err="1" smtClean="0">
                <a:latin typeface="+mj-lt"/>
              </a:rPr>
              <a:t>trabajo</a:t>
            </a:r>
            <a:r>
              <a:rPr lang="en-GB" sz="1600" b="1" i="1" dirty="0" smtClean="0">
                <a:latin typeface="+mj-lt"/>
              </a:rPr>
              <a:t>: </a:t>
            </a:r>
            <a:r>
              <a:rPr lang="es-ES_tradnl" sz="1600" dirty="0" smtClean="0">
                <a:latin typeface="+mj-lt"/>
              </a:rPr>
              <a:t>los directivos de la organización se cuestionan la decisión de implantar un sistema ERP o, si es más adecuado por motivos técnicos, económicos o funcionales, la adquisición e implantación de otro tipo de sistema</a:t>
            </a:r>
            <a:endParaRPr lang="en-GB" sz="1600" i="1" dirty="0" smtClean="0">
              <a:latin typeface="+mj-lt"/>
            </a:endParaRPr>
          </a:p>
          <a:p>
            <a:pPr marL="342900" indent="-342900" algn="just" defTabSz="736600">
              <a:buClrTx/>
              <a:buFont typeface="+mj-lt"/>
              <a:buAutoNum type="arabicPeriod"/>
            </a:pPr>
            <a:r>
              <a:rPr lang="en-GB" sz="1600" b="1" i="1" dirty="0" err="1" smtClean="0">
                <a:latin typeface="+mj-lt"/>
              </a:rPr>
              <a:t>Realizar</a:t>
            </a:r>
            <a:r>
              <a:rPr lang="en-GB" sz="1600" b="1" i="1" dirty="0" smtClean="0">
                <a:latin typeface="+mj-lt"/>
              </a:rPr>
              <a:t>  </a:t>
            </a:r>
            <a:r>
              <a:rPr lang="en-GB" sz="1600" b="1" i="1" dirty="0" err="1" smtClean="0">
                <a:latin typeface="+mj-lt"/>
              </a:rPr>
              <a:t>documentación</a:t>
            </a:r>
            <a:r>
              <a:rPr lang="en-GB" sz="1600" b="1" i="1" dirty="0" smtClean="0">
                <a:latin typeface="+mj-lt"/>
              </a:rPr>
              <a:t>:</a:t>
            </a:r>
          </a:p>
          <a:p>
            <a:pPr marL="1266444" lvl="3" indent="-342900">
              <a:buClrTx/>
            </a:pPr>
            <a:r>
              <a:rPr lang="es-ES_tradnl" sz="1400" dirty="0" smtClean="0">
                <a:latin typeface="+mj-lt"/>
              </a:rPr>
              <a:t>Elaborar un análisis de  los procesos</a:t>
            </a:r>
          </a:p>
          <a:p>
            <a:pPr marL="1266444" lvl="3" indent="-342900">
              <a:buClrTx/>
            </a:pPr>
            <a:r>
              <a:rPr lang="es-ES_tradnl" sz="1400" dirty="0" smtClean="0">
                <a:latin typeface="+mj-lt"/>
              </a:rPr>
              <a:t>Establecer  los objetivos y  los beneficios que se quieren alcanzar</a:t>
            </a:r>
          </a:p>
          <a:p>
            <a:pPr marL="1266444" lvl="3" indent="-342900">
              <a:buClrTx/>
            </a:pPr>
            <a:r>
              <a:rPr lang="es-ES_tradnl" sz="1400" dirty="0" smtClean="0">
                <a:latin typeface="+mj-lt"/>
              </a:rPr>
              <a:t>Analizar el impacto de la implantación en el negocio.</a:t>
            </a:r>
          </a:p>
          <a:p>
            <a:pPr marL="342900" indent="-342900" algn="just" defTabSz="736600">
              <a:buClrTx/>
              <a:buFont typeface="+mj-lt"/>
              <a:buAutoNum type="arabicPeriod"/>
            </a:pPr>
            <a:r>
              <a:rPr lang="en-GB" sz="1600" b="1" i="1" dirty="0" err="1" smtClean="0">
                <a:latin typeface="+mj-lt"/>
              </a:rPr>
              <a:t>Marcar</a:t>
            </a:r>
            <a:r>
              <a:rPr lang="en-GB" sz="1600" b="1" i="1" dirty="0" smtClean="0">
                <a:latin typeface="+mj-lt"/>
              </a:rPr>
              <a:t>  </a:t>
            </a:r>
            <a:r>
              <a:rPr lang="en-GB" sz="1600" b="1" i="1" dirty="0" err="1" smtClean="0">
                <a:latin typeface="+mj-lt"/>
              </a:rPr>
              <a:t>prioridades</a:t>
            </a:r>
            <a:r>
              <a:rPr lang="en-GB" sz="1600" b="1" i="1" dirty="0" smtClean="0">
                <a:latin typeface="+mj-lt"/>
              </a:rPr>
              <a:t>:</a:t>
            </a:r>
          </a:p>
          <a:p>
            <a:pPr marL="1255713" lvl="1" indent="-358775" algn="just" defTabSz="736600">
              <a:buClrTx/>
              <a:buFont typeface="Arial" pitchFamily="34" charset="0"/>
              <a:buChar char="•"/>
            </a:pPr>
            <a:r>
              <a:rPr lang="en-GB" sz="1400" dirty="0" err="1" smtClean="0">
                <a:latin typeface="+mj-lt"/>
              </a:rPr>
              <a:t>Nivel</a:t>
            </a:r>
            <a:r>
              <a:rPr lang="en-GB" sz="1400" dirty="0" smtClean="0">
                <a:latin typeface="+mj-lt"/>
              </a:rPr>
              <a:t> </a:t>
            </a:r>
            <a:r>
              <a:rPr lang="en-GB" sz="1400" dirty="0" err="1" smtClean="0">
                <a:latin typeface="+mj-lt"/>
              </a:rPr>
              <a:t>estratégico</a:t>
            </a:r>
            <a:r>
              <a:rPr lang="en-GB" sz="1400" dirty="0" smtClean="0">
                <a:latin typeface="+mj-lt"/>
              </a:rPr>
              <a:t>.</a:t>
            </a:r>
          </a:p>
          <a:p>
            <a:pPr marL="1255713" lvl="1" indent="-358775" algn="just" defTabSz="736600">
              <a:buClrTx/>
              <a:buFont typeface="Arial" pitchFamily="34" charset="0"/>
              <a:buChar char="•"/>
            </a:pPr>
            <a:r>
              <a:rPr lang="en-GB" sz="1400" dirty="0" err="1" smtClean="0">
                <a:latin typeface="+mj-lt"/>
              </a:rPr>
              <a:t>Nivel</a:t>
            </a:r>
            <a:r>
              <a:rPr lang="en-GB" sz="1400" dirty="0" smtClean="0">
                <a:latin typeface="+mj-lt"/>
              </a:rPr>
              <a:t> </a:t>
            </a:r>
            <a:r>
              <a:rPr lang="en-GB" sz="1400" dirty="0" err="1" smtClean="0">
                <a:latin typeface="+mj-lt"/>
              </a:rPr>
              <a:t>Económico</a:t>
            </a:r>
            <a:r>
              <a:rPr lang="en-GB" sz="1400" dirty="0" smtClean="0">
                <a:latin typeface="+mj-lt"/>
              </a:rPr>
              <a:t>.</a:t>
            </a:r>
          </a:p>
          <a:p>
            <a:pPr marL="1255713" lvl="1" indent="-358775" algn="just" defTabSz="736600">
              <a:buClrTx/>
              <a:buFont typeface="Arial" pitchFamily="34" charset="0"/>
              <a:buChar char="•"/>
            </a:pPr>
            <a:r>
              <a:rPr lang="en-GB" sz="1400" dirty="0" err="1" smtClean="0">
                <a:latin typeface="+mj-lt"/>
              </a:rPr>
              <a:t>Nivel</a:t>
            </a:r>
            <a:r>
              <a:rPr lang="en-GB" sz="1400" dirty="0" smtClean="0">
                <a:latin typeface="+mj-lt"/>
              </a:rPr>
              <a:t> </a:t>
            </a:r>
            <a:r>
              <a:rPr lang="en-GB" sz="1400" dirty="0" err="1" smtClean="0">
                <a:latin typeface="+mj-lt"/>
              </a:rPr>
              <a:t>Funcional</a:t>
            </a:r>
            <a:r>
              <a:rPr lang="en-GB" sz="1400" dirty="0" smtClean="0">
                <a:latin typeface="+mj-lt"/>
              </a:rPr>
              <a:t>.</a:t>
            </a:r>
          </a:p>
          <a:p>
            <a:pPr marL="1255713" lvl="1" indent="-358775" algn="just" defTabSz="736600">
              <a:buClrTx/>
              <a:buFont typeface="Arial" pitchFamily="34" charset="0"/>
              <a:buChar char="•"/>
            </a:pPr>
            <a:r>
              <a:rPr lang="en-GB" sz="1400" dirty="0" err="1" smtClean="0">
                <a:latin typeface="+mj-lt"/>
              </a:rPr>
              <a:t>Nivel</a:t>
            </a:r>
            <a:r>
              <a:rPr lang="en-GB" sz="1400" dirty="0" smtClean="0">
                <a:latin typeface="+mj-lt"/>
              </a:rPr>
              <a:t> </a:t>
            </a:r>
            <a:r>
              <a:rPr lang="en-GB" sz="1400" dirty="0" err="1" smtClean="0">
                <a:latin typeface="+mj-lt"/>
              </a:rPr>
              <a:t>Técnico</a:t>
            </a:r>
            <a:r>
              <a:rPr lang="en-GB" sz="1400" dirty="0" smtClean="0">
                <a:latin typeface="+mj-lt"/>
              </a:rPr>
              <a:t>.</a:t>
            </a:r>
          </a:p>
          <a:p>
            <a:pPr marL="1255713" lvl="1" indent="-358775" algn="just" defTabSz="736600">
              <a:buClrTx/>
              <a:buFont typeface="Arial" pitchFamily="34" charset="0"/>
              <a:buChar char="•"/>
            </a:pPr>
            <a:r>
              <a:rPr lang="en-GB" sz="1400" dirty="0" err="1" smtClean="0">
                <a:latin typeface="+mj-lt"/>
              </a:rPr>
              <a:t>Nivel</a:t>
            </a:r>
            <a:r>
              <a:rPr lang="en-GB" sz="1400" dirty="0" smtClean="0">
                <a:latin typeface="+mj-lt"/>
              </a:rPr>
              <a:t> </a:t>
            </a:r>
            <a:r>
              <a:rPr lang="en-GB" sz="1400" dirty="0" err="1" smtClean="0">
                <a:latin typeface="+mj-lt"/>
              </a:rPr>
              <a:t>Proveedor</a:t>
            </a:r>
            <a:r>
              <a:rPr lang="en-GB" sz="1400" dirty="0" smtClean="0">
                <a:latin typeface="+mj-lt"/>
              </a:rPr>
              <a:t>.</a:t>
            </a:r>
          </a:p>
          <a:p>
            <a:pPr>
              <a:buNone/>
            </a:pPr>
            <a:endParaRPr lang="es-ES"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 2: Selección</a:t>
            </a:r>
            <a:endParaRPr lang="es-ES" dirty="0"/>
          </a:p>
        </p:txBody>
      </p:sp>
      <p:sp>
        <p:nvSpPr>
          <p:cNvPr id="3" name="2 Marcador de contenido"/>
          <p:cNvSpPr>
            <a:spLocks noGrp="1"/>
          </p:cNvSpPr>
          <p:nvPr>
            <p:ph idx="1"/>
          </p:nvPr>
        </p:nvSpPr>
        <p:spPr>
          <a:xfrm>
            <a:off x="1187624" y="1340768"/>
            <a:ext cx="7498080" cy="4800600"/>
          </a:xfrm>
        </p:spPr>
        <p:txBody>
          <a:bodyPr>
            <a:noAutofit/>
          </a:bodyPr>
          <a:lstStyle/>
          <a:p>
            <a:pPr marL="534987" lvl="1" indent="-342900">
              <a:buClr>
                <a:schemeClr val="tx1"/>
              </a:buClr>
              <a:buFont typeface="Gill Sans MT" pitchFamily="34" charset="0"/>
              <a:buChar char="•"/>
            </a:pPr>
            <a:r>
              <a:rPr lang="es-ES_tradnl" sz="1800" dirty="0" smtClean="0"/>
              <a:t>La selección del sistema ERP es un proceso crítico con un alto impacto en la organización. </a:t>
            </a:r>
          </a:p>
          <a:p>
            <a:pPr marL="534987" lvl="1" indent="-342900">
              <a:buClr>
                <a:schemeClr val="tx1"/>
              </a:buClr>
              <a:buFont typeface="Gill Sans MT" pitchFamily="34" charset="0"/>
              <a:buChar char="•"/>
            </a:pPr>
            <a:r>
              <a:rPr lang="es-ES_tradnl" sz="1800" dirty="0" smtClean="0"/>
              <a:t>Equivocarse en  los primeros pasos del proyecto, en una  incorrecta selección del sistema ERP, implica arrastrar y hacer crecer el problema durante las fases posteriores, con una alta probabilidad de fracaso del proyecto de implantación.</a:t>
            </a:r>
          </a:p>
          <a:p>
            <a:pPr marL="534987" lvl="1" indent="-342900">
              <a:buClr>
                <a:schemeClr val="tx1"/>
              </a:buClr>
              <a:buFont typeface="Gill Sans MT" pitchFamily="34" charset="0"/>
              <a:buChar char="•"/>
            </a:pPr>
            <a:r>
              <a:rPr lang="es-ES_tradnl" sz="1800" dirty="0" smtClean="0"/>
              <a:t>Como parte de la selección del sistema ERP, las empresas han de decidir la </a:t>
            </a:r>
            <a:r>
              <a:rPr lang="es-ES_tradnl" sz="1800" b="1" dirty="0" smtClean="0"/>
              <a:t>“Política De Reingeniería</a:t>
            </a:r>
            <a:r>
              <a:rPr lang="es-ES_tradnl" sz="1800" dirty="0" smtClean="0"/>
              <a:t>”. Probablemente, ninguno de los sistemas ERP candidatos nos proporcionará la cobertura de todos los requerimientos de la empresa. </a:t>
            </a:r>
          </a:p>
          <a:p>
            <a:pPr marL="534987" lvl="1" indent="-342900">
              <a:buClr>
                <a:schemeClr val="tx1"/>
              </a:buClr>
              <a:buFont typeface="Gill Sans MT" pitchFamily="34" charset="0"/>
              <a:buChar char="•"/>
            </a:pPr>
            <a:r>
              <a:rPr lang="es-ES_tradnl" sz="1800" dirty="0" smtClean="0"/>
              <a:t>La organización tendrá que escoger entre:</a:t>
            </a:r>
          </a:p>
          <a:p>
            <a:pPr marL="926274" lvl="3" indent="-342900">
              <a:buClr>
                <a:schemeClr val="tx1"/>
              </a:buClr>
              <a:buFont typeface="Gill Sans MT" pitchFamily="34" charset="0"/>
              <a:buChar char="•"/>
            </a:pPr>
            <a:r>
              <a:rPr lang="es-ES_tradnl" sz="1200" dirty="0" smtClean="0"/>
              <a:t> Personalizar el sistema ERP, para adaptarse a los procesos de la organización</a:t>
            </a:r>
          </a:p>
          <a:p>
            <a:pPr marL="926274" lvl="3" indent="-342900">
              <a:buClr>
                <a:schemeClr val="tx1"/>
              </a:buClr>
              <a:buFont typeface="Gill Sans MT" pitchFamily="34" charset="0"/>
              <a:buChar char="•"/>
            </a:pPr>
            <a:r>
              <a:rPr lang="es-ES_tradnl" sz="1200" dirty="0" smtClean="0"/>
              <a:t> Cambiar los procesos de negocio al estándar que propone el sistema ERP. </a:t>
            </a:r>
          </a:p>
          <a:p>
            <a:pPr marL="534987" lvl="1" indent="-342900">
              <a:buClr>
                <a:schemeClr val="tx1"/>
              </a:buClr>
              <a:buFont typeface="Gill Sans MT" pitchFamily="34" charset="0"/>
              <a:buChar char="•"/>
            </a:pPr>
            <a:r>
              <a:rPr lang="es-ES_tradnl" sz="1800" dirty="0" smtClean="0"/>
              <a:t>Muchas empresas utilizan la adopción de un sistema ERP como una oportunidad para cambiar sus procesos de negocio básicos, haciendo una reingeniería de los mismos para coincidir con la </a:t>
            </a:r>
            <a:r>
              <a:rPr lang="es-ES_tradnl" sz="1800" b="1" i="1" dirty="0" smtClean="0"/>
              <a:t>"mejor práctica" </a:t>
            </a:r>
            <a:r>
              <a:rPr lang="es-ES_tradnl" sz="1800" dirty="0" smtClean="0"/>
              <a:t>(</a:t>
            </a:r>
            <a:r>
              <a:rPr lang="es-ES_tradnl" sz="1800" dirty="0" err="1" smtClean="0"/>
              <a:t>best</a:t>
            </a:r>
            <a:r>
              <a:rPr lang="es-ES_tradnl" sz="1800" dirty="0" smtClean="0"/>
              <a:t> </a:t>
            </a:r>
            <a:r>
              <a:rPr lang="es-ES_tradnl" sz="1800" dirty="0" err="1" smtClean="0"/>
              <a:t>practice</a:t>
            </a:r>
            <a:r>
              <a:rPr lang="es-ES_tradnl" sz="1800" dirty="0" smtClean="0"/>
              <a:t>) de los procesos del sistema ERP. </a:t>
            </a:r>
          </a:p>
          <a:p>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 3: Implementación</a:t>
            </a:r>
            <a:endParaRPr lang="es-ES" dirty="0"/>
          </a:p>
        </p:txBody>
      </p:sp>
      <p:sp>
        <p:nvSpPr>
          <p:cNvPr id="3" name="2 Marcador de contenido"/>
          <p:cNvSpPr>
            <a:spLocks noGrp="1"/>
          </p:cNvSpPr>
          <p:nvPr>
            <p:ph idx="1"/>
          </p:nvPr>
        </p:nvSpPr>
        <p:spPr/>
        <p:txBody>
          <a:bodyPr>
            <a:normAutofit fontScale="77500" lnSpcReduction="20000"/>
          </a:bodyPr>
          <a:lstStyle/>
          <a:p>
            <a:pPr marL="534987" lvl="1" indent="-342900">
              <a:buClr>
                <a:schemeClr val="tx1"/>
              </a:buClr>
              <a:buFont typeface="Arial" pitchFamily="34" charset="0"/>
              <a:buChar char="•"/>
            </a:pPr>
            <a:r>
              <a:rPr lang="es-ES_tradnl" dirty="0" smtClean="0"/>
              <a:t>Para esta etapa se aconseja contratar una empresa consultora externa con experiencia previa en proyectos de implantaciones similares al nuestro.</a:t>
            </a:r>
          </a:p>
          <a:p>
            <a:pPr marL="534987" lvl="1" indent="-342900">
              <a:buClr>
                <a:schemeClr val="tx1"/>
              </a:buClr>
              <a:buFont typeface="Arial" pitchFamily="34" charset="0"/>
              <a:buChar char="•"/>
            </a:pPr>
            <a:r>
              <a:rPr lang="es-ES_tradnl" dirty="0" smtClean="0"/>
              <a:t>El equipo de consultoría proporcionará  las metodologías de  implementación, el conocimiento y  la formación. </a:t>
            </a:r>
          </a:p>
          <a:p>
            <a:pPr marL="534987" lvl="1" indent="-342900">
              <a:buClr>
                <a:schemeClr val="tx1"/>
              </a:buClr>
              <a:buFont typeface="Arial" pitchFamily="34" charset="0"/>
              <a:buChar char="•"/>
            </a:pPr>
            <a:r>
              <a:rPr lang="es-ES_tradnl" dirty="0" smtClean="0"/>
              <a:t>El tiempo requerido para la implantación y puesta en marcha del sistema depende del tipo de ERP, del número de módulos, del tamaño de la empresa y de sus necesidades.</a:t>
            </a:r>
          </a:p>
          <a:p>
            <a:pPr marL="534987" lvl="1" indent="-342900">
              <a:buClr>
                <a:schemeClr val="tx1"/>
              </a:buClr>
              <a:buFont typeface="Arial" pitchFamily="34" charset="0"/>
              <a:buChar char="•"/>
            </a:pPr>
            <a:r>
              <a:rPr lang="es-ES_tradnl" dirty="0" smtClean="0"/>
              <a:t>Algunas de las tareas que se tienen que llevar a cabo en la fase de implantación del ERP son:</a:t>
            </a:r>
          </a:p>
          <a:p>
            <a:pPr marL="926274" lvl="3" indent="-342900">
              <a:buClr>
                <a:schemeClr val="tx1"/>
              </a:buClr>
              <a:buFont typeface="Arial" pitchFamily="34" charset="0"/>
              <a:buChar char="•"/>
            </a:pPr>
            <a:r>
              <a:rPr lang="es-ES_tradnl" dirty="0" smtClean="0"/>
              <a:t>Instalación del hardware</a:t>
            </a:r>
          </a:p>
          <a:p>
            <a:pPr marL="926274" lvl="3" indent="-342900">
              <a:buClr>
                <a:schemeClr val="tx1"/>
              </a:buClr>
              <a:buFont typeface="Arial" pitchFamily="34" charset="0"/>
              <a:buChar char="•"/>
            </a:pPr>
            <a:r>
              <a:rPr lang="es-ES_tradnl" dirty="0" smtClean="0"/>
              <a:t>Instalación del software en entorno a prueba</a:t>
            </a:r>
          </a:p>
          <a:p>
            <a:pPr marL="926274" lvl="3" indent="-342900">
              <a:buClr>
                <a:schemeClr val="tx1"/>
              </a:buClr>
              <a:buFont typeface="Arial" pitchFamily="34" charset="0"/>
              <a:buChar char="•"/>
            </a:pPr>
            <a:r>
              <a:rPr lang="es-ES_tradnl" dirty="0" smtClean="0"/>
              <a:t>Reingeniería de procesos</a:t>
            </a:r>
          </a:p>
          <a:p>
            <a:pPr marL="926274" lvl="3" indent="-342900">
              <a:buClr>
                <a:schemeClr val="tx1"/>
              </a:buClr>
              <a:buFont typeface="Arial" pitchFamily="34" charset="0"/>
              <a:buChar char="•"/>
            </a:pPr>
            <a:r>
              <a:rPr lang="es-ES_tradnl" dirty="0" smtClean="0"/>
              <a:t>Configuración del software (tablas,  ficheros,  interfaces,  formularios e  informes para cada módulo)</a:t>
            </a:r>
          </a:p>
          <a:p>
            <a:pPr marL="926274" lvl="3" indent="-342900">
              <a:buClr>
                <a:schemeClr val="tx1"/>
              </a:buClr>
              <a:buFont typeface="Arial" pitchFamily="34" charset="0"/>
              <a:buChar char="•"/>
            </a:pPr>
            <a:r>
              <a:rPr lang="es-ES_tradnl" dirty="0" smtClean="0"/>
              <a:t>Traspaso de datos</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 3: Implementación</a:t>
            </a:r>
            <a:endParaRPr lang="es-ES" dirty="0"/>
          </a:p>
        </p:txBody>
      </p:sp>
      <p:sp>
        <p:nvSpPr>
          <p:cNvPr id="3" name="2 Marcador de contenido"/>
          <p:cNvSpPr>
            <a:spLocks noGrp="1"/>
          </p:cNvSpPr>
          <p:nvPr>
            <p:ph idx="1"/>
          </p:nvPr>
        </p:nvSpPr>
        <p:spPr/>
        <p:txBody>
          <a:bodyPr>
            <a:normAutofit/>
          </a:bodyPr>
          <a:lstStyle/>
          <a:p>
            <a:pPr>
              <a:buClr>
                <a:schemeClr val="tx1"/>
              </a:buClr>
            </a:pPr>
            <a:r>
              <a:rPr lang="es-ES" sz="2000" dirty="0" smtClean="0">
                <a:latin typeface="Calibri" pitchFamily="34" charset="0"/>
                <a:cs typeface="Calibri" pitchFamily="34" charset="0"/>
              </a:rPr>
              <a:t>Gráfico de implantación para PYMES. </a:t>
            </a:r>
          </a:p>
          <a:p>
            <a:endParaRPr lang="es-ES" sz="2000" dirty="0"/>
          </a:p>
        </p:txBody>
      </p:sp>
      <p:pic>
        <p:nvPicPr>
          <p:cNvPr id="4" name="Picture 2"/>
          <p:cNvPicPr>
            <a:picLocks noChangeAspect="1" noChangeArrowheads="1"/>
          </p:cNvPicPr>
          <p:nvPr/>
        </p:nvPicPr>
        <p:blipFill>
          <a:blip r:embed="rId2" cstate="print"/>
          <a:srcRect/>
          <a:stretch>
            <a:fillRect/>
          </a:stretch>
        </p:blipFill>
        <p:spPr bwMode="auto">
          <a:xfrm>
            <a:off x="1043608" y="1988840"/>
            <a:ext cx="7920880" cy="41124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 4: Puesta en marcha</a:t>
            </a:r>
            <a:endParaRPr lang="es-ES" dirty="0"/>
          </a:p>
        </p:txBody>
      </p:sp>
      <p:sp>
        <p:nvSpPr>
          <p:cNvPr id="3" name="2 Marcador de contenido"/>
          <p:cNvSpPr>
            <a:spLocks noGrp="1"/>
          </p:cNvSpPr>
          <p:nvPr>
            <p:ph idx="1"/>
          </p:nvPr>
        </p:nvSpPr>
        <p:spPr/>
        <p:txBody>
          <a:bodyPr>
            <a:normAutofit fontScale="62500" lnSpcReduction="20000"/>
          </a:bodyPr>
          <a:lstStyle/>
          <a:p>
            <a:pPr marL="457200" indent="-457200">
              <a:buClr>
                <a:schemeClr val="tx1"/>
              </a:buClr>
            </a:pPr>
            <a:r>
              <a:rPr lang="es-ES_tradnl" dirty="0" smtClean="0"/>
              <a:t>Finalizada la fase de implantación del sistema ERP, sigue un periodo de estabilización. </a:t>
            </a:r>
          </a:p>
          <a:p>
            <a:pPr marL="457200" indent="-457200">
              <a:buClr>
                <a:schemeClr val="tx1"/>
              </a:buClr>
            </a:pPr>
            <a:r>
              <a:rPr lang="es-ES_tradnl" dirty="0" smtClean="0"/>
              <a:t>Se empieza a usar el nuevo sistema y los nuevos procesos.</a:t>
            </a:r>
          </a:p>
          <a:p>
            <a:pPr marL="457200" indent="-457200">
              <a:buClr>
                <a:schemeClr val="tx1"/>
              </a:buClr>
            </a:pPr>
            <a:r>
              <a:rPr lang="es-ES_tradnl" dirty="0" smtClean="0"/>
              <a:t>Se observan los primeros resultados del cambio y se detectan defectos de mal funcionamiento que se  tendrán que corregir. </a:t>
            </a:r>
          </a:p>
          <a:p>
            <a:pPr marL="457200" indent="-457200">
              <a:buClr>
                <a:schemeClr val="tx1"/>
              </a:buClr>
            </a:pPr>
            <a:r>
              <a:rPr lang="es-ES_tradnl" dirty="0" smtClean="0"/>
              <a:t>Los usuarios todavía no están  lo bastante  familiarizados con  los cambios,  lo cual puede suponer que, durante los primeros meses, no se obtenga el resultado esperado o incluso la empresa tenga pérdidas.</a:t>
            </a:r>
          </a:p>
          <a:p>
            <a:pPr marL="457200" indent="-457200">
              <a:buClr>
                <a:schemeClr val="tx1"/>
              </a:buClr>
            </a:pPr>
            <a:r>
              <a:rPr lang="es-ES_tradnl" dirty="0" smtClean="0"/>
              <a:t>En el uso del sistema es  importante que  los usuarios reciban formación y apoyo de la organización.</a:t>
            </a:r>
          </a:p>
          <a:p>
            <a:pPr marL="457200" indent="-457200">
              <a:buClr>
                <a:schemeClr val="tx1"/>
              </a:buClr>
            </a:pPr>
            <a:r>
              <a:rPr lang="es-ES_tradnl" dirty="0" smtClean="0"/>
              <a:t>Pasado el periodo de estabilización, los problemas y las paradas tienen que ser mínimas.</a:t>
            </a:r>
          </a:p>
          <a:p>
            <a:pPr marL="457200" indent="-457200">
              <a:buClr>
                <a:schemeClr val="tx1"/>
              </a:buClr>
            </a:pPr>
            <a:r>
              <a:rPr lang="es-ES_tradnl" dirty="0" smtClean="0"/>
              <a:t>Es necesario un mantenimiento en las infraestructuras, en la instalación de las nuevas actualizaciones y en las mejoras generales del sistema.</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Causas de fracaso en </a:t>
            </a:r>
            <a:r>
              <a:rPr lang="es-ES" sz="3600" smtClean="0"/>
              <a:t>la implantación</a:t>
            </a:r>
            <a:endParaRPr lang="es-ES" sz="3600"/>
          </a:p>
        </p:txBody>
      </p:sp>
      <p:sp>
        <p:nvSpPr>
          <p:cNvPr id="3" name="2 Marcador de contenido"/>
          <p:cNvSpPr>
            <a:spLocks noGrp="1"/>
          </p:cNvSpPr>
          <p:nvPr>
            <p:ph idx="1"/>
          </p:nvPr>
        </p:nvSpPr>
        <p:spPr/>
        <p:txBody>
          <a:bodyPr>
            <a:normAutofit/>
          </a:bodyPr>
          <a:lstStyle/>
          <a:p>
            <a:pPr>
              <a:buClr>
                <a:schemeClr val="tx1"/>
              </a:buClr>
            </a:pPr>
            <a:r>
              <a:rPr lang="es-ES" dirty="0" smtClean="0">
                <a:cs typeface="Calibri" pitchFamily="34" charset="0"/>
              </a:rPr>
              <a:t>Falta de coordinación entre el sistema ERP y los procesos empresariales.</a:t>
            </a:r>
          </a:p>
          <a:p>
            <a:pPr>
              <a:buClr>
                <a:schemeClr val="tx1"/>
              </a:buClr>
            </a:pPr>
            <a:r>
              <a:rPr lang="es-ES" dirty="0" smtClean="0">
                <a:cs typeface="Calibri" pitchFamily="34" charset="0"/>
              </a:rPr>
              <a:t>Planificación incorrecta. </a:t>
            </a:r>
          </a:p>
          <a:p>
            <a:pPr>
              <a:buClr>
                <a:schemeClr val="tx1"/>
              </a:buClr>
            </a:pPr>
            <a:r>
              <a:rPr lang="es-ES" dirty="0" smtClean="0">
                <a:cs typeface="Calibri" pitchFamily="34" charset="0"/>
              </a:rPr>
              <a:t>Complejidad del proceso de implantación. </a:t>
            </a:r>
          </a:p>
          <a:p>
            <a:pPr>
              <a:buClr>
                <a:schemeClr val="tx1"/>
              </a:buClr>
            </a:pPr>
            <a:r>
              <a:rPr lang="es-ES" dirty="0" smtClean="0">
                <a:cs typeface="Calibri" pitchFamily="34" charset="0"/>
              </a:rPr>
              <a:t>Resistencia al cambio.</a:t>
            </a:r>
            <a:r>
              <a:rPr lang="es-ES" dirty="0" smtClean="0">
                <a:solidFill>
                  <a:srgbClr val="00ABD1"/>
                </a:solidFill>
                <a:cs typeface="Calibri" pitchFamily="34" charset="0"/>
              </a:rPr>
              <a:t>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Fracasos</a:t>
            </a:r>
            <a:endParaRPr lang="es-ES" dirty="0"/>
          </a:p>
        </p:txBody>
      </p:sp>
      <p:sp>
        <p:nvSpPr>
          <p:cNvPr id="3" name="2 Marcador de contenido"/>
          <p:cNvSpPr>
            <a:spLocks noGrp="1"/>
          </p:cNvSpPr>
          <p:nvPr>
            <p:ph idx="1"/>
          </p:nvPr>
        </p:nvSpPr>
        <p:spPr/>
        <p:txBody>
          <a:bodyPr>
            <a:normAutofit fontScale="85000" lnSpcReduction="10000"/>
          </a:bodyPr>
          <a:lstStyle/>
          <a:p>
            <a:pPr algn="just">
              <a:buClr>
                <a:schemeClr val="tx1"/>
              </a:buClr>
            </a:pPr>
            <a:r>
              <a:rPr lang="es-ES" dirty="0" smtClean="0">
                <a:ea typeface="굴림" charset="-127"/>
                <a:cs typeface="Calibri" pitchFamily="34" charset="0"/>
              </a:rPr>
              <a:t>Uno de los mayores y más famosos fracasos en la implantación de un ERP fue el de la empresa </a:t>
            </a:r>
            <a:r>
              <a:rPr lang="es-ES" dirty="0" err="1" smtClean="0">
                <a:ea typeface="굴림" charset="-127"/>
                <a:cs typeface="Calibri" pitchFamily="34" charset="0"/>
              </a:rPr>
              <a:t>Hershey’s</a:t>
            </a:r>
            <a:r>
              <a:rPr lang="es-ES" dirty="0" smtClean="0">
                <a:ea typeface="굴림" charset="-127"/>
                <a:cs typeface="Calibri" pitchFamily="34" charset="0"/>
              </a:rPr>
              <a:t>, un fabricante de chocolates y alimentos norteamericano en 1999. </a:t>
            </a:r>
          </a:p>
          <a:p>
            <a:pPr algn="just">
              <a:buClr>
                <a:schemeClr val="tx1"/>
              </a:buClr>
            </a:pPr>
            <a:r>
              <a:rPr lang="es-ES" dirty="0" smtClean="0">
                <a:ea typeface="굴림" charset="-127"/>
                <a:cs typeface="Calibri" pitchFamily="34" charset="0"/>
              </a:rPr>
              <a:t>Debido a una mala implementación del ERP, surgieron problemas operativos y hubo retrasos tremendos para surtir mercancías tanto en Navidad como en </a:t>
            </a:r>
            <a:r>
              <a:rPr lang="es-ES" dirty="0" err="1" smtClean="0">
                <a:ea typeface="굴림" charset="-127"/>
                <a:cs typeface="Calibri" pitchFamily="34" charset="0"/>
              </a:rPr>
              <a:t>Halloween</a:t>
            </a:r>
            <a:r>
              <a:rPr lang="es-ES" dirty="0" smtClean="0">
                <a:ea typeface="굴림" charset="-127"/>
                <a:cs typeface="Calibri" pitchFamily="34" charset="0"/>
              </a:rPr>
              <a:t>, dos épocas clave para la venta de sus productos. </a:t>
            </a:r>
          </a:p>
          <a:p>
            <a:pPr algn="just">
              <a:buClr>
                <a:schemeClr val="tx1"/>
              </a:buClr>
            </a:pPr>
            <a:r>
              <a:rPr lang="es-ES" dirty="0" smtClean="0">
                <a:ea typeface="굴림" charset="-127"/>
                <a:cs typeface="Calibri" pitchFamily="34" charset="0"/>
              </a:rPr>
              <a:t>El resultado: las acciones de la empresa cerraron el año un 27% por debajo del precio registrado en años anteriores.</a:t>
            </a:r>
          </a:p>
          <a:p>
            <a:pPr>
              <a:buClr>
                <a:schemeClr val="tx1"/>
              </a:buClr>
            </a:pP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ES" dirty="0"/>
          </a:p>
        </p:txBody>
      </p:sp>
      <p:sp>
        <p:nvSpPr>
          <p:cNvPr id="3" name="2 Marcador de contenido"/>
          <p:cNvSpPr>
            <a:spLocks noGrp="1"/>
          </p:cNvSpPr>
          <p:nvPr>
            <p:ph idx="1"/>
          </p:nvPr>
        </p:nvSpPr>
        <p:spPr/>
        <p:txBody>
          <a:bodyPr/>
          <a:lstStyle/>
          <a:p>
            <a:pPr>
              <a:buClr>
                <a:schemeClr val="tx1"/>
              </a:buClr>
            </a:pPr>
            <a:r>
              <a:rPr lang="es-ES" dirty="0" smtClean="0"/>
              <a:t>Hacer </a:t>
            </a:r>
            <a:r>
              <a:rPr lang="es-ES" smtClean="0"/>
              <a:t>un resumen en </a:t>
            </a:r>
            <a:r>
              <a:rPr lang="es-ES" dirty="0" smtClean="0"/>
              <a:t>español de una página de longitud del siguiente artículo:</a:t>
            </a:r>
          </a:p>
          <a:p>
            <a:pPr>
              <a:buClr>
                <a:schemeClr val="tx1"/>
              </a:buClr>
              <a:buNone/>
            </a:pPr>
            <a:endParaRPr lang="es-ES" dirty="0" smtClean="0"/>
          </a:p>
          <a:p>
            <a:pPr marL="88900" indent="-6350">
              <a:buClr>
                <a:schemeClr val="tx1"/>
              </a:buClr>
              <a:buNone/>
            </a:pPr>
            <a:r>
              <a:rPr lang="es-ES" sz="1800" dirty="0" smtClean="0">
                <a:hlinkClick r:id="rId2"/>
              </a:rPr>
              <a:t>http://www.pemeco.com/a-case-study-on-hersheys-erp-implementation-failure-the-importance-of-testing-and-scheduling</a:t>
            </a:r>
            <a:endParaRPr lang="es-ES" sz="1800" dirty="0" smtClean="0"/>
          </a:p>
          <a:p>
            <a:pPr marL="88900" indent="-6350">
              <a:buClr>
                <a:schemeClr val="tx1"/>
              </a:buClr>
              <a:buNone/>
            </a:pPr>
            <a:endParaRPr lang="es-E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Gráfico"/>
          <p:cNvGraphicFramePr/>
          <p:nvPr>
            <p:extLst>
              <p:ext uri="{D42A27DB-BD31-4B8C-83A1-F6EECF244321}">
                <p14:modId xmlns:p14="http://schemas.microsoft.com/office/powerpoint/2010/main" val="3696697550"/>
              </p:ext>
            </p:extLst>
          </p:nvPr>
        </p:nvGraphicFramePr>
        <p:xfrm>
          <a:off x="-1116632" y="-603448"/>
          <a:ext cx="10441160" cy="6984776"/>
        </p:xfrm>
        <a:graphic>
          <a:graphicData uri="http://schemas.openxmlformats.org/drawingml/2006/chart">
            <c:chart xmlns:c="http://schemas.openxmlformats.org/drawingml/2006/chart" xmlns:r="http://schemas.openxmlformats.org/officeDocument/2006/relationships" r:id="rId2"/>
          </a:graphicData>
        </a:graphic>
      </p:graphicFrame>
      <p:sp>
        <p:nvSpPr>
          <p:cNvPr id="2" name="1 Título"/>
          <p:cNvSpPr>
            <a:spLocks noGrp="1"/>
          </p:cNvSpPr>
          <p:nvPr>
            <p:ph type="title"/>
          </p:nvPr>
        </p:nvSpPr>
        <p:spPr>
          <a:xfrm>
            <a:off x="1187624" y="404664"/>
            <a:ext cx="7498080" cy="1143000"/>
          </a:xfrm>
        </p:spPr>
        <p:txBody>
          <a:bodyPr>
            <a:normAutofit fontScale="90000"/>
          </a:bodyPr>
          <a:lstStyle/>
          <a:p>
            <a:r>
              <a:rPr lang="es-ES" dirty="0" smtClean="0">
                <a:effectLst>
                  <a:outerShdw blurRad="38100" dist="38100" dir="2700000" algn="tl">
                    <a:srgbClr val="000000">
                      <a:alpha val="43137"/>
                    </a:srgbClr>
                  </a:outerShdw>
                </a:effectLst>
              </a:rPr>
              <a:t>¿Por qué buscan las empresas un Sistema de Gestión?</a:t>
            </a:r>
            <a:br>
              <a:rPr lang="es-ES" dirty="0" smtClean="0">
                <a:effectLst>
                  <a:outerShdw blurRad="38100" dist="38100" dir="2700000" algn="tl">
                    <a:srgbClr val="000000">
                      <a:alpha val="43137"/>
                    </a:srgbClr>
                  </a:outerShdw>
                </a:effectLst>
              </a:rPr>
            </a:br>
            <a:endParaRPr lang="es-ES"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lstStyle/>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Selección de un ERP</a:t>
            </a:r>
            <a:endParaRPr lang="es-ES" dirty="0"/>
          </a:p>
        </p:txBody>
      </p:sp>
      <p:sp>
        <p:nvSpPr>
          <p:cNvPr id="3" name="2 Marcador de contenido"/>
          <p:cNvSpPr>
            <a:spLocks noGrp="1"/>
          </p:cNvSpPr>
          <p:nvPr>
            <p:ph idx="1"/>
          </p:nvPr>
        </p:nvSpPr>
        <p:spPr>
          <a:xfrm>
            <a:off x="1466408" y="1447800"/>
            <a:ext cx="7498080" cy="4800600"/>
          </a:xfrm>
        </p:spPr>
        <p:txBody>
          <a:bodyPr>
            <a:normAutofit fontScale="92500" lnSpcReduction="20000"/>
          </a:bodyPr>
          <a:lstStyle/>
          <a:p>
            <a:pPr marL="88900" indent="-6350">
              <a:buNone/>
            </a:pPr>
            <a:r>
              <a:rPr lang="en-GB" sz="3600" dirty="0" smtClean="0">
                <a:latin typeface="Gill Sans MT" pitchFamily="34" charset="0"/>
              </a:rPr>
              <a:t>La </a:t>
            </a:r>
            <a:r>
              <a:rPr lang="en-GB" sz="3600" dirty="0" err="1" smtClean="0">
                <a:latin typeface="Gill Sans MT" pitchFamily="34" charset="0"/>
              </a:rPr>
              <a:t>selección</a:t>
            </a:r>
            <a:r>
              <a:rPr lang="en-GB" sz="3600" dirty="0" smtClean="0">
                <a:latin typeface="Gill Sans MT" pitchFamily="34" charset="0"/>
              </a:rPr>
              <a:t> de un ERP </a:t>
            </a:r>
            <a:r>
              <a:rPr lang="en-GB" sz="3600" dirty="0" err="1" smtClean="0">
                <a:latin typeface="Gill Sans MT" pitchFamily="34" charset="0"/>
              </a:rPr>
              <a:t>es</a:t>
            </a:r>
            <a:r>
              <a:rPr lang="en-GB" sz="3600" dirty="0" smtClean="0">
                <a:latin typeface="Gill Sans MT" pitchFamily="34" charset="0"/>
              </a:rPr>
              <a:t> un </a:t>
            </a:r>
            <a:r>
              <a:rPr lang="en-GB" sz="3600" dirty="0" err="1" smtClean="0">
                <a:latin typeface="Gill Sans MT" pitchFamily="34" charset="0"/>
              </a:rPr>
              <a:t>proceso</a:t>
            </a:r>
            <a:r>
              <a:rPr lang="en-GB" sz="3600" dirty="0" smtClean="0">
                <a:latin typeface="Gill Sans MT" pitchFamily="34" charset="0"/>
              </a:rPr>
              <a:t>:</a:t>
            </a:r>
          </a:p>
          <a:p>
            <a:pPr marL="88900" indent="-6350"/>
            <a:endParaRPr lang="en-GB" sz="3600" dirty="0" smtClean="0">
              <a:latin typeface="Gill Sans MT" pitchFamily="34" charset="0"/>
            </a:endParaRPr>
          </a:p>
          <a:p>
            <a:pPr marL="358775" indent="-276225">
              <a:buClr>
                <a:schemeClr val="tx1"/>
              </a:buClr>
            </a:pPr>
            <a:r>
              <a:rPr lang="en-GB" sz="3600" dirty="0" err="1" smtClean="0">
                <a:solidFill>
                  <a:schemeClr val="accent3">
                    <a:lumMod val="75000"/>
                  </a:schemeClr>
                </a:solidFill>
                <a:latin typeface="Gill Sans MT" pitchFamily="34" charset="0"/>
              </a:rPr>
              <a:t>Organizacional</a:t>
            </a:r>
            <a:r>
              <a:rPr lang="en-GB" sz="3600" dirty="0" smtClean="0">
                <a:latin typeface="Gill Sans MT" pitchFamily="34" charset="0"/>
              </a:rPr>
              <a:t>: </a:t>
            </a:r>
            <a:r>
              <a:rPr lang="en-GB" sz="3600" dirty="0" err="1" smtClean="0">
                <a:latin typeface="Gill Sans MT" pitchFamily="34" charset="0"/>
              </a:rPr>
              <a:t>reuniones</a:t>
            </a:r>
            <a:r>
              <a:rPr lang="en-GB" sz="3600" dirty="0" smtClean="0">
                <a:latin typeface="Gill Sans MT" pitchFamily="34" charset="0"/>
              </a:rPr>
              <a:t>, </a:t>
            </a:r>
            <a:r>
              <a:rPr lang="en-GB" sz="3600" dirty="0" err="1" smtClean="0">
                <a:latin typeface="Gill Sans MT" pitchFamily="34" charset="0"/>
              </a:rPr>
              <a:t>toma</a:t>
            </a:r>
            <a:r>
              <a:rPr lang="en-GB" sz="3600" dirty="0" smtClean="0">
                <a:latin typeface="Gill Sans MT" pitchFamily="34" charset="0"/>
              </a:rPr>
              <a:t> de </a:t>
            </a:r>
            <a:r>
              <a:rPr lang="en-GB" sz="3600" dirty="0" err="1" smtClean="0">
                <a:latin typeface="Gill Sans MT" pitchFamily="34" charset="0"/>
              </a:rPr>
              <a:t>decisiones,etc</a:t>
            </a:r>
            <a:r>
              <a:rPr lang="en-GB" sz="3600" dirty="0" smtClean="0">
                <a:latin typeface="Gill Sans MT" pitchFamily="34" charset="0"/>
              </a:rPr>
              <a:t>.. </a:t>
            </a:r>
            <a:r>
              <a:rPr lang="en-GB" sz="3600" dirty="0" err="1" smtClean="0">
                <a:latin typeface="Gill Sans MT" pitchFamily="34" charset="0"/>
              </a:rPr>
              <a:t>por</a:t>
            </a:r>
            <a:r>
              <a:rPr lang="en-GB" sz="3600" dirty="0" smtClean="0">
                <a:latin typeface="Gill Sans MT" pitchFamily="34" charset="0"/>
              </a:rPr>
              <a:t> parte de </a:t>
            </a:r>
            <a:r>
              <a:rPr lang="en-GB" sz="3600" dirty="0" err="1" smtClean="0">
                <a:latin typeface="Gill Sans MT" pitchFamily="34" charset="0"/>
              </a:rPr>
              <a:t>diversos</a:t>
            </a:r>
            <a:r>
              <a:rPr lang="en-GB" sz="3600" dirty="0" smtClean="0">
                <a:latin typeface="Gill Sans MT" pitchFamily="34" charset="0"/>
              </a:rPr>
              <a:t> </a:t>
            </a:r>
            <a:r>
              <a:rPr lang="en-GB" sz="3600" dirty="0" err="1" smtClean="0">
                <a:latin typeface="Gill Sans MT" pitchFamily="34" charset="0"/>
              </a:rPr>
              <a:t>centros</a:t>
            </a:r>
            <a:r>
              <a:rPr lang="en-GB" sz="3600" dirty="0" smtClean="0">
                <a:latin typeface="Gill Sans MT" pitchFamily="34" charset="0"/>
              </a:rPr>
              <a:t> de </a:t>
            </a:r>
            <a:r>
              <a:rPr lang="en-GB" sz="3600" dirty="0" err="1" smtClean="0">
                <a:latin typeface="Gill Sans MT" pitchFamily="34" charset="0"/>
              </a:rPr>
              <a:t>responsabilidad</a:t>
            </a:r>
            <a:r>
              <a:rPr lang="en-GB" sz="3600" dirty="0" smtClean="0">
                <a:latin typeface="Gill Sans MT" pitchFamily="34" charset="0"/>
              </a:rPr>
              <a:t> </a:t>
            </a:r>
            <a:r>
              <a:rPr lang="en-GB" sz="3600" dirty="0" err="1" smtClean="0">
                <a:latin typeface="Gill Sans MT" pitchFamily="34" charset="0"/>
              </a:rPr>
              <a:t>organizacionales</a:t>
            </a:r>
            <a:r>
              <a:rPr lang="en-GB" sz="3600" dirty="0" smtClean="0">
                <a:latin typeface="Gill Sans MT" pitchFamily="34" charset="0"/>
              </a:rPr>
              <a:t>.</a:t>
            </a:r>
          </a:p>
          <a:p>
            <a:pPr marL="358775" indent="-276225">
              <a:buClr>
                <a:schemeClr val="tx1"/>
              </a:buClr>
            </a:pPr>
            <a:r>
              <a:rPr lang="en-GB" sz="3600" dirty="0" smtClean="0">
                <a:solidFill>
                  <a:schemeClr val="accent3">
                    <a:lumMod val="75000"/>
                  </a:schemeClr>
                </a:solidFill>
                <a:latin typeface="Gill Sans MT" pitchFamily="34" charset="0"/>
              </a:rPr>
              <a:t>De </a:t>
            </a:r>
            <a:r>
              <a:rPr lang="en-GB" sz="3600" dirty="0" err="1" smtClean="0">
                <a:solidFill>
                  <a:schemeClr val="accent3">
                    <a:lumMod val="75000"/>
                  </a:schemeClr>
                </a:solidFill>
                <a:latin typeface="Gill Sans MT" pitchFamily="34" charset="0"/>
              </a:rPr>
              <a:t>aprendizaje</a:t>
            </a:r>
            <a:r>
              <a:rPr lang="en-GB" sz="3600" dirty="0" smtClean="0">
                <a:latin typeface="Gill Sans MT" pitchFamily="34" charset="0"/>
              </a:rPr>
              <a:t>: </a:t>
            </a:r>
            <a:r>
              <a:rPr lang="en-GB" sz="3600" dirty="0" err="1" smtClean="0">
                <a:latin typeface="Gill Sans MT" pitchFamily="34" charset="0"/>
              </a:rPr>
              <a:t>conocer</a:t>
            </a:r>
            <a:r>
              <a:rPr lang="en-GB" sz="3600" dirty="0" smtClean="0">
                <a:latin typeface="Gill Sans MT" pitchFamily="34" charset="0"/>
              </a:rPr>
              <a:t> la </a:t>
            </a:r>
            <a:r>
              <a:rPr lang="en-GB" sz="3600" dirty="0" err="1" smtClean="0">
                <a:latin typeface="Gill Sans MT" pitchFamily="34" charset="0"/>
              </a:rPr>
              <a:t>propia</a:t>
            </a:r>
            <a:r>
              <a:rPr lang="en-GB" sz="3600" dirty="0" smtClean="0">
                <a:latin typeface="Gill Sans MT" pitchFamily="34" charset="0"/>
              </a:rPr>
              <a:t> </a:t>
            </a:r>
            <a:r>
              <a:rPr lang="en-GB" sz="3600" dirty="0" err="1" smtClean="0">
                <a:latin typeface="Gill Sans MT" pitchFamily="34" charset="0"/>
              </a:rPr>
              <a:t>organización</a:t>
            </a:r>
            <a:r>
              <a:rPr lang="en-GB" sz="3600" dirty="0" smtClean="0">
                <a:latin typeface="Gill Sans MT" pitchFamily="34" charset="0"/>
              </a:rPr>
              <a:t> de la </a:t>
            </a:r>
            <a:r>
              <a:rPr lang="en-GB" sz="3600" dirty="0" err="1" smtClean="0">
                <a:latin typeface="Gill Sans MT" pitchFamily="34" charset="0"/>
              </a:rPr>
              <a:t>empresa</a:t>
            </a:r>
            <a:r>
              <a:rPr lang="en-GB" sz="3600" dirty="0" smtClean="0">
                <a:latin typeface="Gill Sans MT" pitchFamily="34" charset="0"/>
              </a:rPr>
              <a:t>.</a:t>
            </a:r>
          </a:p>
          <a:p>
            <a:pPr marL="358775" indent="-276225">
              <a:buClr>
                <a:schemeClr val="tx1"/>
              </a:buClr>
            </a:pPr>
            <a:r>
              <a:rPr lang="en-GB" sz="3600" dirty="0" smtClean="0">
                <a:solidFill>
                  <a:schemeClr val="accent3">
                    <a:lumMod val="75000"/>
                  </a:schemeClr>
                </a:solidFill>
                <a:latin typeface="Gill Sans MT" pitchFamily="34" charset="0"/>
              </a:rPr>
              <a:t>Social</a:t>
            </a:r>
            <a:r>
              <a:rPr lang="en-GB" sz="3600" dirty="0" smtClean="0">
                <a:latin typeface="Gill Sans MT" pitchFamily="34" charset="0"/>
              </a:rPr>
              <a:t>: </a:t>
            </a:r>
            <a:r>
              <a:rPr lang="en-GB" sz="3600" dirty="0" err="1" smtClean="0">
                <a:latin typeface="Gill Sans MT" pitchFamily="34" charset="0"/>
              </a:rPr>
              <a:t>miedo</a:t>
            </a:r>
            <a:r>
              <a:rPr lang="en-GB" sz="3600" dirty="0" smtClean="0">
                <a:latin typeface="Gill Sans MT" pitchFamily="34" charset="0"/>
              </a:rPr>
              <a:t>, </a:t>
            </a:r>
            <a:r>
              <a:rPr lang="en-GB" sz="3600" dirty="0" err="1" smtClean="0">
                <a:latin typeface="Gill Sans MT" pitchFamily="34" charset="0"/>
              </a:rPr>
              <a:t>nuevas</a:t>
            </a:r>
            <a:r>
              <a:rPr lang="en-GB" sz="3600" dirty="0" smtClean="0">
                <a:latin typeface="Gill Sans MT" pitchFamily="34" charset="0"/>
              </a:rPr>
              <a:t> </a:t>
            </a:r>
            <a:r>
              <a:rPr lang="en-GB" sz="3600" dirty="0" err="1" smtClean="0">
                <a:latin typeface="Gill Sans MT" pitchFamily="34" charset="0"/>
              </a:rPr>
              <a:t>ubicaciones</a:t>
            </a:r>
            <a:r>
              <a:rPr lang="en-GB" sz="3600" dirty="0" smtClean="0">
                <a:latin typeface="Gill Sans MT" pitchFamily="34" charset="0"/>
              </a:rPr>
              <a:t> del personal, etc.</a:t>
            </a:r>
            <a:endParaRPr lang="es-ES" sz="3600" dirty="0">
              <a:latin typeface="Gill Sans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lvl="0"/>
            <a:r>
              <a:rPr lang="es-ES" sz="2400" dirty="0" smtClean="0"/>
              <a:t>Ejercicio:</a:t>
            </a:r>
            <a:br>
              <a:rPr lang="es-ES" sz="2400" dirty="0" smtClean="0"/>
            </a:br>
            <a:r>
              <a:rPr lang="es-ES" sz="2400" dirty="0" smtClean="0"/>
              <a:t>Aspectos a tener en cuenta en la elección del software (enumera del 0 al 10 por orden de importancia)</a:t>
            </a:r>
            <a:br>
              <a:rPr lang="es-ES" sz="2400" dirty="0" smtClean="0"/>
            </a:br>
            <a:endParaRPr lang="es-ES" sz="2400" dirty="0"/>
          </a:p>
        </p:txBody>
      </p:sp>
      <p:sp>
        <p:nvSpPr>
          <p:cNvPr id="3" name="2 Marcador de contenido"/>
          <p:cNvSpPr>
            <a:spLocks noGrp="1"/>
          </p:cNvSpPr>
          <p:nvPr>
            <p:ph idx="1"/>
          </p:nvPr>
        </p:nvSpPr>
        <p:spPr/>
        <p:txBody>
          <a:bodyPr/>
          <a:lstStyle/>
          <a:p>
            <a:pPr lvl="1">
              <a:buNone/>
            </a:pPr>
            <a:endParaRPr lang="es-ES" dirty="0"/>
          </a:p>
        </p:txBody>
      </p:sp>
      <p:sp>
        <p:nvSpPr>
          <p:cNvPr id="4" name="1 Título"/>
          <p:cNvSpPr txBox="1">
            <a:spLocks/>
          </p:cNvSpPr>
          <p:nvPr/>
        </p:nvSpPr>
        <p:spPr>
          <a:xfrm>
            <a:off x="1588008" y="427038"/>
            <a:ext cx="7498080" cy="1143000"/>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 sz="24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2 Marcador de contenido"/>
          <p:cNvSpPr txBox="1">
            <a:spLocks/>
          </p:cNvSpPr>
          <p:nvPr/>
        </p:nvSpPr>
        <p:spPr>
          <a:xfrm>
            <a:off x="1588008" y="1600200"/>
            <a:ext cx="7498080" cy="4800600"/>
          </a:xfrm>
          <a:prstGeom prst="rect">
            <a:avLst/>
          </a:prstGeom>
        </p:spPr>
        <p:txBody>
          <a:bodyPr>
            <a:noAutofit/>
          </a:bodyPr>
          <a:lstStyle/>
          <a:p>
            <a:pPr marL="717550" marR="0" lvl="0" indent="-71755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err="1" smtClean="0">
                <a:ln>
                  <a:noFill/>
                </a:ln>
                <a:effectLst/>
                <a:uLnTx/>
                <a:uFillTx/>
                <a:latin typeface="Calibri" pitchFamily="34" charset="0"/>
                <a:ea typeface="+mn-ea"/>
                <a:cs typeface="+mn-cs"/>
              </a:rPr>
              <a:t>Adaptación</a:t>
            </a:r>
            <a:r>
              <a:rPr kumimoji="0" lang="en-GB" sz="2000" b="1" i="1" u="none" strike="noStrike" kern="1200" cap="none" spc="0" normalizeH="0" baseline="0" noProof="0" dirty="0" smtClean="0">
                <a:ln>
                  <a:noFill/>
                </a:ln>
                <a:effectLst/>
                <a:uLnTx/>
                <a:uFillTx/>
                <a:latin typeface="Calibri" pitchFamily="34" charset="0"/>
                <a:ea typeface="+mn-ea"/>
                <a:cs typeface="+mn-cs"/>
              </a:rPr>
              <a:t> a la </a:t>
            </a:r>
            <a:r>
              <a:rPr kumimoji="0" lang="en-GB" sz="2000" b="1" i="1" u="none" strike="noStrike" kern="1200" cap="none" spc="0" normalizeH="0" baseline="0" noProof="0" dirty="0" err="1" smtClean="0">
                <a:ln>
                  <a:noFill/>
                </a:ln>
                <a:effectLst/>
                <a:uLnTx/>
                <a:uFillTx/>
                <a:latin typeface="Calibri" pitchFamily="34" charset="0"/>
                <a:ea typeface="+mn-ea"/>
                <a:cs typeface="+mn-cs"/>
              </a:rPr>
              <a:t>empresa</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Aprovechar</a:t>
            </a:r>
            <a:r>
              <a:rPr kumimoji="0" lang="en-GB" sz="2000" b="1" i="1" u="none" strike="noStrike" kern="1200" cap="none" spc="0" normalizeH="0" baseline="0" noProof="0" dirty="0" smtClean="0">
                <a:ln>
                  <a:noFill/>
                </a:ln>
                <a:effectLst/>
                <a:uLnTx/>
                <a:uFillTx/>
                <a:latin typeface="Calibri" pitchFamily="34" charset="0"/>
                <a:ea typeface="+mn-ea"/>
                <a:cs typeface="+mn-cs"/>
              </a:rPr>
              <a:t> hardware </a:t>
            </a:r>
            <a:r>
              <a:rPr kumimoji="0" lang="en-GB" sz="2000" b="1" i="1" u="none" strike="noStrike" kern="1200" cap="none" spc="0" normalizeH="0" baseline="0" noProof="0" dirty="0" err="1" smtClean="0">
                <a:ln>
                  <a:noFill/>
                </a:ln>
                <a:effectLst/>
                <a:uLnTx/>
                <a:uFillTx/>
                <a:latin typeface="Calibri" pitchFamily="34" charset="0"/>
                <a:ea typeface="+mn-ea"/>
                <a:cs typeface="+mn-cs"/>
              </a:rPr>
              <a:t>Existente</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Calidad</a:t>
            </a:r>
            <a:r>
              <a:rPr kumimoji="0" lang="en-GB" sz="2000" b="1" i="1" u="none" strike="noStrike" kern="1200" cap="none" spc="0" normalizeH="0" baseline="0" noProof="0" dirty="0" smtClean="0">
                <a:ln>
                  <a:noFill/>
                </a:ln>
                <a:effectLst/>
                <a:uLnTx/>
                <a:uFillTx/>
                <a:latin typeface="Calibri" pitchFamily="34" charset="0"/>
                <a:ea typeface="+mn-ea"/>
                <a:cs typeface="+mn-cs"/>
              </a:rPr>
              <a:t> de la </a:t>
            </a:r>
            <a:r>
              <a:rPr kumimoji="0" lang="en-GB" sz="2000" b="1" i="1" u="none" strike="noStrike" kern="1200" cap="none" spc="0" normalizeH="0" baseline="0" noProof="0" dirty="0" err="1" smtClean="0">
                <a:ln>
                  <a:noFill/>
                </a:ln>
                <a:effectLst/>
                <a:uLnTx/>
                <a:uFillTx/>
                <a:latin typeface="Calibri" pitchFamily="34" charset="0"/>
                <a:ea typeface="+mn-ea"/>
                <a:cs typeface="+mn-cs"/>
              </a:rPr>
              <a:t>documentación</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Crecimiento</a:t>
            </a: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potencial</a:t>
            </a:r>
            <a:r>
              <a:rPr kumimoji="0" lang="en-GB" sz="2000" b="1" i="1" u="none" strike="noStrike" kern="1200" cap="none" spc="0" normalizeH="0" baseline="0" noProof="0" dirty="0" smtClean="0">
                <a:ln>
                  <a:noFill/>
                </a:ln>
                <a:effectLst/>
                <a:uLnTx/>
                <a:uFillTx/>
                <a:latin typeface="Calibri" pitchFamily="34" charset="0"/>
                <a:ea typeface="+mn-ea"/>
                <a:cs typeface="+mn-cs"/>
              </a:rPr>
              <a:t> de software</a:t>
            </a: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Facilidad</a:t>
            </a:r>
            <a:r>
              <a:rPr kumimoji="0" lang="en-GB" sz="2000" b="1" i="1" u="none" strike="noStrike" kern="1200" cap="none" spc="0" normalizeH="0" baseline="0" noProof="0" dirty="0" smtClean="0">
                <a:ln>
                  <a:noFill/>
                </a:ln>
                <a:effectLst/>
                <a:uLnTx/>
                <a:uFillTx/>
                <a:latin typeface="Calibri" pitchFamily="34" charset="0"/>
                <a:ea typeface="+mn-ea"/>
                <a:cs typeface="+mn-cs"/>
              </a:rPr>
              <a:t> de </a:t>
            </a:r>
            <a:r>
              <a:rPr kumimoji="0" lang="en-GB" sz="2000" b="1" i="1" u="none" strike="noStrike" kern="1200" cap="none" spc="0" normalizeH="0" baseline="0" noProof="0" dirty="0" err="1" smtClean="0">
                <a:ln>
                  <a:noFill/>
                </a:ln>
                <a:effectLst/>
                <a:uLnTx/>
                <a:uFillTx/>
                <a:latin typeface="Calibri" pitchFamily="34" charset="0"/>
                <a:ea typeface="+mn-ea"/>
                <a:cs typeface="+mn-cs"/>
              </a:rPr>
              <a:t>implantación</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Facilidad</a:t>
            </a:r>
            <a:r>
              <a:rPr kumimoji="0" lang="en-GB" sz="2000" b="1" i="1" u="none" strike="noStrike" kern="1200" cap="none" spc="0" normalizeH="0" baseline="0" noProof="0" dirty="0" smtClean="0">
                <a:ln>
                  <a:noFill/>
                </a:ln>
                <a:effectLst/>
                <a:uLnTx/>
                <a:uFillTx/>
                <a:latin typeface="Calibri" pitchFamily="34" charset="0"/>
                <a:ea typeface="+mn-ea"/>
                <a:cs typeface="+mn-cs"/>
              </a:rPr>
              <a:t> de </a:t>
            </a:r>
            <a:r>
              <a:rPr kumimoji="0" lang="en-GB" sz="2000" b="1" i="1" u="none" strike="noStrike" kern="1200" cap="none" spc="0" normalizeH="0" baseline="0" noProof="0" dirty="0" err="1" smtClean="0">
                <a:ln>
                  <a:noFill/>
                </a:ln>
                <a:effectLst/>
                <a:uLnTx/>
                <a:uFillTx/>
                <a:latin typeface="Calibri" pitchFamily="34" charset="0"/>
                <a:ea typeface="+mn-ea"/>
                <a:cs typeface="+mn-cs"/>
              </a:rPr>
              <a:t>uso</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Funcionalidad</a:t>
            </a:r>
            <a:r>
              <a:rPr kumimoji="0" lang="en-GB" sz="2000" b="1" i="1" u="none" strike="noStrike" kern="1200" cap="none" spc="0" normalizeH="0" baseline="0" noProof="0" dirty="0" smtClean="0">
                <a:ln>
                  <a:noFill/>
                </a:ln>
                <a:effectLst/>
                <a:uLnTx/>
                <a:uFillTx/>
                <a:latin typeface="Calibri" pitchFamily="34" charset="0"/>
                <a:ea typeface="+mn-ea"/>
                <a:cs typeface="+mn-cs"/>
              </a:rPr>
              <a:t> del software</a:t>
            </a: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Referencias</a:t>
            </a:r>
            <a:endParaRPr kumimoji="0" lang="en-GB" sz="2000" b="1" i="1" u="none" strike="noStrike" kern="1200" cap="none" spc="0" normalizeH="0" baseline="0" noProof="0" dirty="0" smtClean="0">
              <a:ln>
                <a:noFill/>
              </a:ln>
              <a:effectLst/>
              <a:uLnTx/>
              <a:uFillTx/>
              <a:latin typeface="Calibri" pitchFamily="34" charset="0"/>
              <a:ea typeface="+mn-ea"/>
              <a:cs typeface="+mn-cs"/>
            </a:endParaRP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Precio</a:t>
            </a:r>
            <a:r>
              <a:rPr kumimoji="0" lang="en-GB" sz="2000" b="1" i="1" u="none" strike="noStrike" kern="1200" cap="none" spc="0" normalizeH="0" baseline="0" noProof="0" dirty="0" smtClean="0">
                <a:ln>
                  <a:noFill/>
                </a:ln>
                <a:effectLst/>
                <a:uLnTx/>
                <a:uFillTx/>
                <a:latin typeface="Calibri" pitchFamily="34" charset="0"/>
                <a:ea typeface="+mn-ea"/>
                <a:cs typeface="+mn-cs"/>
              </a:rPr>
              <a:t> del software</a:t>
            </a:r>
          </a:p>
          <a:p>
            <a:pPr marL="342900" marR="0" lvl="0" indent="-342900" algn="just" defTabSz="736600" rtl="0" eaLnBrk="1" fontAlgn="auto" latinLnBrk="0" hangingPunct="1">
              <a:lnSpc>
                <a:spcPct val="100000"/>
              </a:lnSpc>
              <a:spcBef>
                <a:spcPts val="600"/>
              </a:spcBef>
              <a:spcAft>
                <a:spcPts val="0"/>
              </a:spcAft>
              <a:buSzPct val="80000"/>
              <a:buFont typeface="Wingdings 2"/>
              <a:buChar char=""/>
              <a:tabLst/>
              <a:defRPr/>
            </a:pPr>
            <a:r>
              <a:rPr kumimoji="0" lang="en-GB" sz="2000" b="1" i="1" u="none" strike="noStrike" kern="1200" cap="none" spc="0" normalizeH="0" baseline="0" noProof="0" dirty="0" smtClean="0">
                <a:ln>
                  <a:noFill/>
                </a:ln>
                <a:effectLst/>
                <a:uLnTx/>
                <a:uFillTx/>
                <a:latin typeface="Calibri" pitchFamily="34" charset="0"/>
                <a:ea typeface="+mn-ea"/>
                <a:cs typeface="+mn-cs"/>
              </a:rPr>
              <a:t>	</a:t>
            </a:r>
            <a:r>
              <a:rPr kumimoji="0" lang="en-GB" sz="2000" b="1" i="1" u="none" strike="noStrike" kern="1200" cap="none" spc="0" normalizeH="0" baseline="0" noProof="0" dirty="0" err="1" smtClean="0">
                <a:ln>
                  <a:noFill/>
                </a:ln>
                <a:effectLst/>
                <a:uLnTx/>
                <a:uFillTx/>
                <a:latin typeface="Calibri" pitchFamily="34" charset="0"/>
                <a:ea typeface="+mn-ea"/>
                <a:cs typeface="+mn-cs"/>
              </a:rPr>
              <a:t>Soporte</a:t>
            </a:r>
            <a:r>
              <a:rPr kumimoji="0" lang="en-GB" sz="2000" b="1" i="1" u="none" strike="noStrike" kern="1200" cap="none" spc="0" normalizeH="0" baseline="0" noProof="0" dirty="0" smtClean="0">
                <a:ln>
                  <a:noFill/>
                </a:ln>
                <a:effectLst/>
                <a:uLnTx/>
                <a:uFillTx/>
                <a:latin typeface="Calibri" pitchFamily="34" charset="0"/>
                <a:ea typeface="+mn-ea"/>
                <a:cs typeface="+mn-cs"/>
              </a:rPr>
              <a:t> partner local</a:t>
            </a:r>
            <a:endParaRPr kumimoji="0" lang="es-ES" sz="20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Encuesta</a:t>
            </a:r>
            <a:endParaRPr lang="es-ES" dirty="0"/>
          </a:p>
        </p:txBody>
      </p:sp>
      <p:sp>
        <p:nvSpPr>
          <p:cNvPr id="3" name="2 Marcador de contenido"/>
          <p:cNvSpPr>
            <a:spLocks noGrp="1"/>
          </p:cNvSpPr>
          <p:nvPr>
            <p:ph idx="1"/>
          </p:nvPr>
        </p:nvSpPr>
        <p:spPr/>
        <p:txBody>
          <a:bodyPr>
            <a:normAutofit/>
          </a:bodyPr>
          <a:lstStyle/>
          <a:p>
            <a:pPr>
              <a:buClrTx/>
            </a:pPr>
            <a:r>
              <a:rPr lang="en-GB" sz="1800" dirty="0" err="1" smtClean="0"/>
              <a:t>Encuesta</a:t>
            </a:r>
            <a:r>
              <a:rPr lang="en-GB" sz="1800" dirty="0" smtClean="0"/>
              <a:t> </a:t>
            </a:r>
            <a:r>
              <a:rPr lang="en-GB" sz="1800" dirty="0" err="1" smtClean="0"/>
              <a:t>realizada</a:t>
            </a:r>
            <a:r>
              <a:rPr lang="en-GB" sz="1800" dirty="0" smtClean="0"/>
              <a:t> </a:t>
            </a:r>
            <a:r>
              <a:rPr lang="en-GB" sz="1800" dirty="0" err="1" smtClean="0"/>
              <a:t>por</a:t>
            </a:r>
            <a:r>
              <a:rPr lang="en-GB" sz="1800" dirty="0" smtClean="0"/>
              <a:t> Deloitte and Touch en </a:t>
            </a:r>
            <a:r>
              <a:rPr lang="en-GB" sz="1800" dirty="0" err="1" smtClean="0"/>
              <a:t>España</a:t>
            </a:r>
            <a:r>
              <a:rPr lang="en-GB" sz="1800" dirty="0" smtClean="0"/>
              <a:t> a </a:t>
            </a:r>
            <a:r>
              <a:rPr lang="en-GB" sz="1800" dirty="0" err="1" smtClean="0"/>
              <a:t>empresas</a:t>
            </a:r>
            <a:r>
              <a:rPr lang="en-GB" sz="1800" dirty="0" smtClean="0"/>
              <a:t> </a:t>
            </a:r>
            <a:r>
              <a:rPr lang="en-GB" sz="1800" dirty="0" err="1" smtClean="0"/>
              <a:t>medianas</a:t>
            </a:r>
            <a:r>
              <a:rPr lang="en-GB" sz="1800" dirty="0" smtClean="0"/>
              <a:t>:</a:t>
            </a:r>
          </a:p>
          <a:p>
            <a:pPr marL="228600" indent="-228600" algn="just" defTabSz="736600">
              <a:buNone/>
            </a:pPr>
            <a:r>
              <a:rPr lang="en-GB" sz="1800" dirty="0" smtClean="0"/>
              <a:t>¿</a:t>
            </a:r>
            <a:r>
              <a:rPr lang="en-GB" sz="1800" dirty="0" err="1" smtClean="0"/>
              <a:t>Qué</a:t>
            </a:r>
            <a:r>
              <a:rPr lang="en-GB" sz="1800" dirty="0" smtClean="0"/>
              <a:t> </a:t>
            </a:r>
            <a:r>
              <a:rPr lang="en-GB" sz="1800" dirty="0" err="1" smtClean="0"/>
              <a:t>es</a:t>
            </a:r>
            <a:r>
              <a:rPr lang="en-GB" sz="1800" dirty="0" smtClean="0"/>
              <a:t> lo </a:t>
            </a:r>
            <a:r>
              <a:rPr lang="en-GB" sz="1800" dirty="0" err="1" smtClean="0"/>
              <a:t>que</a:t>
            </a:r>
            <a:r>
              <a:rPr lang="en-GB" sz="1800" dirty="0" smtClean="0"/>
              <a:t> </a:t>
            </a:r>
            <a:r>
              <a:rPr lang="en-GB" sz="1800" dirty="0" err="1" smtClean="0"/>
              <a:t>más</a:t>
            </a:r>
            <a:r>
              <a:rPr lang="en-GB" sz="1800" dirty="0" smtClean="0"/>
              <a:t> </a:t>
            </a:r>
            <a:r>
              <a:rPr lang="en-GB" sz="1800" dirty="0" err="1" smtClean="0"/>
              <a:t>valora</a:t>
            </a:r>
            <a:r>
              <a:rPr lang="en-GB" sz="1800" dirty="0" smtClean="0"/>
              <a:t> al </a:t>
            </a:r>
            <a:r>
              <a:rPr lang="en-GB" sz="1800" dirty="0" err="1" smtClean="0"/>
              <a:t>adquirir</a:t>
            </a:r>
            <a:r>
              <a:rPr lang="en-GB" sz="1800" dirty="0" smtClean="0"/>
              <a:t> un Software de </a:t>
            </a:r>
            <a:r>
              <a:rPr lang="en-GB" sz="1800" dirty="0" err="1" smtClean="0"/>
              <a:t>Gestión</a:t>
            </a:r>
            <a:r>
              <a:rPr lang="en-GB" sz="1800" dirty="0" smtClean="0"/>
              <a:t>?</a:t>
            </a:r>
          </a:p>
          <a:p>
            <a:pPr marL="228600" indent="-228600" algn="just" defTabSz="736600">
              <a:buNone/>
            </a:pPr>
            <a:r>
              <a:rPr lang="en-GB" sz="1800" dirty="0" smtClean="0"/>
              <a:t>		En el </a:t>
            </a:r>
            <a:r>
              <a:rPr lang="en-GB" sz="1800" dirty="0" err="1" smtClean="0"/>
              <a:t>comienzo</a:t>
            </a:r>
            <a:r>
              <a:rPr lang="en-GB" sz="1800" dirty="0" smtClean="0"/>
              <a:t> del </a:t>
            </a:r>
            <a:r>
              <a:rPr lang="en-GB" sz="1800" dirty="0" err="1" smtClean="0"/>
              <a:t>proceso</a:t>
            </a:r>
            <a:r>
              <a:rPr lang="en-GB" sz="1800" dirty="0" smtClean="0"/>
              <a:t> de </a:t>
            </a:r>
            <a:r>
              <a:rPr lang="en-GB" sz="1800" dirty="0" err="1" smtClean="0"/>
              <a:t>selección</a:t>
            </a:r>
            <a:endParaRPr lang="en-GB" sz="1800" dirty="0" smtClean="0"/>
          </a:p>
          <a:p>
            <a:endParaRPr lang="es-ES" sz="1800" dirty="0"/>
          </a:p>
        </p:txBody>
      </p:sp>
      <p:graphicFrame>
        <p:nvGraphicFramePr>
          <p:cNvPr id="9" name="12 Gráfico"/>
          <p:cNvGraphicFramePr/>
          <p:nvPr/>
        </p:nvGraphicFramePr>
        <p:xfrm>
          <a:off x="1475656" y="2708920"/>
          <a:ext cx="6719162" cy="388590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Encuesta</a:t>
            </a:r>
            <a:endParaRPr lang="es-ES" dirty="0"/>
          </a:p>
        </p:txBody>
      </p:sp>
      <p:sp>
        <p:nvSpPr>
          <p:cNvPr id="3" name="2 Marcador de contenido"/>
          <p:cNvSpPr>
            <a:spLocks noGrp="1"/>
          </p:cNvSpPr>
          <p:nvPr>
            <p:ph idx="1"/>
          </p:nvPr>
        </p:nvSpPr>
        <p:spPr/>
        <p:txBody>
          <a:bodyPr/>
          <a:lstStyle/>
          <a:p>
            <a:pPr>
              <a:buClrTx/>
            </a:pPr>
            <a:r>
              <a:rPr lang="es-ES" dirty="0" smtClean="0"/>
              <a:t>Un año después de la implantación</a:t>
            </a:r>
            <a:endParaRPr lang="es-ES" dirty="0"/>
          </a:p>
        </p:txBody>
      </p:sp>
      <p:graphicFrame>
        <p:nvGraphicFramePr>
          <p:cNvPr id="4" name="13 Gráfico"/>
          <p:cNvGraphicFramePr/>
          <p:nvPr/>
        </p:nvGraphicFramePr>
        <p:xfrm>
          <a:off x="1065986" y="2307428"/>
          <a:ext cx="8078013" cy="400189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Implantación de un ERP</a:t>
            </a:r>
            <a:endParaRPr lang="es-ES" dirty="0"/>
          </a:p>
        </p:txBody>
      </p:sp>
      <p:sp>
        <p:nvSpPr>
          <p:cNvPr id="3" name="2 Marcador de contenido"/>
          <p:cNvSpPr>
            <a:spLocks noGrp="1"/>
          </p:cNvSpPr>
          <p:nvPr>
            <p:ph idx="1"/>
          </p:nvPr>
        </p:nvSpPr>
        <p:spPr/>
        <p:txBody>
          <a:bodyPr>
            <a:normAutofit fontScale="62500" lnSpcReduction="20000"/>
          </a:bodyPr>
          <a:lstStyle/>
          <a:p>
            <a:pPr>
              <a:buClrTx/>
            </a:pPr>
            <a:r>
              <a:rPr lang="es-ES" dirty="0" smtClean="0"/>
              <a:t>Un sistema ERP cambia la forma en la que trabajan las personas.</a:t>
            </a:r>
          </a:p>
          <a:p>
            <a:pPr>
              <a:buClrTx/>
            </a:pPr>
            <a:r>
              <a:rPr lang="es-ES" dirty="0" smtClean="0"/>
              <a:t>Cambia la forma en la que los empleados llevan a cabo sus tareas.</a:t>
            </a:r>
          </a:p>
          <a:p>
            <a:pPr>
              <a:buClrTx/>
            </a:pPr>
            <a:r>
              <a:rPr lang="es-ES" dirty="0" smtClean="0"/>
              <a:t>A las personas no les importa el cambio, les importa ser cambiados. </a:t>
            </a:r>
          </a:p>
          <a:p>
            <a:pPr>
              <a:buClrTx/>
            </a:pPr>
            <a:r>
              <a:rPr lang="es-ES" dirty="0" smtClean="0"/>
              <a:t>Si la implantación ERP es un proyecto que está siendo forzado sobre</a:t>
            </a:r>
            <a:r>
              <a:rPr lang="es-ES" b="1" dirty="0" smtClean="0"/>
              <a:t> </a:t>
            </a:r>
            <a:r>
              <a:rPr lang="es-ES" dirty="0" smtClean="0"/>
              <a:t>los empleados, ellos se resistirán. Si lo visualizan como una oportunidad para hacer a la empresa más rentable y por tanto proporciona más seguridad a puestos de trabajo, entonces existe una gran probabilidad que los empleados lo apoyarán.</a:t>
            </a:r>
          </a:p>
          <a:p>
            <a:pPr>
              <a:buClrTx/>
            </a:pPr>
            <a:r>
              <a:rPr lang="es-ES" dirty="0" smtClean="0"/>
              <a:t>La mejor forma para mejorar los procesos de negocio es hacer que participe la gente más familiarizada con el proceso, usando su experiencia.</a:t>
            </a:r>
          </a:p>
          <a:p>
            <a:pPr>
              <a:buClrTx/>
            </a:pPr>
            <a:r>
              <a:rPr lang="es-ES" dirty="0" smtClean="0"/>
              <a:t>Cuando los empleados han contribuido a un cambio de proceso, tienen un sentimiento de propiedad y con toda probabilidad apoyarán el cambio.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364088" y="1484784"/>
            <a:ext cx="3565252" cy="4882269"/>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Cambios</a:t>
            </a:r>
            <a:endParaRPr lang="es-ES" dirty="0"/>
          </a:p>
        </p:txBody>
      </p:sp>
      <p:sp>
        <p:nvSpPr>
          <p:cNvPr id="3" name="2 Marcador de contenido"/>
          <p:cNvSpPr>
            <a:spLocks noGrp="1"/>
          </p:cNvSpPr>
          <p:nvPr>
            <p:ph idx="1"/>
          </p:nvPr>
        </p:nvSpPr>
        <p:spPr>
          <a:xfrm>
            <a:off x="1435608" y="1447800"/>
            <a:ext cx="6088720" cy="4800600"/>
          </a:xfrm>
        </p:spPr>
        <p:txBody>
          <a:bodyPr/>
          <a:lstStyle/>
          <a:p>
            <a:endParaRPr lang="es-ES" dirty="0"/>
          </a:p>
        </p:txBody>
      </p:sp>
      <p:pic>
        <p:nvPicPr>
          <p:cNvPr id="4" name="Picture 5"/>
          <p:cNvPicPr>
            <a:picLocks noChangeAspect="1" noChangeArrowheads="1"/>
          </p:cNvPicPr>
          <p:nvPr/>
        </p:nvPicPr>
        <p:blipFill>
          <a:blip r:embed="rId3" cstate="print"/>
          <a:srcRect/>
          <a:stretch>
            <a:fillRect/>
          </a:stretch>
        </p:blipFill>
        <p:spPr bwMode="auto">
          <a:xfrm>
            <a:off x="539552" y="1628800"/>
            <a:ext cx="4886256" cy="27363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implantación</a:t>
            </a:r>
            <a:endParaRPr lang="es-ES" dirty="0"/>
          </a:p>
        </p:txBody>
      </p:sp>
      <p:sp>
        <p:nvSpPr>
          <p:cNvPr id="3" name="2 Marcador de contenido"/>
          <p:cNvSpPr>
            <a:spLocks noGrp="1"/>
          </p:cNvSpPr>
          <p:nvPr>
            <p:ph idx="1"/>
          </p:nvPr>
        </p:nvSpPr>
        <p:spPr/>
        <p:txBody>
          <a:bodyPr>
            <a:normAutofit fontScale="77500" lnSpcReduction="20000"/>
          </a:bodyPr>
          <a:lstStyle/>
          <a:p>
            <a:pPr marL="0" indent="0" algn="just" defTabSz="736600">
              <a:buNone/>
            </a:pPr>
            <a:r>
              <a:rPr lang="es-ES_tradnl" dirty="0" smtClean="0"/>
              <a:t>Como cualquier sistema de información, el ciclo de vida de los sistemas ERP está dividido por una serie de fases por las cuales tiene que pasar un sistema ERP dentro de una organización. El ciclo de vida de los sistemas ERP se divide en las siguientes fases:</a:t>
            </a:r>
          </a:p>
          <a:p>
            <a:pPr marL="720725" indent="-720725" algn="just" defTabSz="736600">
              <a:buNone/>
            </a:pPr>
            <a:endParaRPr lang="en-GB" i="1" dirty="0" smtClean="0">
              <a:latin typeface="Calibri" pitchFamily="34" charset="0"/>
            </a:endParaRPr>
          </a:p>
          <a:p>
            <a:pPr marL="358775" indent="-358775" algn="just" defTabSz="736600">
              <a:buClrTx/>
            </a:pPr>
            <a:r>
              <a:rPr lang="en-GB" i="1" dirty="0" err="1" smtClean="0">
                <a:latin typeface="Calibri" pitchFamily="34" charset="0"/>
              </a:rPr>
              <a:t>Fase</a:t>
            </a:r>
            <a:r>
              <a:rPr lang="en-GB" i="1" dirty="0" smtClean="0">
                <a:latin typeface="Calibri" pitchFamily="34" charset="0"/>
              </a:rPr>
              <a:t> 1: </a:t>
            </a:r>
            <a:r>
              <a:rPr lang="en-GB" i="1" dirty="0" err="1" smtClean="0">
                <a:latin typeface="Calibri" pitchFamily="34" charset="0"/>
              </a:rPr>
              <a:t>Preparación</a:t>
            </a:r>
            <a:r>
              <a:rPr lang="en-GB" i="1" dirty="0" smtClean="0">
                <a:latin typeface="Calibri" pitchFamily="34" charset="0"/>
              </a:rPr>
              <a:t>.</a:t>
            </a:r>
            <a:endParaRPr lang="en-GB" sz="2400" i="1" dirty="0" smtClean="0">
              <a:latin typeface="Calibri" pitchFamily="34" charset="0"/>
            </a:endParaRPr>
          </a:p>
          <a:p>
            <a:pPr marL="358775" indent="-358775" algn="just" defTabSz="736600">
              <a:buClrTx/>
              <a:buFont typeface="+mj-lt"/>
              <a:buAutoNum type="arabicPeriod"/>
            </a:pPr>
            <a:endParaRPr lang="en-GB" i="1" dirty="0" smtClean="0">
              <a:latin typeface="Calibri" pitchFamily="34" charset="0"/>
            </a:endParaRPr>
          </a:p>
          <a:p>
            <a:pPr marL="358775" indent="-358775" algn="just" defTabSz="736600">
              <a:buClrTx/>
            </a:pPr>
            <a:r>
              <a:rPr lang="en-GB" i="1" dirty="0" err="1" smtClean="0">
                <a:latin typeface="Calibri" pitchFamily="34" charset="0"/>
              </a:rPr>
              <a:t>Fase</a:t>
            </a:r>
            <a:r>
              <a:rPr lang="en-GB" i="1" dirty="0" smtClean="0">
                <a:latin typeface="Calibri" pitchFamily="34" charset="0"/>
              </a:rPr>
              <a:t> 2: </a:t>
            </a:r>
            <a:r>
              <a:rPr lang="en-GB" i="1" dirty="0" err="1" smtClean="0">
                <a:latin typeface="Calibri" pitchFamily="34" charset="0"/>
              </a:rPr>
              <a:t>Selección</a:t>
            </a:r>
            <a:r>
              <a:rPr lang="en-GB" i="1" dirty="0" smtClean="0">
                <a:latin typeface="Calibri" pitchFamily="34" charset="0"/>
              </a:rPr>
              <a:t>.</a:t>
            </a:r>
          </a:p>
          <a:p>
            <a:pPr marL="358775" indent="-358775" algn="just" defTabSz="736600">
              <a:buClrTx/>
            </a:pPr>
            <a:endParaRPr lang="en-GB" i="1" dirty="0" smtClean="0">
              <a:latin typeface="Calibri" pitchFamily="34" charset="0"/>
            </a:endParaRPr>
          </a:p>
          <a:p>
            <a:pPr marL="358775" indent="-358775" algn="just" defTabSz="736600">
              <a:buClrTx/>
            </a:pPr>
            <a:r>
              <a:rPr lang="en-GB" i="1" dirty="0" err="1" smtClean="0">
                <a:latin typeface="Calibri" pitchFamily="34" charset="0"/>
              </a:rPr>
              <a:t>Fase</a:t>
            </a:r>
            <a:r>
              <a:rPr lang="en-GB" i="1" dirty="0" smtClean="0">
                <a:latin typeface="Calibri" pitchFamily="34" charset="0"/>
              </a:rPr>
              <a:t> 3: </a:t>
            </a:r>
            <a:r>
              <a:rPr lang="en-GB" i="1" dirty="0" err="1" smtClean="0">
                <a:latin typeface="Calibri" pitchFamily="34" charset="0"/>
              </a:rPr>
              <a:t>Cierre</a:t>
            </a:r>
            <a:r>
              <a:rPr lang="en-GB" i="1" dirty="0" smtClean="0">
                <a:latin typeface="Calibri" pitchFamily="34" charset="0"/>
              </a:rPr>
              <a:t>.</a:t>
            </a:r>
          </a:p>
          <a:p>
            <a:pPr marL="358775" indent="-358775" algn="just" defTabSz="736600">
              <a:buClrTx/>
            </a:pPr>
            <a:endParaRPr lang="en-GB" i="1" dirty="0" smtClean="0">
              <a:latin typeface="Calibri" pitchFamily="34" charset="0"/>
            </a:endParaRPr>
          </a:p>
          <a:p>
            <a:pPr marL="358775" indent="-358775" algn="just" defTabSz="736600">
              <a:buClrTx/>
            </a:pPr>
            <a:r>
              <a:rPr lang="en-GB" i="1" dirty="0" err="1" smtClean="0">
                <a:latin typeface="Calibri" pitchFamily="34" charset="0"/>
              </a:rPr>
              <a:t>Fase</a:t>
            </a:r>
            <a:r>
              <a:rPr lang="en-GB" i="1" dirty="0" smtClean="0">
                <a:latin typeface="Calibri" pitchFamily="34" charset="0"/>
              </a:rPr>
              <a:t> 4: </a:t>
            </a:r>
            <a:r>
              <a:rPr lang="en-GB" i="1" dirty="0" err="1" smtClean="0">
                <a:latin typeface="Calibri" pitchFamily="34" charset="0"/>
              </a:rPr>
              <a:t>Implantación</a:t>
            </a:r>
            <a:r>
              <a:rPr lang="en-GB" i="1" dirty="0" smtClean="0">
                <a:latin typeface="Calibri" pitchFamily="34" charset="0"/>
              </a:rPr>
              <a:t>.</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223</TotalTime>
  <Words>1064</Words>
  <Application>Microsoft Office PowerPoint</Application>
  <PresentationFormat>Presentación en pantalla (4:3)</PresentationFormat>
  <Paragraphs>100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Solsticio</vt:lpstr>
      <vt:lpstr>Sistemas de Gestión empresarial</vt:lpstr>
      <vt:lpstr>¿Por qué buscan las empresas un Sistema de Gestión? </vt:lpstr>
      <vt:lpstr>Selección de un ERP</vt:lpstr>
      <vt:lpstr>Ejercicio: Aspectos a tener en cuenta en la elección del software (enumera del 0 al 10 por orden de importancia) </vt:lpstr>
      <vt:lpstr>Encuesta</vt:lpstr>
      <vt:lpstr>Encuesta</vt:lpstr>
      <vt:lpstr>Implantación de un ERP</vt:lpstr>
      <vt:lpstr>Cambios</vt:lpstr>
      <vt:lpstr>Ciclo de implantación</vt:lpstr>
      <vt:lpstr>Fase 1: Preparación</vt:lpstr>
      <vt:lpstr>Fase 2: Selección</vt:lpstr>
      <vt:lpstr>Fase 3: Implementación</vt:lpstr>
      <vt:lpstr>Fase 3: Implementación</vt:lpstr>
      <vt:lpstr>Fase 4: Puesta en marcha</vt:lpstr>
      <vt:lpstr>Causas de fracaso en la implantación</vt:lpstr>
      <vt:lpstr>Fracasos</vt:lpstr>
      <vt:lpstr>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Gestión empresarial</dc:title>
  <dc:creator>Fernando</dc:creator>
  <cp:lastModifiedBy>fernando</cp:lastModifiedBy>
  <cp:revision>40</cp:revision>
  <dcterms:created xsi:type="dcterms:W3CDTF">2014-10-02T16:08:20Z</dcterms:created>
  <dcterms:modified xsi:type="dcterms:W3CDTF">2016-09-26T08:28:22Z</dcterms:modified>
</cp:coreProperties>
</file>