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6" r:id="rId3"/>
    <p:sldId id="267" r:id="rId4"/>
    <p:sldId id="268" r:id="rId5"/>
    <p:sldId id="271" r:id="rId6"/>
    <p:sldId id="276" r:id="rId7"/>
    <p:sldId id="277" r:id="rId8"/>
    <p:sldId id="278" r:id="rId9"/>
    <p:sldId id="279" r:id="rId10"/>
    <p:sldId id="280" r:id="rId11"/>
    <p:sldId id="257" r:id="rId12"/>
    <p:sldId id="258" r:id="rId13"/>
    <p:sldId id="259" r:id="rId14"/>
    <p:sldId id="260" r:id="rId15"/>
    <p:sldId id="261" r:id="rId16"/>
    <p:sldId id="262" r:id="rId17"/>
    <p:sldId id="263" r:id="rId18"/>
    <p:sldId id="264" r:id="rId19"/>
    <p:sldId id="265" r:id="rId20"/>
    <p:sldId id="270"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4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7A880-7DE2-4F17-A254-77FB2F720672}" type="datetimeFigureOut">
              <a:rPr lang="es-ES" smtClean="0"/>
              <a:t>26/04/2018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B0773-2664-47A7-8E64-1E4CFEC187C3}" type="slidenum">
              <a:rPr lang="es-ES" smtClean="0"/>
              <a:t>‹Nº›</a:t>
            </a:fld>
            <a:endParaRPr lang="es-ES"/>
          </a:p>
        </p:txBody>
      </p:sp>
    </p:spTree>
    <p:extLst>
      <p:ext uri="{BB962C8B-B14F-4D97-AF65-F5344CB8AC3E}">
        <p14:creationId xmlns:p14="http://schemas.microsoft.com/office/powerpoint/2010/main" val="57868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Tributación</a:t>
            </a:r>
          </a:p>
          <a:p>
            <a:r>
              <a:rPr lang="es-ES" dirty="0"/>
              <a:t>Tributar consiste en aportar una parte de nuestro dinero exigida por el estado para la financiación del mismo. Esta financiación incluye necesidades colectivas de orden público. Se diferencian tres tipos de tributos principales, los impuestos, como el IRPF o el IVA que son exigidos por el estado sin ningún tipo de contraprestación. Contribuciones como el IBI, que grava el valor de la titularidad </a:t>
            </a:r>
            <a:r>
              <a:rPr lang="es-ES" dirty="0" err="1"/>
              <a:t>dominial</a:t>
            </a:r>
            <a:r>
              <a:rPr lang="es-ES" dirty="0"/>
              <a:t> y otros derechos que recaen sobre bienes inmuebles y son recaudados por el municipio donde recae el tributo. Y las tasas, son tributes que se exigen por el uso privado de un servicio o un dominio público.</a:t>
            </a:r>
          </a:p>
          <a:p>
            <a:r>
              <a:rPr lang="es-ES" dirty="0"/>
              <a:t>El organismo público encargado de la tributación en España es la Agencia Estatal de Administración Tributaria (AEAT). Su labor consiste en la gestión del sistema tributario y aduanero estatal, así como de los recursos de administraciones y entes públicos tanto nacionales como de la unión europea que les sea encomendado.</a:t>
            </a:r>
          </a:p>
          <a:p>
            <a:r>
              <a:rPr lang="es-ES" dirty="0"/>
              <a:t>La tributación es una prioridad en un estado pues permite la financiación de las labores y servicios básicos que este proporciona a la sociedad. El cobro y cuantía se realiza en base a la fuerza de las leyes tributarias, también se considera de gran importancia el estimulo que supone el conocimiento para la población del destino final de los tributos recaudados por el estado. La tributación es una ayuda reciproca entre el estado y el ciudadano ya que es el ciudadano el que financia junto con sus conciudadanos los servicios y necesidades que constituyen el estado de bienestar.</a:t>
            </a:r>
          </a:p>
          <a:p>
            <a:endParaRPr lang="es-ES" dirty="0"/>
          </a:p>
        </p:txBody>
      </p:sp>
      <p:sp>
        <p:nvSpPr>
          <p:cNvPr id="4" name="Marcador de número de diapositiva 3"/>
          <p:cNvSpPr>
            <a:spLocks noGrp="1"/>
          </p:cNvSpPr>
          <p:nvPr>
            <p:ph type="sldNum" sz="quarter" idx="10"/>
          </p:nvPr>
        </p:nvSpPr>
        <p:spPr/>
        <p:txBody>
          <a:bodyPr/>
          <a:lstStyle/>
          <a:p>
            <a:fld id="{0B2B0773-2664-47A7-8E64-1E4CFEC187C3}" type="slidenum">
              <a:rPr lang="es-ES" smtClean="0"/>
              <a:t>2</a:t>
            </a:fld>
            <a:endParaRPr lang="es-ES"/>
          </a:p>
        </p:txBody>
      </p:sp>
    </p:spTree>
    <p:extLst>
      <p:ext uri="{BB962C8B-B14F-4D97-AF65-F5344CB8AC3E}">
        <p14:creationId xmlns:p14="http://schemas.microsoft.com/office/powerpoint/2010/main" val="1858606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Nuevamente sólo tenemos datos de 2010 porque son experimentales. Decir que, al igual que en España, en todos los países de la Unión Europea el pago del IVA es mayor en el primer quintil. Explicar, </a:t>
            </a:r>
            <a:r>
              <a:rPr lang="es-ES" b="1" dirty="0"/>
              <a:t>como se hizo anteriormente en base al estudio de </a:t>
            </a:r>
            <a:r>
              <a:rPr lang="es-ES" b="1" dirty="0" err="1"/>
              <a:t>fedea</a:t>
            </a:r>
            <a:r>
              <a:rPr lang="es-ES" b="1" dirty="0"/>
              <a:t> </a:t>
            </a:r>
            <a:r>
              <a:rPr lang="es-ES" b="0" dirty="0"/>
              <a:t>que se debe a que los individuos de menor renta tienen una mayor propensión marginal a consumir y, pues eso, consumen más.</a:t>
            </a:r>
            <a:endParaRPr lang="es-ES" b="1" dirty="0"/>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13</a:t>
            </a:fld>
            <a:endParaRPr lang="es-ES"/>
          </a:p>
        </p:txBody>
      </p:sp>
    </p:spTree>
    <p:extLst>
      <p:ext uri="{BB962C8B-B14F-4D97-AF65-F5344CB8AC3E}">
        <p14:creationId xmlns:p14="http://schemas.microsoft.com/office/powerpoint/2010/main" val="203587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el gráfico: En los años 2007-2009 hay un aumento del gasto al mismo nivel que el de la Unión Europea. Hasta 2011 el gasto se congela. En 2012 sube, convergiendo con la Unión Europea y vuelve a bajar hasta 2016.</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14</a:t>
            </a:fld>
            <a:endParaRPr lang="es-ES"/>
          </a:p>
        </p:txBody>
      </p:sp>
    </p:spTree>
    <p:extLst>
      <p:ext uri="{BB962C8B-B14F-4D97-AF65-F5344CB8AC3E}">
        <p14:creationId xmlns:p14="http://schemas.microsoft.com/office/powerpoint/2010/main" val="108836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el aumento del gasto por dos lados: En primer lugar, el aumento automático del gasto por protección social (subsidios por desempleo, pensiones). Por otro lado la política fiscal expansiva: Con el fin de reactivar la economía el gobierno lanza el “Plan E” (aumento del gasto en infraestructuras para generar empleo e incentivar la demanda). Se sube el gasto en otras partidas como sanidad y educación. Tras el cambio de gobierno se recorta esa subida del gasto y se mantiene “congelada” hasta la actualidad: Contrario a la creencia popular, los recortes no fueron significativos y, a día de hoy, gastamos a niveles de 2007 en plena burbuja.</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15</a:t>
            </a:fld>
            <a:endParaRPr lang="es-ES"/>
          </a:p>
        </p:txBody>
      </p:sp>
    </p:spTree>
    <p:extLst>
      <p:ext uri="{BB962C8B-B14F-4D97-AF65-F5344CB8AC3E}">
        <p14:creationId xmlns:p14="http://schemas.microsoft.com/office/powerpoint/2010/main" val="928133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empieza el análisis normativo: Las políticas fiscales expansivas (subir el gasto + bajar impuestos) es altamente irresponsable. No sólo no se consiguió el objetivo deseado, sino que aunque se hubiera hecho el desastre era inevitable. Al reducir los ingresos y aumentar los gastos el Estado incurrió en un déficit del 11%, y ante la reticencia del gobierno a reducir el gasto en mayor cantidad hasta 2012, el déficit se ha mantenido en esos niveles. Sin embargo, se ha visto compensado más tarde por el aumento del empleo y su consecuente aumento de los ingresos fiscales, reduciendo el déficit.</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16</a:t>
            </a:fld>
            <a:endParaRPr lang="es-ES"/>
          </a:p>
        </p:txBody>
      </p:sp>
    </p:spTree>
    <p:extLst>
      <p:ext uri="{BB962C8B-B14F-4D97-AF65-F5344CB8AC3E}">
        <p14:creationId xmlns:p14="http://schemas.microsoft.com/office/powerpoint/2010/main" val="1290246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Sin embargo, esto no ha impedido que la deuda pública creciera superando la de la Unión Europea, llegando incluso al 100% del PIB en 2014. Comentar que, a largo plazo, las políticas fiscales expansivas tienen como consecuencia el aumento de la deuda pública.</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17</a:t>
            </a:fld>
            <a:endParaRPr lang="es-ES"/>
          </a:p>
        </p:txBody>
      </p:sp>
    </p:spTree>
    <p:extLst>
      <p:ext uri="{BB962C8B-B14F-4D97-AF65-F5344CB8AC3E}">
        <p14:creationId xmlns:p14="http://schemas.microsoft.com/office/powerpoint/2010/main" val="18374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proponer como solución alternativa al ejemplo de Irlanda que, partiendo de una situación similar a la nuestra (si no cabe decir que peor) intenta reactivar la economía entre los años 2008-2010 mediante políticas de gasto manteniendo los impuestos bajos provocando, como veremos más adelante, un descuadre en los presupuestos. La solución, sin embargo, consiste no aumentar los impuestos, sino reducirlos, y disminuir el gasto público, que en solo un año se disminuyó un 18,8%.</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18</a:t>
            </a:fld>
            <a:endParaRPr lang="es-ES"/>
          </a:p>
        </p:txBody>
      </p:sp>
    </p:spTree>
    <p:extLst>
      <p:ext uri="{BB962C8B-B14F-4D97-AF65-F5344CB8AC3E}">
        <p14:creationId xmlns:p14="http://schemas.microsoft.com/office/powerpoint/2010/main" val="138957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Comentar que, tras un aumento de la deuda a niveles mucho mayores que en España, llegando incluso al 119,6% del PIB, se ha reducido la deuda un 51,6% en tan solo cinco años, teniendo un déficit casi nulo y con tendencia hacia el ahorro público. Comentar, además, que Irlanda es el país que más crece de la Eurozona.</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19</a:t>
            </a:fld>
            <a:endParaRPr lang="es-ES"/>
          </a:p>
        </p:txBody>
      </p:sp>
    </p:spTree>
    <p:extLst>
      <p:ext uri="{BB962C8B-B14F-4D97-AF65-F5344CB8AC3E}">
        <p14:creationId xmlns:p14="http://schemas.microsoft.com/office/powerpoint/2010/main" val="196036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primera reforma fiscal expansiva, no logró reactivar la economía como se esperaba y provocó la subida descontrolada de la deuda del sector público. La segunda reforma fiscal tuvo que hacer frente a los desequilibrios fiscales, teniendo como prioridad reducir el déficit público, logrando este objetivo con una política fiscal contractiva. Sin embargo, las políticas fiscales restrictivas llevadas a cabo tienen un efecto negativo ya que no incrementan los ingresos públicos, si no que reducen los gastos y retiran recursos en actividades productivas para nuestra economía, como la inversión y educación. El principal problema que no ha logrado resolver las diferentes reformas fiscales durante la crisis ha sido el de reducir el paro. Las altas tasas de paro generan un gran gasto en el presupuesto público que impide destinar esos gastos a actividades productivas, además de que se han recortado en partidas que destinaban gastos a esas mismas actividades cuando, en nuestra opinión, se tendría que haber recortado más el gasto de instituciones por ejemplo.</a:t>
            </a:r>
          </a:p>
          <a:p>
            <a:r>
              <a:rPr lang="es-ES" dirty="0"/>
              <a:t>También queremos añadir la importancia que ha tenido la colaboración de los estados miembros en la política fiscal llevada a cabo durante la crisis, insuficiente e incompleta a nuestro parecer.</a:t>
            </a:r>
          </a:p>
          <a:p>
            <a:endParaRPr lang="es-ES"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0F92AA-C6BC-4264-BFFC-232E9BE332A2}"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1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DESARROLLO TRIBUTARIO</a:t>
            </a:r>
          </a:p>
          <a:p>
            <a:r>
              <a:rPr lang="es-ES" dirty="0"/>
              <a:t>Los orígenes del actual sistema tributario se remontan a mediados del </a:t>
            </a:r>
            <a:r>
              <a:rPr lang="es-ES" dirty="0" err="1"/>
              <a:t>s.XIX</a:t>
            </a:r>
            <a:r>
              <a:rPr lang="es-ES" dirty="0"/>
              <a:t> a imitación del sistema francés que gravaba los principales factores de producción. El sistema se perfeccionaría a principios del </a:t>
            </a:r>
            <a:r>
              <a:rPr lang="es-ES" dirty="0" err="1"/>
              <a:t>s.XX</a:t>
            </a:r>
            <a:r>
              <a:rPr lang="es-ES" dirty="0"/>
              <a:t> donde se incluían las rentas al trabajo y a la actividad empresarial, así como impuestos a petróleo, gas y electricidad.</a:t>
            </a:r>
          </a:p>
          <a:p>
            <a:r>
              <a:rPr lang="es-ES" dirty="0"/>
              <a:t>-en 1940 reforma que consistió en un aumento de las bases de los tipos impositivos para financiar la guerra civil</a:t>
            </a:r>
          </a:p>
          <a:p>
            <a:r>
              <a:rPr lang="es-ES" dirty="0"/>
              <a:t>-1957 Plan nacional de la estabilización económica, aumentar la recaudación y corregir la insuficiencia del sistema.</a:t>
            </a:r>
          </a:p>
          <a:p>
            <a:r>
              <a:rPr lang="es-ES" dirty="0"/>
              <a:t>-Reforma fiscal de 1977 se basa en 4 puntos importantes.</a:t>
            </a:r>
          </a:p>
          <a:p>
            <a:r>
              <a:rPr lang="es-ES" dirty="0"/>
              <a:t>        1. Impuesto sobre la renta y otro sobre el patrimonio.</a:t>
            </a:r>
          </a:p>
          <a:p>
            <a:r>
              <a:rPr lang="es-ES" dirty="0"/>
              <a:t>        2. Eliminación de impuestos reales y productos que se englobarían en el punto anterior.</a:t>
            </a:r>
          </a:p>
          <a:p>
            <a:r>
              <a:rPr lang="es-ES" dirty="0"/>
              <a:t>        3. Separación de impuestos de sucesiones y donaciones sobre el de transmisiones patrimoniales.</a:t>
            </a:r>
          </a:p>
          <a:p>
            <a:r>
              <a:rPr lang="es-ES" dirty="0"/>
              <a:t>        4. Impuestos indirectos con el objetivo de armonizar los impuestos con los de la UE.</a:t>
            </a:r>
          </a:p>
          <a:p>
            <a:r>
              <a:rPr lang="es-ES" dirty="0"/>
              <a:t>-Cambios a partir de 2008, principales transformaciones de impuestos con el fin de intensificar la recaudación para financiar los gastos sociales por la situación de coyuntura económica. </a:t>
            </a:r>
          </a:p>
          <a:p>
            <a:r>
              <a:rPr lang="es-ES" dirty="0"/>
              <a:t>       -Subida de tributación rendimientos al ahorro </a:t>
            </a:r>
          </a:p>
          <a:p>
            <a:r>
              <a:rPr lang="es-ES" dirty="0"/>
              <a:t>       -Deducción de 400euros para contribuyentes de menos de 12.000euros anuales.</a:t>
            </a:r>
          </a:p>
          <a:p>
            <a:r>
              <a:rPr lang="es-ES" dirty="0"/>
              <a:t>      -2011, reducir déficit público, se elimina la deducción de 2500euros anuales por nacimiento de hijos.</a:t>
            </a:r>
          </a:p>
          <a:p>
            <a:r>
              <a:rPr lang="es-ES" dirty="0"/>
              <a:t>      -Aumento de la tributación a rentas altas (120.000-175.000)</a:t>
            </a:r>
          </a:p>
          <a:p>
            <a:endParaRPr lang="es-ES" dirty="0"/>
          </a:p>
        </p:txBody>
      </p:sp>
      <p:sp>
        <p:nvSpPr>
          <p:cNvPr id="4" name="Marcador de número de diapositiva 3"/>
          <p:cNvSpPr>
            <a:spLocks noGrp="1"/>
          </p:cNvSpPr>
          <p:nvPr>
            <p:ph type="sldNum" sz="quarter" idx="10"/>
          </p:nvPr>
        </p:nvSpPr>
        <p:spPr/>
        <p:txBody>
          <a:bodyPr/>
          <a:lstStyle/>
          <a:p>
            <a:fld id="{0B2B0773-2664-47A7-8E64-1E4CFEC187C3}" type="slidenum">
              <a:rPr lang="es-ES" smtClean="0"/>
              <a:t>3</a:t>
            </a:fld>
            <a:endParaRPr lang="es-ES"/>
          </a:p>
        </p:txBody>
      </p:sp>
    </p:spTree>
    <p:extLst>
      <p:ext uri="{BB962C8B-B14F-4D97-AF65-F5344CB8AC3E}">
        <p14:creationId xmlns:p14="http://schemas.microsoft.com/office/powerpoint/2010/main" val="235178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PRINCIPIOS DEL SISTEMA</a:t>
            </a:r>
          </a:p>
          <a:p>
            <a:r>
              <a:rPr lang="es-ES" dirty="0"/>
              <a:t>1-principio de igualdad y generalidad (todos iguales)</a:t>
            </a:r>
          </a:p>
          <a:p>
            <a:r>
              <a:rPr lang="es-ES" dirty="0"/>
              <a:t>2.Principio de capacidad económica, los tributos tienen en cuenta la riqueza de los individuos</a:t>
            </a:r>
          </a:p>
          <a:p>
            <a:r>
              <a:rPr lang="es-ES" dirty="0"/>
              <a:t>3.Principio de progresividad, cuanto más se gana más se paga</a:t>
            </a:r>
          </a:p>
          <a:p>
            <a:r>
              <a:rPr lang="es-ES" dirty="0"/>
              <a:t>4.Principio de no confiscatoriedad, la tributación no puede ser superior a la renta o patrimonio gravado.</a:t>
            </a:r>
          </a:p>
          <a:p>
            <a:r>
              <a:rPr lang="es-ES" dirty="0"/>
              <a:t>5.Principio de legalidad, solo estado exige tributos a través de la ley.</a:t>
            </a:r>
          </a:p>
          <a:p>
            <a:endParaRPr lang="es-ES" dirty="0"/>
          </a:p>
        </p:txBody>
      </p:sp>
      <p:sp>
        <p:nvSpPr>
          <p:cNvPr id="4" name="Marcador de número de diapositiva 3"/>
          <p:cNvSpPr>
            <a:spLocks noGrp="1"/>
          </p:cNvSpPr>
          <p:nvPr>
            <p:ph type="sldNum" sz="quarter" idx="10"/>
          </p:nvPr>
        </p:nvSpPr>
        <p:spPr/>
        <p:txBody>
          <a:bodyPr/>
          <a:lstStyle/>
          <a:p>
            <a:fld id="{0B2B0773-2664-47A7-8E64-1E4CFEC187C3}" type="slidenum">
              <a:rPr lang="es-ES" smtClean="0"/>
              <a:t>4</a:t>
            </a:fld>
            <a:endParaRPr lang="es-ES"/>
          </a:p>
        </p:txBody>
      </p:sp>
    </p:spTree>
    <p:extLst>
      <p:ext uri="{BB962C8B-B14F-4D97-AF65-F5344CB8AC3E}">
        <p14:creationId xmlns:p14="http://schemas.microsoft.com/office/powerpoint/2010/main" val="184057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rentas más bajas pagan más porcentaje de su renta en impuestos indirectos y las rentas más altas en impuestos directos. Esto se explica  en la siguiente diapositiva.</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6</a:t>
            </a:fld>
            <a:endParaRPr lang="es-ES"/>
          </a:p>
        </p:txBody>
      </p:sp>
    </p:spTree>
    <p:extLst>
      <p:ext uri="{BB962C8B-B14F-4D97-AF65-F5344CB8AC3E}">
        <p14:creationId xmlns:p14="http://schemas.microsoft.com/office/powerpoint/2010/main" val="294623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el lado de los impuestos directos el IRPF es un impuesto progresivo, cuanto mayor renta mas hay que pagar</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7</a:t>
            </a:fld>
            <a:endParaRPr lang="es-ES"/>
          </a:p>
        </p:txBody>
      </p:sp>
    </p:spTree>
    <p:extLst>
      <p:ext uri="{BB962C8B-B14F-4D97-AF65-F5344CB8AC3E}">
        <p14:creationId xmlns:p14="http://schemas.microsoft.com/office/powerpoint/2010/main" val="39743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el lado de los impuestos indirectos, por ejemplo el IVA, actúa de forma regresiva, es decir las familias que se encuentran con menores rentan destinan mayor porcentaje de su renta a consumir…</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8</a:t>
            </a:fld>
            <a:endParaRPr lang="es-ES"/>
          </a:p>
        </p:txBody>
      </p:sp>
    </p:spTree>
    <p:extLst>
      <p:ext uri="{BB962C8B-B14F-4D97-AF65-F5344CB8AC3E}">
        <p14:creationId xmlns:p14="http://schemas.microsoft.com/office/powerpoint/2010/main" val="223355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IRPF es el impuesto que reduce más la desigualdad mientras que el IVA el que más la aumenta. Se estima que en 2013 el efecto distributivo de los impuestos fue positivo , 2,82%.</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9</a:t>
            </a:fld>
            <a:endParaRPr lang="es-ES"/>
          </a:p>
        </p:txBody>
      </p:sp>
    </p:spTree>
    <p:extLst>
      <p:ext uri="{BB962C8B-B14F-4D97-AF65-F5344CB8AC3E}">
        <p14:creationId xmlns:p14="http://schemas.microsoft.com/office/powerpoint/2010/main" val="1222497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que en el periodo 2007-2009 hay una bajada de la presión fiscal en España debido al ajuste automático del ciclo económico: debido a que en España la crisis fue más fuerte que en el resto de países de la Unión Europea, la bajada del consumo provocó además una bajada en la recaudación vía impuestos indirectos (IVA). Más adelante, con el cambio de gobierno, se realiza una política fiscal contractiva dedicada a subir los impuestos para tratar de ajustar los presupuestos</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11</a:t>
            </a:fld>
            <a:endParaRPr lang="es-ES"/>
          </a:p>
        </p:txBody>
      </p:sp>
    </p:spTree>
    <p:extLst>
      <p:ext uri="{BB962C8B-B14F-4D97-AF65-F5344CB8AC3E}">
        <p14:creationId xmlns:p14="http://schemas.microsoft.com/office/powerpoint/2010/main" val="199076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en primer lugar, que como tratamos con datos </a:t>
            </a:r>
            <a:r>
              <a:rPr lang="es-ES" b="1" dirty="0"/>
              <a:t>experimentales</a:t>
            </a:r>
            <a:r>
              <a:rPr lang="es-ES" dirty="0"/>
              <a:t> de Eurostat sólo tenemos disponible los de 2010, pero que creemos que nos sirve para hacer una comparación con el resto de países de la Unión Europea. Mencionar que España es de los países de la UE donde más progresivo es el pago de impuestos (el 20% de menor renta paga menos impuestos que el 20% de mayor renta) (</a:t>
            </a:r>
            <a:r>
              <a:rPr lang="es-ES" b="1" dirty="0"/>
              <a:t>mencionar aquí nuevamente el informe de </a:t>
            </a:r>
            <a:r>
              <a:rPr lang="es-ES" b="1" dirty="0" err="1"/>
              <a:t>fedea</a:t>
            </a:r>
            <a:r>
              <a:rPr lang="es-ES" dirty="0"/>
              <a:t>), teniendo casos donde es más equitativo como Dinamarca, Suecia, Italia y Grecia.</a:t>
            </a:r>
          </a:p>
        </p:txBody>
      </p:sp>
      <p:sp>
        <p:nvSpPr>
          <p:cNvPr id="4" name="Marcador de número de diapositiva 3"/>
          <p:cNvSpPr>
            <a:spLocks noGrp="1"/>
          </p:cNvSpPr>
          <p:nvPr>
            <p:ph type="sldNum" sz="quarter" idx="10"/>
          </p:nvPr>
        </p:nvSpPr>
        <p:spPr/>
        <p:txBody>
          <a:bodyPr/>
          <a:lstStyle/>
          <a:p>
            <a:fld id="{0B2B0773-2664-47A7-8E64-1E4CFEC187C3}" type="slidenum">
              <a:rPr lang="es-ES" smtClean="0"/>
              <a:t>12</a:t>
            </a:fld>
            <a:endParaRPr lang="es-ES"/>
          </a:p>
        </p:txBody>
      </p:sp>
    </p:spTree>
    <p:extLst>
      <p:ext uri="{BB962C8B-B14F-4D97-AF65-F5344CB8AC3E}">
        <p14:creationId xmlns:p14="http://schemas.microsoft.com/office/powerpoint/2010/main" val="17368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89062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B8D6B1-C127-42B6-86E1-9ED723FD7491}"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9300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184442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5856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135959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358088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344685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777655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78684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8914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9290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B8D6B1-C127-42B6-86E1-9ED723FD7491}"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415374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B8D6B1-C127-42B6-86E1-9ED723FD7491}" type="datetimeFigureOut">
              <a:rPr lang="es-ES" smtClean="0"/>
              <a:t>26/04/2018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106873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423269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189863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F6B8D6B1-C127-42B6-86E1-9ED723FD7491}" type="datetimeFigureOut">
              <a:rPr lang="es-ES" smtClean="0"/>
              <a:t>26/04/2018</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271835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B8D6B1-C127-42B6-86E1-9ED723FD7491}"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8D1ACD-4179-456E-9CB7-C774C43883D0}" type="slidenum">
              <a:rPr lang="es-ES" smtClean="0"/>
              <a:t>‹Nº›</a:t>
            </a:fld>
            <a:endParaRPr lang="es-ES"/>
          </a:p>
        </p:txBody>
      </p:sp>
    </p:spTree>
    <p:extLst>
      <p:ext uri="{BB962C8B-B14F-4D97-AF65-F5344CB8AC3E}">
        <p14:creationId xmlns:p14="http://schemas.microsoft.com/office/powerpoint/2010/main" val="198220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B8D6B1-C127-42B6-86E1-9ED723FD7491}" type="datetimeFigureOut">
              <a:rPr lang="es-ES" smtClean="0"/>
              <a:t>26/04/2018</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8D1ACD-4179-456E-9CB7-C774C43883D0}" type="slidenum">
              <a:rPr lang="es-ES" smtClean="0"/>
              <a:t>‹Nº›</a:t>
            </a:fld>
            <a:endParaRPr lang="es-ES"/>
          </a:p>
        </p:txBody>
      </p:sp>
    </p:spTree>
    <p:extLst>
      <p:ext uri="{BB962C8B-B14F-4D97-AF65-F5344CB8AC3E}">
        <p14:creationId xmlns:p14="http://schemas.microsoft.com/office/powerpoint/2010/main" val="13348713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E3603-E0E4-4CD9-B26C-BE896FD94304}"/>
              </a:ext>
            </a:extLst>
          </p:cNvPr>
          <p:cNvSpPr>
            <a:spLocks noGrp="1"/>
          </p:cNvSpPr>
          <p:nvPr>
            <p:ph type="ctrTitle"/>
          </p:nvPr>
        </p:nvSpPr>
        <p:spPr>
          <a:xfrm>
            <a:off x="1683171" y="522755"/>
            <a:ext cx="8825658" cy="2677648"/>
          </a:xfrm>
        </p:spPr>
        <p:txBody>
          <a:bodyPr/>
          <a:lstStyle/>
          <a:p>
            <a:r>
              <a:rPr lang="es-ES" sz="4800" dirty="0"/>
              <a:t>FISCALIDAD EN ESPAÑA</a:t>
            </a:r>
          </a:p>
        </p:txBody>
      </p:sp>
      <p:sp>
        <p:nvSpPr>
          <p:cNvPr id="3" name="Subtítulo 2">
            <a:extLst>
              <a:ext uri="{FF2B5EF4-FFF2-40B4-BE49-F238E27FC236}">
                <a16:creationId xmlns:a16="http://schemas.microsoft.com/office/drawing/2014/main" id="{DCAE8FCE-C967-40D1-9706-41A498FD27A1}"/>
              </a:ext>
            </a:extLst>
          </p:cNvPr>
          <p:cNvSpPr>
            <a:spLocks noGrp="1"/>
          </p:cNvSpPr>
          <p:nvPr>
            <p:ph type="subTitle" idx="1"/>
          </p:nvPr>
        </p:nvSpPr>
        <p:spPr/>
        <p:txBody>
          <a:bodyPr>
            <a:normAutofit/>
          </a:bodyPr>
          <a:lstStyle/>
          <a:p>
            <a:endParaRPr lang="es-ES" dirty="0"/>
          </a:p>
        </p:txBody>
      </p:sp>
    </p:spTree>
    <p:extLst>
      <p:ext uri="{BB962C8B-B14F-4D97-AF65-F5344CB8AC3E}">
        <p14:creationId xmlns:p14="http://schemas.microsoft.com/office/powerpoint/2010/main" val="44134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8B288-A6A4-43C4-9B77-83DCD8702DCC}"/>
              </a:ext>
            </a:extLst>
          </p:cNvPr>
          <p:cNvSpPr>
            <a:spLocks noGrp="1"/>
          </p:cNvSpPr>
          <p:nvPr>
            <p:ph type="title"/>
          </p:nvPr>
        </p:nvSpPr>
        <p:spPr/>
        <p:txBody>
          <a:bodyPr/>
          <a:lstStyle/>
          <a:p>
            <a:r>
              <a:rPr lang="es-ES" dirty="0"/>
              <a:t>¿Qué política fiscal se ha seguido en España durante la crisis? Comparación con la UE</a:t>
            </a:r>
          </a:p>
        </p:txBody>
      </p:sp>
    </p:spTree>
    <p:extLst>
      <p:ext uri="{BB962C8B-B14F-4D97-AF65-F5344CB8AC3E}">
        <p14:creationId xmlns:p14="http://schemas.microsoft.com/office/powerpoint/2010/main" val="258583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0CF29FD-5333-4C9D-8EA6-09B9895E7DEA}"/>
              </a:ext>
            </a:extLst>
          </p:cNvPr>
          <p:cNvPicPr>
            <a:picLocks noChangeAspect="1"/>
          </p:cNvPicPr>
          <p:nvPr/>
        </p:nvPicPr>
        <p:blipFill>
          <a:blip r:embed="rId3"/>
          <a:stretch>
            <a:fillRect/>
          </a:stretch>
        </p:blipFill>
        <p:spPr>
          <a:xfrm>
            <a:off x="1280181" y="1021080"/>
            <a:ext cx="9631638" cy="4828800"/>
          </a:xfrm>
          <a:prstGeom prst="rect">
            <a:avLst/>
          </a:prstGeom>
        </p:spPr>
      </p:pic>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spTree>
    <p:extLst>
      <p:ext uri="{BB962C8B-B14F-4D97-AF65-F5344CB8AC3E}">
        <p14:creationId xmlns:p14="http://schemas.microsoft.com/office/powerpoint/2010/main" val="230090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3" name="Imagen 2">
            <a:extLst>
              <a:ext uri="{FF2B5EF4-FFF2-40B4-BE49-F238E27FC236}">
                <a16:creationId xmlns:a16="http://schemas.microsoft.com/office/drawing/2014/main" id="{386994E6-6525-4CF0-886A-02A96366E305}"/>
              </a:ext>
            </a:extLst>
          </p:cNvPr>
          <p:cNvPicPr>
            <a:picLocks noChangeAspect="1"/>
          </p:cNvPicPr>
          <p:nvPr/>
        </p:nvPicPr>
        <p:blipFill>
          <a:blip r:embed="rId3"/>
          <a:stretch>
            <a:fillRect/>
          </a:stretch>
        </p:blipFill>
        <p:spPr>
          <a:xfrm>
            <a:off x="1536869" y="638788"/>
            <a:ext cx="8707142" cy="5211092"/>
          </a:xfrm>
          <a:prstGeom prst="rect">
            <a:avLst/>
          </a:prstGeom>
        </p:spPr>
      </p:pic>
    </p:spTree>
    <p:extLst>
      <p:ext uri="{BB962C8B-B14F-4D97-AF65-F5344CB8AC3E}">
        <p14:creationId xmlns:p14="http://schemas.microsoft.com/office/powerpoint/2010/main" val="29840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3" name="Imagen 2">
            <a:extLst>
              <a:ext uri="{FF2B5EF4-FFF2-40B4-BE49-F238E27FC236}">
                <a16:creationId xmlns:a16="http://schemas.microsoft.com/office/drawing/2014/main" id="{CC70A73A-A1B6-4D08-891A-C4392E34B068}"/>
              </a:ext>
            </a:extLst>
          </p:cNvPr>
          <p:cNvPicPr>
            <a:picLocks noChangeAspect="1"/>
          </p:cNvPicPr>
          <p:nvPr/>
        </p:nvPicPr>
        <p:blipFill>
          <a:blip r:embed="rId3"/>
          <a:stretch>
            <a:fillRect/>
          </a:stretch>
        </p:blipFill>
        <p:spPr>
          <a:xfrm>
            <a:off x="1570347" y="654028"/>
            <a:ext cx="9051306" cy="5211092"/>
          </a:xfrm>
          <a:prstGeom prst="rect">
            <a:avLst/>
          </a:prstGeom>
        </p:spPr>
      </p:pic>
    </p:spTree>
    <p:extLst>
      <p:ext uri="{BB962C8B-B14F-4D97-AF65-F5344CB8AC3E}">
        <p14:creationId xmlns:p14="http://schemas.microsoft.com/office/powerpoint/2010/main" val="180426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3" name="Imagen 2">
            <a:extLst>
              <a:ext uri="{FF2B5EF4-FFF2-40B4-BE49-F238E27FC236}">
                <a16:creationId xmlns:a16="http://schemas.microsoft.com/office/drawing/2014/main" id="{A0EB407E-2A4C-4840-B4F2-A75054F7814E}"/>
              </a:ext>
            </a:extLst>
          </p:cNvPr>
          <p:cNvPicPr>
            <a:picLocks noChangeAspect="1"/>
          </p:cNvPicPr>
          <p:nvPr/>
        </p:nvPicPr>
        <p:blipFill>
          <a:blip r:embed="rId3"/>
          <a:stretch>
            <a:fillRect/>
          </a:stretch>
        </p:blipFill>
        <p:spPr>
          <a:xfrm>
            <a:off x="1302804" y="1006980"/>
            <a:ext cx="9586391" cy="4844040"/>
          </a:xfrm>
          <a:prstGeom prst="rect">
            <a:avLst/>
          </a:prstGeom>
        </p:spPr>
      </p:pic>
    </p:spTree>
    <p:extLst>
      <p:ext uri="{BB962C8B-B14F-4D97-AF65-F5344CB8AC3E}">
        <p14:creationId xmlns:p14="http://schemas.microsoft.com/office/powerpoint/2010/main" val="372700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4" name="Imagen 3">
            <a:extLst>
              <a:ext uri="{FF2B5EF4-FFF2-40B4-BE49-F238E27FC236}">
                <a16:creationId xmlns:a16="http://schemas.microsoft.com/office/drawing/2014/main" id="{42452838-7FFF-4441-BB0F-BC7CD163EBC3}"/>
              </a:ext>
            </a:extLst>
          </p:cNvPr>
          <p:cNvPicPr>
            <a:picLocks noChangeAspect="1"/>
          </p:cNvPicPr>
          <p:nvPr/>
        </p:nvPicPr>
        <p:blipFill>
          <a:blip r:embed="rId3"/>
          <a:stretch>
            <a:fillRect/>
          </a:stretch>
        </p:blipFill>
        <p:spPr>
          <a:xfrm>
            <a:off x="949864" y="1036320"/>
            <a:ext cx="10525541" cy="4813560"/>
          </a:xfrm>
          <a:prstGeom prst="rect">
            <a:avLst/>
          </a:prstGeom>
        </p:spPr>
      </p:pic>
    </p:spTree>
    <p:extLst>
      <p:ext uri="{BB962C8B-B14F-4D97-AF65-F5344CB8AC3E}">
        <p14:creationId xmlns:p14="http://schemas.microsoft.com/office/powerpoint/2010/main" val="133807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3" name="Imagen 2">
            <a:extLst>
              <a:ext uri="{FF2B5EF4-FFF2-40B4-BE49-F238E27FC236}">
                <a16:creationId xmlns:a16="http://schemas.microsoft.com/office/drawing/2014/main" id="{1538455B-55B2-4A9C-95EC-A5916CD12D5B}"/>
              </a:ext>
            </a:extLst>
          </p:cNvPr>
          <p:cNvPicPr>
            <a:picLocks noChangeAspect="1"/>
          </p:cNvPicPr>
          <p:nvPr/>
        </p:nvPicPr>
        <p:blipFill>
          <a:blip r:embed="rId3"/>
          <a:stretch>
            <a:fillRect/>
          </a:stretch>
        </p:blipFill>
        <p:spPr>
          <a:xfrm>
            <a:off x="1853818" y="822961"/>
            <a:ext cx="7936476" cy="4718868"/>
          </a:xfrm>
          <a:prstGeom prst="rect">
            <a:avLst/>
          </a:prstGeom>
        </p:spPr>
      </p:pic>
    </p:spTree>
    <p:extLst>
      <p:ext uri="{BB962C8B-B14F-4D97-AF65-F5344CB8AC3E}">
        <p14:creationId xmlns:p14="http://schemas.microsoft.com/office/powerpoint/2010/main" val="159503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4" name="Imagen 3">
            <a:extLst>
              <a:ext uri="{FF2B5EF4-FFF2-40B4-BE49-F238E27FC236}">
                <a16:creationId xmlns:a16="http://schemas.microsoft.com/office/drawing/2014/main" id="{E44D6991-05C7-4F18-B3CA-6A3F2DA498BA}"/>
              </a:ext>
            </a:extLst>
          </p:cNvPr>
          <p:cNvPicPr>
            <a:picLocks noChangeAspect="1"/>
          </p:cNvPicPr>
          <p:nvPr/>
        </p:nvPicPr>
        <p:blipFill>
          <a:blip r:embed="rId3"/>
          <a:stretch>
            <a:fillRect/>
          </a:stretch>
        </p:blipFill>
        <p:spPr>
          <a:xfrm>
            <a:off x="1947989" y="638788"/>
            <a:ext cx="8296022" cy="5239950"/>
          </a:xfrm>
          <a:prstGeom prst="rect">
            <a:avLst/>
          </a:prstGeom>
        </p:spPr>
      </p:pic>
    </p:spTree>
    <p:extLst>
      <p:ext uri="{BB962C8B-B14F-4D97-AF65-F5344CB8AC3E}">
        <p14:creationId xmlns:p14="http://schemas.microsoft.com/office/powerpoint/2010/main" val="330245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3" name="Imagen 2">
            <a:extLst>
              <a:ext uri="{FF2B5EF4-FFF2-40B4-BE49-F238E27FC236}">
                <a16:creationId xmlns:a16="http://schemas.microsoft.com/office/drawing/2014/main" id="{930BD250-5F49-4E7C-8EA5-BB811AA68409}"/>
              </a:ext>
            </a:extLst>
          </p:cNvPr>
          <p:cNvPicPr>
            <a:picLocks noChangeAspect="1"/>
          </p:cNvPicPr>
          <p:nvPr/>
        </p:nvPicPr>
        <p:blipFill>
          <a:blip r:embed="rId3"/>
          <a:stretch>
            <a:fillRect/>
          </a:stretch>
        </p:blipFill>
        <p:spPr>
          <a:xfrm>
            <a:off x="1508760" y="638788"/>
            <a:ext cx="9174480" cy="4894043"/>
          </a:xfrm>
          <a:prstGeom prst="rect">
            <a:avLst/>
          </a:prstGeom>
        </p:spPr>
      </p:pic>
    </p:spTree>
    <p:extLst>
      <p:ext uri="{BB962C8B-B14F-4D97-AF65-F5344CB8AC3E}">
        <p14:creationId xmlns:p14="http://schemas.microsoft.com/office/powerpoint/2010/main" val="234517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4E401D-6CD9-4A59-817E-2656A71D48B2}"/>
              </a:ext>
            </a:extLst>
          </p:cNvPr>
          <p:cNvSpPr txBox="1"/>
          <p:nvPr/>
        </p:nvSpPr>
        <p:spPr>
          <a:xfrm>
            <a:off x="1947989" y="5849880"/>
            <a:ext cx="8296022" cy="369332"/>
          </a:xfrm>
          <a:prstGeom prst="rect">
            <a:avLst/>
          </a:prstGeom>
          <a:noFill/>
        </p:spPr>
        <p:txBody>
          <a:bodyPr wrap="square" rtlCol="0">
            <a:spAutoFit/>
          </a:bodyPr>
          <a:lstStyle/>
          <a:p>
            <a:r>
              <a:rPr lang="es-ES" dirty="0"/>
              <a:t>Fuente: Elaboración propia a partir de datos recogidos en Eurostat</a:t>
            </a:r>
          </a:p>
        </p:txBody>
      </p:sp>
      <p:pic>
        <p:nvPicPr>
          <p:cNvPr id="4" name="Imagen 3">
            <a:extLst>
              <a:ext uri="{FF2B5EF4-FFF2-40B4-BE49-F238E27FC236}">
                <a16:creationId xmlns:a16="http://schemas.microsoft.com/office/drawing/2014/main" id="{80D84C54-29D5-431F-B18B-471149AB55DE}"/>
              </a:ext>
            </a:extLst>
          </p:cNvPr>
          <p:cNvPicPr>
            <a:picLocks noChangeAspect="1"/>
          </p:cNvPicPr>
          <p:nvPr/>
        </p:nvPicPr>
        <p:blipFill>
          <a:blip r:embed="rId3"/>
          <a:stretch>
            <a:fillRect/>
          </a:stretch>
        </p:blipFill>
        <p:spPr>
          <a:xfrm>
            <a:off x="1028700" y="638788"/>
            <a:ext cx="10134600" cy="5211092"/>
          </a:xfrm>
          <a:prstGeom prst="rect">
            <a:avLst/>
          </a:prstGeom>
        </p:spPr>
      </p:pic>
    </p:spTree>
    <p:extLst>
      <p:ext uri="{BB962C8B-B14F-4D97-AF65-F5344CB8AC3E}">
        <p14:creationId xmlns:p14="http://schemas.microsoft.com/office/powerpoint/2010/main" val="325119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42C3-301F-4F86-80EA-09F0DF8E6899}"/>
              </a:ext>
            </a:extLst>
          </p:cNvPr>
          <p:cNvSpPr>
            <a:spLocks noGrp="1"/>
          </p:cNvSpPr>
          <p:nvPr>
            <p:ph type="title"/>
          </p:nvPr>
        </p:nvSpPr>
        <p:spPr>
          <a:xfrm>
            <a:off x="600322" y="1098180"/>
            <a:ext cx="8534400" cy="1507067"/>
          </a:xfrm>
        </p:spPr>
        <p:txBody>
          <a:bodyPr>
            <a:normAutofit/>
          </a:bodyPr>
          <a:lstStyle/>
          <a:p>
            <a:r>
              <a:rPr lang="es-ES" sz="2400" dirty="0"/>
              <a:t>Tributación</a:t>
            </a:r>
          </a:p>
        </p:txBody>
      </p:sp>
      <p:sp>
        <p:nvSpPr>
          <p:cNvPr id="3" name="Marcador de contenido 2">
            <a:extLst>
              <a:ext uri="{FF2B5EF4-FFF2-40B4-BE49-F238E27FC236}">
                <a16:creationId xmlns:a16="http://schemas.microsoft.com/office/drawing/2014/main" id="{2E606096-4137-4451-886B-45BB8CAC6226}"/>
              </a:ext>
            </a:extLst>
          </p:cNvPr>
          <p:cNvSpPr>
            <a:spLocks noGrp="1"/>
          </p:cNvSpPr>
          <p:nvPr>
            <p:ph idx="1"/>
          </p:nvPr>
        </p:nvSpPr>
        <p:spPr>
          <a:xfrm>
            <a:off x="600322" y="1851713"/>
            <a:ext cx="8534400" cy="3615267"/>
          </a:xfrm>
        </p:spPr>
        <p:txBody>
          <a:bodyPr>
            <a:normAutofit/>
          </a:bodyPr>
          <a:lstStyle/>
          <a:p>
            <a:pPr marL="0" indent="0">
              <a:buNone/>
            </a:pPr>
            <a:r>
              <a:rPr lang="es-ES" dirty="0"/>
              <a:t>-Consiste en aportar una parte de nuestro dinero exigida por el estado para la financiación del mismo y de las necesidades colectivas.</a:t>
            </a:r>
          </a:p>
          <a:p>
            <a:pPr marL="0" indent="0">
              <a:buNone/>
            </a:pPr>
            <a:r>
              <a:rPr lang="es-ES" dirty="0"/>
              <a:t>-Tres tipos de tributos: Impuestos, contribuciones y tasas.</a:t>
            </a:r>
          </a:p>
          <a:p>
            <a:pPr marL="0" indent="0">
              <a:buNone/>
            </a:pPr>
            <a:r>
              <a:rPr lang="es-ES" dirty="0"/>
              <a:t>-Agencia Estatal de Administración Tributaria.</a:t>
            </a:r>
          </a:p>
          <a:p>
            <a:pPr marL="0" indent="0">
              <a:buNone/>
            </a:pPr>
            <a:r>
              <a:rPr lang="es-ES" dirty="0"/>
              <a:t>-La tributación para el estado de bienestar.</a:t>
            </a:r>
          </a:p>
        </p:txBody>
      </p:sp>
    </p:spTree>
    <p:extLst>
      <p:ext uri="{BB962C8B-B14F-4D97-AF65-F5344CB8AC3E}">
        <p14:creationId xmlns:p14="http://schemas.microsoft.com/office/powerpoint/2010/main" val="175490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9216E-DC78-41CB-B034-035BC452ED43}"/>
              </a:ext>
            </a:extLst>
          </p:cNvPr>
          <p:cNvSpPr>
            <a:spLocks noGrp="1"/>
          </p:cNvSpPr>
          <p:nvPr>
            <p:ph type="title"/>
          </p:nvPr>
        </p:nvSpPr>
        <p:spPr>
          <a:xfrm>
            <a:off x="832377" y="1773518"/>
            <a:ext cx="9404723" cy="1400530"/>
          </a:xfrm>
        </p:spPr>
        <p:txBody>
          <a:bodyPr>
            <a:normAutofit fontScale="90000"/>
          </a:bodyPr>
          <a:lstStyle/>
          <a:p>
            <a:r>
              <a:rPr lang="es-ES" dirty="0"/>
              <a:t>¿Qué función ha desempeñado la política fiscal para hacer frente a la crisis económica?</a:t>
            </a:r>
          </a:p>
        </p:txBody>
      </p:sp>
    </p:spTree>
    <p:extLst>
      <p:ext uri="{BB962C8B-B14F-4D97-AF65-F5344CB8AC3E}">
        <p14:creationId xmlns:p14="http://schemas.microsoft.com/office/powerpoint/2010/main" val="38608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8C568-B5A8-41D2-BB3A-0834CB327E3B}"/>
              </a:ext>
            </a:extLst>
          </p:cNvPr>
          <p:cNvSpPr>
            <a:spLocks noGrp="1"/>
          </p:cNvSpPr>
          <p:nvPr>
            <p:ph type="title"/>
          </p:nvPr>
        </p:nvSpPr>
        <p:spPr/>
        <p:txBody>
          <a:bodyPr/>
          <a:lstStyle/>
          <a:p>
            <a:r>
              <a:rPr lang="es-ES" dirty="0"/>
              <a:t>Desarrollo tributario</a:t>
            </a:r>
          </a:p>
        </p:txBody>
      </p:sp>
      <p:sp>
        <p:nvSpPr>
          <p:cNvPr id="3" name="Marcador de contenido 2">
            <a:extLst>
              <a:ext uri="{FF2B5EF4-FFF2-40B4-BE49-F238E27FC236}">
                <a16:creationId xmlns:a16="http://schemas.microsoft.com/office/drawing/2014/main" id="{828A63CD-A271-4623-8DF8-EDDE341554C1}"/>
              </a:ext>
            </a:extLst>
          </p:cNvPr>
          <p:cNvSpPr>
            <a:spLocks noGrp="1"/>
          </p:cNvSpPr>
          <p:nvPr>
            <p:ph idx="1"/>
          </p:nvPr>
        </p:nvSpPr>
        <p:spPr>
          <a:xfrm>
            <a:off x="875201" y="1716034"/>
            <a:ext cx="8946541" cy="4195481"/>
          </a:xfrm>
        </p:spPr>
        <p:txBody>
          <a:bodyPr>
            <a:normAutofit fontScale="92500" lnSpcReduction="10000"/>
          </a:bodyPr>
          <a:lstStyle/>
          <a:p>
            <a:r>
              <a:rPr lang="es-ES" dirty="0"/>
              <a:t>Orígenes se remontan a mediados del siglo XIX. Actualización en 1900</a:t>
            </a:r>
          </a:p>
          <a:p>
            <a:r>
              <a:rPr lang="es-ES" dirty="0"/>
              <a:t>Reformas en 1940 y en 1957(Plan estabilización económica)</a:t>
            </a:r>
          </a:p>
          <a:p>
            <a:r>
              <a:rPr lang="es-ES" dirty="0"/>
              <a:t>Reforma fiscal de 1977:</a:t>
            </a:r>
          </a:p>
          <a:p>
            <a:pPr marL="0" indent="0">
              <a:buNone/>
            </a:pPr>
            <a:r>
              <a:rPr lang="es-ES" dirty="0"/>
              <a:t>    1.Impuesto sobre renta y patrimonio</a:t>
            </a:r>
          </a:p>
          <a:p>
            <a:pPr marL="0" indent="0">
              <a:buNone/>
            </a:pPr>
            <a:r>
              <a:rPr lang="es-ES" dirty="0"/>
              <a:t>    2.Eliminacion de impuestos reales</a:t>
            </a:r>
          </a:p>
          <a:p>
            <a:pPr marL="0" indent="0">
              <a:buNone/>
            </a:pPr>
            <a:r>
              <a:rPr lang="es-ES" dirty="0"/>
              <a:t>    3.Separacion impuesto de sucesiones y donaciones sobre el de transmisiones.</a:t>
            </a:r>
          </a:p>
          <a:p>
            <a:pPr marL="0" indent="0">
              <a:buNone/>
            </a:pPr>
            <a:r>
              <a:rPr lang="es-ES" dirty="0"/>
              <a:t>   4.Impuestos indirectos</a:t>
            </a:r>
          </a:p>
          <a:p>
            <a:pPr marL="0" indent="0">
              <a:buNone/>
            </a:pPr>
            <a:endParaRPr lang="es-ES" dirty="0"/>
          </a:p>
          <a:p>
            <a:pPr marL="0" indent="0">
              <a:buNone/>
            </a:pPr>
            <a:r>
              <a:rPr lang="es-ES" dirty="0"/>
              <a:t>   Cambios a partir de 2008</a:t>
            </a:r>
          </a:p>
          <a:p>
            <a:pPr marL="0" indent="0">
              <a:buNone/>
            </a:pPr>
            <a:r>
              <a:rPr lang="es-ES" dirty="0"/>
              <a:t>    </a:t>
            </a:r>
          </a:p>
          <a:p>
            <a:pPr marL="0" indent="0">
              <a:buNone/>
            </a:pPr>
            <a:endParaRPr lang="es-ES" dirty="0"/>
          </a:p>
        </p:txBody>
      </p:sp>
    </p:spTree>
    <p:extLst>
      <p:ext uri="{BB962C8B-B14F-4D97-AF65-F5344CB8AC3E}">
        <p14:creationId xmlns:p14="http://schemas.microsoft.com/office/powerpoint/2010/main" val="249809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06A90-7100-4812-B2DC-DD6B77ABFEED}"/>
              </a:ext>
            </a:extLst>
          </p:cNvPr>
          <p:cNvSpPr>
            <a:spLocks noGrp="1"/>
          </p:cNvSpPr>
          <p:nvPr>
            <p:ph type="title"/>
          </p:nvPr>
        </p:nvSpPr>
        <p:spPr/>
        <p:txBody>
          <a:bodyPr/>
          <a:lstStyle/>
          <a:p>
            <a:r>
              <a:rPr lang="es-ES" dirty="0"/>
              <a:t>Principios del sistema</a:t>
            </a:r>
          </a:p>
        </p:txBody>
      </p:sp>
      <p:sp>
        <p:nvSpPr>
          <p:cNvPr id="3" name="Marcador de contenido 2">
            <a:extLst>
              <a:ext uri="{FF2B5EF4-FFF2-40B4-BE49-F238E27FC236}">
                <a16:creationId xmlns:a16="http://schemas.microsoft.com/office/drawing/2014/main" id="{D4425C77-D020-4C35-B34E-F0DA48788118}"/>
              </a:ext>
            </a:extLst>
          </p:cNvPr>
          <p:cNvSpPr>
            <a:spLocks noGrp="1"/>
          </p:cNvSpPr>
          <p:nvPr>
            <p:ph idx="1"/>
          </p:nvPr>
        </p:nvSpPr>
        <p:spPr/>
        <p:txBody>
          <a:bodyPr/>
          <a:lstStyle/>
          <a:p>
            <a:r>
              <a:rPr lang="es-ES" dirty="0"/>
              <a:t>Igualdad y generalidad: todos iguales</a:t>
            </a:r>
          </a:p>
          <a:p>
            <a:r>
              <a:rPr lang="es-ES" dirty="0"/>
              <a:t>Capacidad económica: se tiene en cuenta la riqueza</a:t>
            </a:r>
          </a:p>
          <a:p>
            <a:r>
              <a:rPr lang="es-ES" dirty="0"/>
              <a:t>Progresividad: se paga mas cuanto mas renta se tenga</a:t>
            </a:r>
          </a:p>
          <a:p>
            <a:r>
              <a:rPr lang="es-ES" dirty="0"/>
              <a:t>No confiscatoriedad: tributación no puede ser superior a la renta o </a:t>
            </a:r>
            <a:r>
              <a:rPr lang="es-ES"/>
              <a:t>patrimonio gravado.</a:t>
            </a:r>
            <a:endParaRPr lang="es-ES" dirty="0"/>
          </a:p>
          <a:p>
            <a:r>
              <a:rPr lang="es-ES" dirty="0"/>
              <a:t>Legalidad</a:t>
            </a:r>
          </a:p>
        </p:txBody>
      </p:sp>
    </p:spTree>
    <p:extLst>
      <p:ext uri="{BB962C8B-B14F-4D97-AF65-F5344CB8AC3E}">
        <p14:creationId xmlns:p14="http://schemas.microsoft.com/office/powerpoint/2010/main" val="23937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JUSTIFICACION DE LA INTERVENCION DEL SECTOR PUBLICO EN MATERIA TRIBUTARIA</a:t>
            </a:r>
          </a:p>
        </p:txBody>
      </p:sp>
      <p:sp>
        <p:nvSpPr>
          <p:cNvPr id="3" name="Marcador de contenido 2"/>
          <p:cNvSpPr>
            <a:spLocks noGrp="1"/>
          </p:cNvSpPr>
          <p:nvPr>
            <p:ph idx="1"/>
          </p:nvPr>
        </p:nvSpPr>
        <p:spPr>
          <a:xfrm>
            <a:off x="1104293" y="2525358"/>
            <a:ext cx="8946541" cy="4195481"/>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dirty="0"/>
              <a:t>¿CUAL ES EL FIN DEL SECTOR PUBLICO?</a:t>
            </a:r>
          </a:p>
          <a:p>
            <a:pPr>
              <a:lnSpc>
                <a:spcPct val="100000"/>
              </a:lnSpc>
              <a:spcBef>
                <a:spcPts val="0"/>
              </a:spcBef>
            </a:pPr>
            <a:r>
              <a:rPr lang="es-ES_tradnl" dirty="0"/>
              <a:t>Garantizar una estructura legal básica</a:t>
            </a:r>
          </a:p>
          <a:p>
            <a:pPr>
              <a:lnSpc>
                <a:spcPct val="100000"/>
              </a:lnSpc>
              <a:spcBef>
                <a:spcPts val="0"/>
              </a:spcBef>
            </a:pPr>
            <a:r>
              <a:rPr lang="es-ES_tradnl" dirty="0"/>
              <a:t>Redistribuir la renta</a:t>
            </a:r>
          </a:p>
          <a:p>
            <a:pPr>
              <a:lnSpc>
                <a:spcPct val="100000"/>
              </a:lnSpc>
              <a:spcBef>
                <a:spcPts val="0"/>
              </a:spcBef>
            </a:pPr>
            <a:endParaRPr lang="es-ES_tradnl" dirty="0"/>
          </a:p>
          <a:p>
            <a:pPr marL="0" indent="0">
              <a:lnSpc>
                <a:spcPct val="100000"/>
              </a:lnSpc>
              <a:spcBef>
                <a:spcPts val="0"/>
              </a:spcBef>
              <a:buNone/>
            </a:pPr>
            <a:r>
              <a:rPr lang="es-ES_tradnl" dirty="0"/>
              <a:t>Estos resultados se apoyan en supuestos POCO REALISTAS:</a:t>
            </a:r>
          </a:p>
          <a:p>
            <a:pPr>
              <a:lnSpc>
                <a:spcPct val="100000"/>
              </a:lnSpc>
              <a:spcBef>
                <a:spcPts val="0"/>
              </a:spcBef>
            </a:pPr>
            <a:r>
              <a:rPr lang="es-ES_tradnl" dirty="0"/>
              <a:t>Competencia perfecta</a:t>
            </a:r>
          </a:p>
          <a:p>
            <a:pPr>
              <a:lnSpc>
                <a:spcPct val="100000"/>
              </a:lnSpc>
              <a:spcBef>
                <a:spcPts val="0"/>
              </a:spcBef>
            </a:pPr>
            <a:r>
              <a:rPr lang="es-ES_tradnl" dirty="0"/>
              <a:t>Rivalidad y exclusión</a:t>
            </a:r>
          </a:p>
          <a:p>
            <a:pPr>
              <a:lnSpc>
                <a:spcPct val="100000"/>
              </a:lnSpc>
              <a:spcBef>
                <a:spcPts val="0"/>
              </a:spcBef>
            </a:pPr>
            <a:r>
              <a:rPr lang="es-ES_tradnl" dirty="0"/>
              <a:t>Información Perfecta</a:t>
            </a:r>
          </a:p>
          <a:p>
            <a:pPr>
              <a:lnSpc>
                <a:spcPct val="100000"/>
              </a:lnSpc>
              <a:spcBef>
                <a:spcPts val="0"/>
              </a:spcBef>
            </a:pPr>
            <a:r>
              <a:rPr lang="es-ES_tradnl" dirty="0"/>
              <a:t>Mercado Completo</a:t>
            </a:r>
          </a:p>
          <a:p>
            <a:pPr marL="0" indent="0">
              <a:lnSpc>
                <a:spcPct val="100000"/>
              </a:lnSpc>
              <a:spcBef>
                <a:spcPts val="0"/>
              </a:spcBef>
              <a:buNone/>
            </a:pPr>
            <a:r>
              <a:rPr lang="es-ES_tradnl" dirty="0"/>
              <a:t>Cuando estos supuestos se incumplen, se producen los llamados fallos de mercado.</a:t>
            </a:r>
          </a:p>
          <a:p>
            <a:pPr>
              <a:lnSpc>
                <a:spcPct val="100000"/>
              </a:lnSpc>
              <a:spcBef>
                <a:spcPts val="0"/>
              </a:spcBef>
            </a:pPr>
            <a:endParaRPr lang="es-ES_tradnl" dirty="0"/>
          </a:p>
          <a:p>
            <a:pPr>
              <a:lnSpc>
                <a:spcPct val="100000"/>
              </a:lnSpc>
              <a:spcBef>
                <a:spcPts val="0"/>
              </a:spcBef>
            </a:pPr>
            <a:endParaRPr lang="es-ES_tradnl" dirty="0"/>
          </a:p>
        </p:txBody>
      </p:sp>
    </p:spTree>
    <p:extLst>
      <p:ext uri="{BB962C8B-B14F-4D97-AF65-F5344CB8AC3E}">
        <p14:creationId xmlns:p14="http://schemas.microsoft.com/office/powerpoint/2010/main" val="19225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99BB9-39C5-4307-8CCF-3E45A3EB1B06}"/>
              </a:ext>
            </a:extLst>
          </p:cNvPr>
          <p:cNvSpPr>
            <a:spLocks noGrp="1"/>
          </p:cNvSpPr>
          <p:nvPr>
            <p:ph type="title"/>
          </p:nvPr>
        </p:nvSpPr>
        <p:spPr/>
        <p:txBody>
          <a:bodyPr/>
          <a:lstStyle/>
          <a:p>
            <a:r>
              <a:rPr lang="es-ES" dirty="0"/>
              <a:t>FISCALIDAD EN ESPAÑA</a:t>
            </a:r>
          </a:p>
        </p:txBody>
      </p:sp>
      <p:pic>
        <p:nvPicPr>
          <p:cNvPr id="4" name="Marcador de contenido 3">
            <a:extLst>
              <a:ext uri="{FF2B5EF4-FFF2-40B4-BE49-F238E27FC236}">
                <a16:creationId xmlns:a16="http://schemas.microsoft.com/office/drawing/2014/main" id="{A1D6914F-B2A5-4D97-B76A-3B7892E9C87F}"/>
              </a:ext>
            </a:extLst>
          </p:cNvPr>
          <p:cNvPicPr>
            <a:picLocks noGrp="1" noChangeAspect="1"/>
          </p:cNvPicPr>
          <p:nvPr>
            <p:ph idx="1"/>
          </p:nvPr>
        </p:nvPicPr>
        <p:blipFill>
          <a:blip r:embed="rId3"/>
          <a:stretch>
            <a:fillRect/>
          </a:stretch>
        </p:blipFill>
        <p:spPr>
          <a:xfrm>
            <a:off x="1830687" y="1249680"/>
            <a:ext cx="8530626" cy="4847749"/>
          </a:xfrm>
          <a:prstGeom prst="rect">
            <a:avLst/>
          </a:prstGeom>
        </p:spPr>
      </p:pic>
      <p:sp>
        <p:nvSpPr>
          <p:cNvPr id="3" name="CuadroTexto 2">
            <a:extLst>
              <a:ext uri="{FF2B5EF4-FFF2-40B4-BE49-F238E27FC236}">
                <a16:creationId xmlns:a16="http://schemas.microsoft.com/office/drawing/2014/main" id="{0EE0A3E4-FAED-4C28-BCBA-FC984658C61A}"/>
              </a:ext>
            </a:extLst>
          </p:cNvPr>
          <p:cNvSpPr txBox="1"/>
          <p:nvPr/>
        </p:nvSpPr>
        <p:spPr>
          <a:xfrm>
            <a:off x="1830687" y="6097429"/>
            <a:ext cx="8530626" cy="646331"/>
          </a:xfrm>
          <a:prstGeom prst="rect">
            <a:avLst/>
          </a:prstGeom>
          <a:noFill/>
        </p:spPr>
        <p:txBody>
          <a:bodyPr wrap="square" rtlCol="0">
            <a:spAutoFit/>
          </a:bodyPr>
          <a:lstStyle/>
          <a:p>
            <a:r>
              <a:rPr lang="es-ES" dirty="0"/>
              <a:t>Fuente: LABORDA, J. L., MARÍN, C., ONRUBIA, J. </a:t>
            </a:r>
            <a:r>
              <a:rPr lang="es-ES" i="1" dirty="0"/>
              <a:t>Observatorio sobre el reparto de los impuestos entre los hogares españoles</a:t>
            </a:r>
            <a:r>
              <a:rPr lang="es-ES" dirty="0"/>
              <a:t>, </a:t>
            </a:r>
            <a:r>
              <a:rPr lang="es-ES" dirty="0" err="1"/>
              <a:t>Fedea</a:t>
            </a:r>
            <a:r>
              <a:rPr lang="es-ES" dirty="0"/>
              <a:t> (2016)</a:t>
            </a:r>
          </a:p>
        </p:txBody>
      </p:sp>
    </p:spTree>
    <p:extLst>
      <p:ext uri="{BB962C8B-B14F-4D97-AF65-F5344CB8AC3E}">
        <p14:creationId xmlns:p14="http://schemas.microsoft.com/office/powerpoint/2010/main" val="274963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07E96-B5E1-4C9A-8835-660F09308A79}"/>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348AAAB0-3007-4E1B-B085-6BFE17343C4C}"/>
              </a:ext>
            </a:extLst>
          </p:cNvPr>
          <p:cNvPicPr>
            <a:picLocks noGrp="1" noChangeAspect="1"/>
          </p:cNvPicPr>
          <p:nvPr>
            <p:ph idx="1"/>
          </p:nvPr>
        </p:nvPicPr>
        <p:blipFill>
          <a:blip r:embed="rId3"/>
          <a:stretch>
            <a:fillRect/>
          </a:stretch>
        </p:blipFill>
        <p:spPr>
          <a:xfrm>
            <a:off x="1188720" y="1275195"/>
            <a:ext cx="9814560" cy="4822234"/>
          </a:xfrm>
          <a:prstGeom prst="rect">
            <a:avLst/>
          </a:prstGeom>
        </p:spPr>
      </p:pic>
      <p:sp>
        <p:nvSpPr>
          <p:cNvPr id="5" name="CuadroTexto 4">
            <a:extLst>
              <a:ext uri="{FF2B5EF4-FFF2-40B4-BE49-F238E27FC236}">
                <a16:creationId xmlns:a16="http://schemas.microsoft.com/office/drawing/2014/main" id="{A9332251-45E2-40E5-84CD-E7C2A41A70B5}"/>
              </a:ext>
            </a:extLst>
          </p:cNvPr>
          <p:cNvSpPr txBox="1"/>
          <p:nvPr/>
        </p:nvSpPr>
        <p:spPr>
          <a:xfrm>
            <a:off x="1830687" y="6097429"/>
            <a:ext cx="8530626" cy="646331"/>
          </a:xfrm>
          <a:prstGeom prst="rect">
            <a:avLst/>
          </a:prstGeom>
          <a:noFill/>
        </p:spPr>
        <p:txBody>
          <a:bodyPr wrap="square" rtlCol="0">
            <a:spAutoFit/>
          </a:bodyPr>
          <a:lstStyle/>
          <a:p>
            <a:r>
              <a:rPr lang="es-ES" dirty="0"/>
              <a:t>Fuente: LABORDA, J. L., MARÍN, C., ONRUBIA, J. </a:t>
            </a:r>
            <a:r>
              <a:rPr lang="es-ES" i="1" dirty="0"/>
              <a:t>Observatorio sobre el reparto de los impuestos entre los hogares españoles</a:t>
            </a:r>
            <a:r>
              <a:rPr lang="es-ES" dirty="0"/>
              <a:t>, </a:t>
            </a:r>
            <a:r>
              <a:rPr lang="es-ES" dirty="0" err="1"/>
              <a:t>Fedea</a:t>
            </a:r>
            <a:r>
              <a:rPr lang="es-ES" dirty="0"/>
              <a:t> (2016)</a:t>
            </a:r>
          </a:p>
        </p:txBody>
      </p:sp>
    </p:spTree>
    <p:extLst>
      <p:ext uri="{BB962C8B-B14F-4D97-AF65-F5344CB8AC3E}">
        <p14:creationId xmlns:p14="http://schemas.microsoft.com/office/powerpoint/2010/main" val="94699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D81C1-497A-4DA6-B9E3-DB6BF5E68A38}"/>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4E286B71-3546-4BF4-9F0A-0323E22DE65B}"/>
              </a:ext>
            </a:extLst>
          </p:cNvPr>
          <p:cNvPicPr>
            <a:picLocks noGrp="1" noChangeAspect="1"/>
          </p:cNvPicPr>
          <p:nvPr>
            <p:ph idx="1"/>
          </p:nvPr>
        </p:nvPicPr>
        <p:blipFill>
          <a:blip r:embed="rId3"/>
          <a:stretch>
            <a:fillRect/>
          </a:stretch>
        </p:blipFill>
        <p:spPr>
          <a:xfrm>
            <a:off x="2141166" y="1418749"/>
            <a:ext cx="7601842" cy="4740475"/>
          </a:xfrm>
          <a:prstGeom prst="rect">
            <a:avLst/>
          </a:prstGeom>
        </p:spPr>
      </p:pic>
      <p:sp>
        <p:nvSpPr>
          <p:cNvPr id="5" name="CuadroTexto 4">
            <a:extLst>
              <a:ext uri="{FF2B5EF4-FFF2-40B4-BE49-F238E27FC236}">
                <a16:creationId xmlns:a16="http://schemas.microsoft.com/office/drawing/2014/main" id="{2C6658D6-5811-48A4-961C-683EFD6478C6}"/>
              </a:ext>
            </a:extLst>
          </p:cNvPr>
          <p:cNvSpPr txBox="1"/>
          <p:nvPr/>
        </p:nvSpPr>
        <p:spPr>
          <a:xfrm>
            <a:off x="1830687" y="6097429"/>
            <a:ext cx="8530626" cy="646331"/>
          </a:xfrm>
          <a:prstGeom prst="rect">
            <a:avLst/>
          </a:prstGeom>
          <a:noFill/>
        </p:spPr>
        <p:txBody>
          <a:bodyPr wrap="square" rtlCol="0">
            <a:spAutoFit/>
          </a:bodyPr>
          <a:lstStyle/>
          <a:p>
            <a:r>
              <a:rPr lang="es-ES" dirty="0"/>
              <a:t>Fuente: LABORDA, J. L., MARÍN, C., ONRUBIA, J. </a:t>
            </a:r>
            <a:r>
              <a:rPr lang="es-ES" i="1" dirty="0"/>
              <a:t>Observatorio sobre el reparto de los impuestos entre los hogares españoles</a:t>
            </a:r>
            <a:r>
              <a:rPr lang="es-ES" dirty="0"/>
              <a:t>, </a:t>
            </a:r>
            <a:r>
              <a:rPr lang="es-ES" dirty="0" err="1"/>
              <a:t>Fedea</a:t>
            </a:r>
            <a:r>
              <a:rPr lang="es-ES" dirty="0"/>
              <a:t> (2016)</a:t>
            </a:r>
          </a:p>
        </p:txBody>
      </p:sp>
    </p:spTree>
    <p:extLst>
      <p:ext uri="{BB962C8B-B14F-4D97-AF65-F5344CB8AC3E}">
        <p14:creationId xmlns:p14="http://schemas.microsoft.com/office/powerpoint/2010/main" val="25000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CCC53-DBEB-4947-BB88-CA54D34C0060}"/>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9329A347-1EB0-4C47-9DE6-52E1D18A4A84}"/>
              </a:ext>
            </a:extLst>
          </p:cNvPr>
          <p:cNvPicPr>
            <a:picLocks noGrp="1" noChangeAspect="1"/>
          </p:cNvPicPr>
          <p:nvPr>
            <p:ph idx="1"/>
          </p:nvPr>
        </p:nvPicPr>
        <p:blipFill>
          <a:blip r:embed="rId3"/>
          <a:stretch>
            <a:fillRect/>
          </a:stretch>
        </p:blipFill>
        <p:spPr>
          <a:xfrm>
            <a:off x="1607766" y="906746"/>
            <a:ext cx="8557314" cy="5190683"/>
          </a:xfrm>
          <a:prstGeom prst="rect">
            <a:avLst/>
          </a:prstGeom>
        </p:spPr>
      </p:pic>
      <p:sp>
        <p:nvSpPr>
          <p:cNvPr id="5" name="CuadroTexto 4">
            <a:extLst>
              <a:ext uri="{FF2B5EF4-FFF2-40B4-BE49-F238E27FC236}">
                <a16:creationId xmlns:a16="http://schemas.microsoft.com/office/drawing/2014/main" id="{BC3F197F-4975-4B83-81FC-5C6603811CC0}"/>
              </a:ext>
            </a:extLst>
          </p:cNvPr>
          <p:cNvSpPr txBox="1"/>
          <p:nvPr/>
        </p:nvSpPr>
        <p:spPr>
          <a:xfrm>
            <a:off x="1830687" y="6097429"/>
            <a:ext cx="8530626" cy="646331"/>
          </a:xfrm>
          <a:prstGeom prst="rect">
            <a:avLst/>
          </a:prstGeom>
          <a:noFill/>
        </p:spPr>
        <p:txBody>
          <a:bodyPr wrap="square" rtlCol="0">
            <a:spAutoFit/>
          </a:bodyPr>
          <a:lstStyle/>
          <a:p>
            <a:r>
              <a:rPr lang="es-ES" dirty="0"/>
              <a:t>Fuente: LABORDA, J. L., MARÍN, C., ONRUBIA, J. </a:t>
            </a:r>
            <a:r>
              <a:rPr lang="es-ES" i="1" dirty="0"/>
              <a:t>Observatorio sobre el reparto de los impuestos entre los hogares españoles</a:t>
            </a:r>
            <a:r>
              <a:rPr lang="es-ES" dirty="0"/>
              <a:t>, </a:t>
            </a:r>
            <a:r>
              <a:rPr lang="es-ES" dirty="0" err="1"/>
              <a:t>Fedea</a:t>
            </a:r>
            <a:r>
              <a:rPr lang="es-ES" dirty="0"/>
              <a:t> (2016)</a:t>
            </a:r>
          </a:p>
        </p:txBody>
      </p:sp>
    </p:spTree>
    <p:extLst>
      <p:ext uri="{BB962C8B-B14F-4D97-AF65-F5344CB8AC3E}">
        <p14:creationId xmlns:p14="http://schemas.microsoft.com/office/powerpoint/2010/main" val="739245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2203</Words>
  <Application>Microsoft Office PowerPoint</Application>
  <PresentationFormat>Panorámica</PresentationFormat>
  <Paragraphs>106</Paragraphs>
  <Slides>20</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Century Gothic</vt:lpstr>
      <vt:lpstr>Wingdings 3</vt:lpstr>
      <vt:lpstr>Ion</vt:lpstr>
      <vt:lpstr>FISCALIDAD EN ESPAÑA</vt:lpstr>
      <vt:lpstr>Tributación</vt:lpstr>
      <vt:lpstr>Desarrollo tributario</vt:lpstr>
      <vt:lpstr>Principios del sistema</vt:lpstr>
      <vt:lpstr>JUSTIFICACION DE LA INTERVENCION DEL SECTOR PUBLICO EN MATERIA TRIBUTARIA</vt:lpstr>
      <vt:lpstr>FISCALIDAD EN ESPAÑA</vt:lpstr>
      <vt:lpstr>Presentación de PowerPoint</vt:lpstr>
      <vt:lpstr>Presentación de PowerPoint</vt:lpstr>
      <vt:lpstr>Presentación de PowerPoint</vt:lpstr>
      <vt:lpstr>¿Qué política fiscal se ha seguido en España durante la crisis? Comparación con la UE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función ha desempeñado la política fiscal para hacer frente a la crisis económica?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dc:creator>
  <cp:lastModifiedBy>MARCOS</cp:lastModifiedBy>
  <cp:revision>17</cp:revision>
  <dcterms:created xsi:type="dcterms:W3CDTF">2018-04-25T21:07:31Z</dcterms:created>
  <dcterms:modified xsi:type="dcterms:W3CDTF">2018-04-26T19:40:03Z</dcterms:modified>
</cp:coreProperties>
</file>