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jpeg"/>
  <Override PartName="/ppt/media/image6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9.jpg" ContentType="image/jpeg"/>
  <Override PartName="/ppt/notesSlides/notesSlide12.xml" ContentType="application/vnd.openxmlformats-officedocument.presentationml.notesSlide+xml"/>
  <Override PartName="/ppt/media/image10.jpg" ContentType="image/jpeg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9"/>
  </p:notesMasterIdLst>
  <p:sldIdLst>
    <p:sldId id="287" r:id="rId2"/>
    <p:sldId id="256" r:id="rId3"/>
    <p:sldId id="292" r:id="rId4"/>
    <p:sldId id="294" r:id="rId5"/>
    <p:sldId id="295" r:id="rId6"/>
    <p:sldId id="296" r:id="rId7"/>
    <p:sldId id="298" r:id="rId8"/>
    <p:sldId id="300" r:id="rId9"/>
    <p:sldId id="299" r:id="rId10"/>
    <p:sldId id="302" r:id="rId11"/>
    <p:sldId id="303" r:id="rId12"/>
    <p:sldId id="301" r:id="rId13"/>
    <p:sldId id="304" r:id="rId14"/>
    <p:sldId id="305" r:id="rId15"/>
    <p:sldId id="291" r:id="rId16"/>
    <p:sldId id="297" r:id="rId17"/>
    <p:sldId id="306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0B0"/>
    <a:srgbClr val="EBA3DD"/>
    <a:srgbClr val="EEA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0000" autoAdjust="0"/>
  </p:normalViewPr>
  <p:slideViewPr>
    <p:cSldViewPr snapToGrid="0">
      <p:cViewPr varScale="1">
        <p:scale>
          <a:sx n="34" d="100"/>
          <a:sy n="34" d="100"/>
        </p:scale>
        <p:origin x="1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99B91-A1DD-4450-9D87-5EC65C5A9719}" type="datetimeFigureOut">
              <a:rPr lang="pt-BR" smtClean="0"/>
              <a:t>16/08/2017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8214-525E-4793-9492-0EF5B0E40B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95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727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Além das situações acima usamos documentos referenciados quando: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os dados não devem ser duplicados! 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Lembra que eu falei das decisões de projeto? O que é mais importante, o desempenho da leitura ou a duplicação dos dados?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um objeto é referenciado em muitos outros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complexos relacionamentos MXN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modelos muito grandes e hierárquicos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propaganda fofa do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diz que 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SGBDs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tradicionais são otimizados para armazenar os dados de forma eficiente, enquanto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otimizado para a aplicação acessar os dados de forma eficiente.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11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aspecto que eu já afirmei piamente e vou ter que me retratar é sobre a qualidade dos dados armazenados em bancos de dados orientados a documentos. Isso porque a ausência de um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pode implicar em: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 sem data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definido;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Dados obrigatórios não informados;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Regras de qualidade não informadas (como por exemplo lista de valores válidos, padrões 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caso do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 isso mudou!!! É possível validar os dados no momento da inclusão e alteração. Usamos a opção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validationLevel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strict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aplicar regras de validação em todos 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esta opção recebe o valor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regras são aplicadas só aos documentos que possuem uma dada característica, ou seja, que obedecem a uma condição, por exemplo, valide só os contatos que possuem número de telefone.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possível definir os tipos de dados de campo do documento, é possível determinar quais campos são obrigatórios e o melhor e algumas regras de qualidade. E o mais legal é que podemos determinar se no caso de alguma destas condições falhar se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gera um log ou rejeita a inclusão do documento (propriedade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validationAction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Ou seja, o problema da qualidade pode ser resolvido embora tenhamos alguns impactos de desempenho, mas eu que sou a maluca da qualidade acho que vale a pena manter certas regras de qualidade no BD por que podemos ter mais de uma aplicação acessando o banco de dados e porque as aplicações morrem, são desativadas, evoluem e os dados ficam!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99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Aceleram as consultas, mas precisam ser bem pensados.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Assim como nos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relacionais temos as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são criadas automaticamente quando criamos um documento, o campo _id sempre é a chave primária.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Devemos criar índices com os campos que sempre são usados em consultas, para que eles acelerem as leituras. 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Devem ser criados com cuidado,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índice ocupa no mínimo 8k de espaço;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Podem impactar negativamente o desempenho das escritas, porque a cada inclusão os índices devem ser atualizados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Coleções que são acessadas para leituras frequentes tem benefícios com os índices;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índice consome disco e memória, e por isso devem constar no planejamento físico do Banco de dados.</a:t>
            </a:r>
          </a:p>
          <a:p>
            <a:endParaRPr lang="pt-BR" dirty="0"/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Compound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Índices com mais de um campo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Garante a unicidade dos documentos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 ter mais de um campo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um documento podem existir vários índices únicos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Indexa campos que contem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arrays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TTL index (Time to Live)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 por um período de tempo e depois são excluídos do banco de dados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Geospacial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Otimiza a leitura de queries relacionadas a localização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Sparse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tipo de índice só é aplicado a documentos que contém determinados campos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Partial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tipo de índice só é aplicável a documentos cujos campos que fazem parte do índice obedecem a uma condição</a:t>
            </a: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Hash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Cria um valor para determinado campo que faz parte do índice. São usados principalmente nos casos do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Índice para buscas em campos texto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0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falamos em modelos de dados temos 3 níveis diferentes de abstração.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 tipo de modelo tem suas características e devem ser seguidas independentemente do tipo de BD, isso significa que todo o seu aprendizado com modelagem de dados não deve e nem será desprezado. 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conceitual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Nível mais alto de abstração, não possui dependência com o tipo de SGBD;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Precisa ser:</a:t>
            </a:r>
          </a:p>
          <a:p>
            <a:pPr lvl="2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Expressivo: prover estruturas de modelagem e conceitos suficientes para representar os dados</a:t>
            </a:r>
          </a:p>
          <a:p>
            <a:pPr lvl="2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Simples: compreendido por todo tipo de usuário</a:t>
            </a:r>
          </a:p>
          <a:p>
            <a:pPr lvl="2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Esquemático: possuir uma notação esquemática para que a modelagem seja facilmente interpretada;</a:t>
            </a:r>
          </a:p>
          <a:p>
            <a:pPr lvl="2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Formal: cada conceito do modelo deve apresentar uma única interpretação</a:t>
            </a:r>
          </a:p>
          <a:p>
            <a:pPr lvl="2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Mínimo: cada conceito deve ser representado uma única vez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lógico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Abstração média porque depende um pouco do tipo de SGBD;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 ser gerado a partir do modelo conceitual;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adequado ao modelo de implementação;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Normalmente utiliza o conceito de AGREGADOS.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físico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Baixo nível de abstração porque é dependente do SGBD;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Definição da estrutura física de armazenamento dos dados;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47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Mas o que são dados?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Formalmente dados são conjuntos de símbolos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dirty="0"/>
              <a:t>Símbolos que quando utilizados corretamente podem trazer vantagem competitiva, melhorar a imagem, </a:t>
            </a:r>
          </a:p>
          <a:p>
            <a:r>
              <a:rPr lang="pt-BR" dirty="0"/>
              <a:t>Todos estes dados ficam armazenados em um banco de dados, que nada mais é do que um software preparado para guardar e permitir a consulta a dados importantes.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01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Porque modelar um banco de dados que não tem um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O primeiro aspecto que devemos considerar é que precisamos de maneiras de entender os dados e demonstrar como eles são persistidos. É necessário ter governança dos dados independente de onde e como eles são persistidos, ou seja, se você está optando usar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qualquer banco de dados orientado a documentos na esperança de fugir da governança de dados... Lamento em te informar que você não vai alcançar este objetivo.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falamos de governança de dados ela é aplicável a todos os tipos de repositório de dados. Embora os BD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não tenham um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padrão, os dados possuem alguma estrutura. Ainda não existe uma metodologia sistemática para 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mas existe um conjunto de boas práticas e orientações.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decisões de modelagem de dados afetam requisitos de qualidade, escalabilidade e desempenho, por isso devem ser bem pensadas.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preciso balancear as necessidades das aplicações, as características do banco de dados, os padrões para recuperação dos dados, o conhecimento da equipe e a estrutura em si.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0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a maior parte dos desenvolvedores está mais adaptado a atuar com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relacionais, é válido fazer um paralelo.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591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o banco de dados orientado a documentos mais popular do mundo. Os dados armazenados no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normalmente estão no formato JSON. Para muitos desenvolvedores uma das vantagens de utilizar bancos de dados é a facilidade de mapear um documento JSON para objetos em memória. É uma facilidade o que não significa que sempre será feito desta forma sempre! Há situações onde é possível diminuir ou até minimizar a incompatibilidade de impedância. Há situações onde não é possível.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08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conceito de AGREGADOS vem do DDD (Domain-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Driven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Design). Que é uma abordagem estruturada para o desenvolvimento de sistemas.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AGREGADO é um grupo de objetos associados que tratamos como sendo uma unidade para alterações nos dados, um agregado possui uma entidade raiz e um limite. Para o uso de agregados devemos seguir as seguintes práticas que impactam no nosso modelo: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entidade raiz possui uma identificação global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entidades dentro do limite possuem uma identificação única dentro do agregado;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Nada fora do limite do agregado pode fazer referência a qualquer coisa dentro do agregado;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Somente as raízes dos agregados podem ser obtidas diretamente;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operação de exclusão deve remover tudo dentro do limite do agregado de uma vez;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Começamos então a lidar com um enorme conflito que envolve a granularidade, porque por um lado o agregado deve ser suficientemente grande para incluir todos os dados envolvidos em algumas restrições de integridade e por outro lado deve ser tão pequeno quanto possível para reduzir conflitos de concorrência e para atender aos requisitos de desempenho e escalabilidade.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Saímos do momento onde modelar um banco de dados era sentar e normalizar os dados. Precisamos ir além! Entender como os dados serão usados deixa de ser curiosidade e passa a ser vital!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criamos um banco de dados sem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preciso ter maturidade para seguir os processos, modelar e documentar corretamente o banco de dados. À liberdade e a agilidade dadas aos desenvolvedores vale o ditado que a diferença entre o veneno e o remédio está na dosagem...é preciso ter maturidade para modelar um banco de dados sem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schema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manter este modelo atualizado.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começar o modelo lógico é preciso considerar as características do novo banco de dados. Não é correto e nem traz vantagens criar um banco de dados orientado a documentos como se ele fosse um banco de dados relacional! Embora isso seja possível! É possível inclusive fazer JOINS entre documentos. É ruim? Nem sempre! Passamos do período de julgar se um recurso é bom ou ruim... Ele deve ser usado nas situações corretas e deve ter os trade-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analisados corretamente.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48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857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Relacionamentos 1:1 ou 1:N entre uma entidade forte e uma entidade fraca são grandes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candidados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EMBEDDING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legal dos documentos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que eles são tratados como uma unidade, ou seja as escritas são atômicas a nível de documento, e a leitura tem um desempenho melhor, mas temos o problema da redundância dos dados. 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Exceto nos casos: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uma parte do documento é frequentemente lida e a outra parte não.</a:t>
            </a:r>
          </a:p>
          <a:p>
            <a:pPr lvl="1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 Aplicação e LOG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parte do documento é atualizada frequente e a outra não;</a:t>
            </a:r>
          </a:p>
          <a:p>
            <a:pPr lvl="0"/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tamanho do documento excede 16MB.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Entendem porque não podemos criar regras? Nem todo relacionamento 1:1 ou 1:N entre entidades fortes e fracas serão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05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Usamos REFERENCING para ter mais flexibilidade e um modelo mais normalizado. Temos aqui relações entre os dados. O problema é que perdemos em desempenho,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qdo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toda a informação está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aplicação “faz uma ida” só ao servidor para buscar a informação.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ela está toda junta. No caso do REFERENCING é preciso que a aplicação várias vezes ao servidor buscar os dados.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Usamos o campo _id para criar as referências de um documento em outro.</a:t>
            </a:r>
          </a:p>
          <a:p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8214-525E-4793-9492-0EF5B0E40B9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11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6AA07-8FDD-4059-AE00-8D9A465A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EC909-D929-4374-BD28-BD282283F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76017D-57EC-43E0-B6F5-CA93102A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C9A487-B5E4-48A7-B326-4914A304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D5F69-21E0-440A-B354-94FEAE4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5BEB-9661-4113-ABED-2448AE57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E68FA5-8289-41BD-9F9F-F0189AE7C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ADF7C-2422-4AD2-B2FB-DA94DB5B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A13AC-026E-489E-9525-98D74102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D68D7-CFFE-43A6-9617-13B6DBAC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2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755DD4-9BED-48E9-9553-EA5C1FE6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35CE7C-653F-41E3-B431-F4CC01FF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03A60C-EF06-4BCF-92E4-013F26A5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90B6A-F013-4552-BE56-3B92A41D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637282-3FDF-42FF-B1C2-EC358C5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2F8B2-17A8-4910-A270-9679EB2A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434AF3-8319-4C95-A5A7-2FFD1CD0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BA5B61-6DB3-4498-A3F9-5A342854D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2CDB9-3F09-42E8-B63A-DEF08EA7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74D05A-58F5-4F52-91E1-E2E75AEE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30DA0-7414-4971-965C-E2818503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8E2DF3-10DF-4E97-9DC0-8D3E26C4E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AFBF07-6520-4EAD-B2E9-14ACBBEB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E4F81-0A53-4D58-A452-CD9C7DA6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E8E59F-6012-44D1-ABC9-C4924385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6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17AC8-F2BE-4DC2-ABA8-14C216C1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D66BF-314F-4C7F-A775-D280CB436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8A53D2-12EC-4665-96CF-D16D51631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D50420-EA0F-4FED-9A1B-8211429F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4B1DF6-407F-43CC-8AE5-31290492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42BBCE-2A23-4CDD-AA52-EABECD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039E6-C5AB-496F-9B48-8A722661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852401-537E-4B73-ABBF-D4EDD46E0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730C8F-7930-4A75-83B5-7D9F6ED9F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67DDB5-C01D-4BE5-B8F5-C5181B17E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1530D6-C2C8-4EAF-9FDD-30AB3A2B4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3C2EB3-5FD0-4D9F-94D4-4B58D6BC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8E24C4-84AF-45D5-961F-720B8A10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64D67E2-A922-4647-ABFD-F25A98CC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8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A40DE-0C1B-4ACE-81C5-3492AFFB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C848F5-80C2-42D8-9F4F-385C46A7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60669B-3473-4E21-A526-18BD5E8E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2D8091-4CB2-4AF4-80DA-195DDA4E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3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DB61F5-EAE8-4689-BAD9-4E1F86CC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E9AD9F-DAF8-4CFB-BAB0-C28C772B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487A6F-20B1-4A9A-AF75-AAE0F3AA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7844E-72CC-49A4-9A0E-3706E75C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CA98C-6DD0-4E67-8C60-250F57E8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B28872-07C0-4E31-85F2-C7E50931F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A8CE6-EAE1-4844-9E86-BF701E1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BE9158-0656-42B2-A2A8-4A6F48CA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DAAACA-C49E-4378-B481-9ED2E8BD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9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24CC0-B1AD-4ED3-8E20-5791EF7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FC0C3B-83B3-4564-9911-D6761D5A7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DFF2C9-A502-4FED-8C0F-DDDF53556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1B5CB6-A81D-40FF-894A-B99A1D26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774B59-C03D-4EEA-ACBE-1F465C37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420EC-6A8E-41EC-8EA4-216F62F0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5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BC8215-4646-4901-B3FB-AA6F4DA6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68681A-7FDC-4F0B-BE2A-8D0F616C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CBA3E-E38A-46D5-8C4B-BE5DD0B4D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8/16/2017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501D5-D37F-4241-BBDE-08F1747E9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35326E-133A-4F99-AA5A-9FDB82FE2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6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DaniMonteiroDB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BA4D3C-DA9A-4019-B68C-8F515F875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0"/>
            <a:ext cx="7048499" cy="704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7372351" y="759444"/>
            <a:ext cx="4647370" cy="362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3293F-967B-463E-8D48-D4EBBE92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Relacionamentos 1:1</a:t>
            </a:r>
          </a:p>
          <a:p>
            <a:r>
              <a:rPr lang="pt-BR" dirty="0"/>
              <a:t>Relacionamentos 1:n </a:t>
            </a:r>
          </a:p>
          <a:p>
            <a:pPr lvl="1"/>
            <a:r>
              <a:rPr lang="pt-BR" dirty="0"/>
              <a:t>Entre uma entidade fraca e uma entidade forte</a:t>
            </a:r>
          </a:p>
          <a:p>
            <a:r>
              <a:rPr lang="pt-BR" dirty="0"/>
              <a:t>Coleções que contém um número grande de documentos pequenos</a:t>
            </a:r>
          </a:p>
          <a:p>
            <a:r>
              <a:rPr lang="pt-BR" dirty="0"/>
              <a:t>Dados que são lidos sempre juntos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01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BFFD-9BA9-4408-B74A-AAC3D3BF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6F63DB-07FC-4574-8FD8-C302BDEC76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5300" y="1786572"/>
            <a:ext cx="11144250" cy="50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7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7372351" y="759444"/>
            <a:ext cx="4647370" cy="362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3293F-967B-463E-8D48-D4EBBE92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Quando uma parte do documento é frequentemente lida e a outra parte não.</a:t>
            </a:r>
          </a:p>
          <a:p>
            <a:pPr lvl="0"/>
            <a:r>
              <a:rPr lang="pt-BR" dirty="0"/>
              <a:t>Uma parte do documento é atualizada frequente e a outra não;</a:t>
            </a:r>
          </a:p>
          <a:p>
            <a:pPr lvl="0"/>
            <a:r>
              <a:rPr lang="pt-BR" dirty="0"/>
              <a:t>O tamanho do documento excede 16MB.</a:t>
            </a:r>
          </a:p>
          <a:p>
            <a:pPr lvl="0"/>
            <a:r>
              <a:rPr lang="pt-BR" dirty="0"/>
              <a:t>Quando os dados não devem ser duplicados! </a:t>
            </a:r>
          </a:p>
          <a:p>
            <a:pPr lvl="0"/>
            <a:r>
              <a:rPr lang="pt-BR" dirty="0"/>
              <a:t>Quando um objeto é referenciado em muitos outros</a:t>
            </a:r>
          </a:p>
          <a:p>
            <a:pPr lvl="0"/>
            <a:r>
              <a:rPr lang="pt-BR" dirty="0"/>
              <a:t>Em complexos relacionamentos MXN</a:t>
            </a:r>
          </a:p>
          <a:p>
            <a:pPr lvl="0"/>
            <a:r>
              <a:rPr lang="pt-BR" dirty="0"/>
              <a:t>Em modelos muito grandes e hierárquicos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073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FD5D-3FD7-4DA5-9B0D-06620924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DC95F427-366D-44DE-97FB-FAE7327830EF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82BB6654-E8C0-4460-93A6-6E2586FAF47E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0A02178E-95DC-4076-A339-95C98BFF2C29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dos dados?</a:t>
            </a: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B05B9F78-F072-4F46-AAD7-C7E8CCC58803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9F9415-DC83-4C5D-89B0-5FD4DF31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506F688-931A-4C1F-AC8A-52CC9A3D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possível garantir a qualidade dos dados!!!</a:t>
            </a:r>
          </a:p>
          <a:p>
            <a:pPr lvl="1"/>
            <a:r>
              <a:rPr lang="pt-BR" dirty="0"/>
              <a:t>Campos obrigatórios;</a:t>
            </a:r>
          </a:p>
          <a:p>
            <a:pPr lvl="1"/>
            <a:r>
              <a:rPr lang="pt-BR" dirty="0"/>
              <a:t>Tipos de dados;</a:t>
            </a:r>
          </a:p>
          <a:p>
            <a:pPr lvl="1"/>
            <a:r>
              <a:rPr lang="pt-BR" dirty="0"/>
              <a:t>Regras diversas aplicadas nos campos:</a:t>
            </a:r>
          </a:p>
          <a:p>
            <a:pPr lvl="2"/>
            <a:r>
              <a:rPr lang="pt-BR" dirty="0"/>
              <a:t>Formato,</a:t>
            </a:r>
          </a:p>
          <a:p>
            <a:pPr lvl="2"/>
            <a:r>
              <a:rPr lang="pt-BR" dirty="0"/>
              <a:t>Valores válidos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B9DE2C9-9D9C-4F6C-8DD8-AC4E56AF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49" y="2806700"/>
            <a:ext cx="3810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0ADEB-7D79-454E-A87D-74C4391B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850" y="1920441"/>
            <a:ext cx="6017869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sz="3000" dirty="0" err="1"/>
              <a:t>Compound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Unique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Array</a:t>
            </a:r>
            <a:r>
              <a:rPr lang="pt-BR" sz="3000" dirty="0"/>
              <a:t> Indexes</a:t>
            </a:r>
          </a:p>
          <a:p>
            <a:pPr lvl="0"/>
            <a:r>
              <a:rPr lang="en-US" sz="3000" dirty="0"/>
              <a:t>TTL index (Time to Live)</a:t>
            </a:r>
            <a:endParaRPr lang="pt-BR" sz="3000" dirty="0"/>
          </a:p>
          <a:p>
            <a:pPr lvl="0"/>
            <a:r>
              <a:rPr lang="pt-BR" sz="3000" dirty="0" err="1"/>
              <a:t>Geospacial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Sparse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Partial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Hash</a:t>
            </a:r>
            <a:r>
              <a:rPr lang="pt-BR" sz="3000" dirty="0"/>
              <a:t> index</a:t>
            </a:r>
          </a:p>
          <a:p>
            <a:pPr lvl="0"/>
            <a:r>
              <a:rPr lang="pt-BR" sz="3000" dirty="0" err="1"/>
              <a:t>Text</a:t>
            </a:r>
            <a:r>
              <a:rPr lang="pt-BR" sz="3000" dirty="0"/>
              <a:t> </a:t>
            </a:r>
            <a:r>
              <a:rPr lang="pt-BR" sz="3000" dirty="0" err="1"/>
              <a:t>Search</a:t>
            </a:r>
            <a:r>
              <a:rPr lang="pt-BR" sz="3000" dirty="0"/>
              <a:t> index</a:t>
            </a:r>
          </a:p>
          <a:p>
            <a:pPr marL="0" indent="0" algn="ctr">
              <a:buNone/>
            </a:pPr>
            <a:endParaRPr lang="pt-BR" sz="7200" dirty="0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DC95F427-366D-44DE-97FB-FAE7327830EF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82BB6654-E8C0-4460-93A6-6E2586FAF47E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0A02178E-95DC-4076-A339-95C98BFF2C29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MongoDB 3.4</a:t>
            </a: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B05B9F78-F072-4F46-AAD7-C7E8CCC58803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9F9415-DC83-4C5D-89B0-5FD4DF31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16B5CA-4B58-467C-81F9-A6AC9704D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41077">
            <a:off x="380437" y="2553240"/>
            <a:ext cx="5240977" cy="37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5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208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Chegamos ao começo!!!</a:t>
            </a:r>
            <a:br>
              <a:rPr lang="pt-BR" dirty="0"/>
            </a:br>
            <a:r>
              <a:rPr lang="pt-BR" dirty="0"/>
              <a:t>Aproveitem a #</a:t>
            </a:r>
            <a:r>
              <a:rPr lang="pt-BR" dirty="0" err="1"/>
              <a:t>TempestadeDeDados</a:t>
            </a:r>
            <a:r>
              <a:rPr lang="pt-BR" dirty="0"/>
              <a:t>!</a:t>
            </a:r>
          </a:p>
        </p:txBody>
      </p:sp>
      <p:sp>
        <p:nvSpPr>
          <p:cNvPr id="17" name="Shape 89">
            <a:extLst>
              <a:ext uri="{FF2B5EF4-FFF2-40B4-BE49-F238E27FC236}">
                <a16:creationId xmlns:a16="http://schemas.microsoft.com/office/drawing/2014/main" id="{CE1B494E-7B43-461F-BEA6-E82E06AA0839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91">
            <a:extLst>
              <a:ext uri="{FF2B5EF4-FFF2-40B4-BE49-F238E27FC236}">
                <a16:creationId xmlns:a16="http://schemas.microsoft.com/office/drawing/2014/main" id="{472FCAFE-9C8F-4A44-B7A5-7C80B031F202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01">
            <a:extLst>
              <a:ext uri="{FF2B5EF4-FFF2-40B4-BE49-F238E27FC236}">
                <a16:creationId xmlns:a16="http://schemas.microsoft.com/office/drawing/2014/main" id="{BC935C2E-EE09-435F-9F12-D943A0D5867A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MongoDB 3.4</a:t>
            </a:r>
          </a:p>
        </p:txBody>
      </p:sp>
      <p:sp>
        <p:nvSpPr>
          <p:cNvPr id="20" name="Shape 101">
            <a:extLst>
              <a:ext uri="{FF2B5EF4-FFF2-40B4-BE49-F238E27FC236}">
                <a16:creationId xmlns:a16="http://schemas.microsoft.com/office/drawing/2014/main" id="{2C21BBE7-7098-4696-8DD8-2186CB58D9E8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0731406-AAB1-49AA-A6C1-CCD7A708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98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7372351" y="759444"/>
            <a:ext cx="4647370" cy="362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Níveis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13293F-967B-463E-8D48-D4EBBE92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  <a:p>
            <a:pPr lvl="1"/>
            <a:r>
              <a:rPr lang="pt-BR" dirty="0"/>
              <a:t>Pode ser ER</a:t>
            </a:r>
          </a:p>
          <a:p>
            <a:pPr lvl="1"/>
            <a:r>
              <a:rPr lang="pt-BR" dirty="0"/>
              <a:t>UML</a:t>
            </a:r>
          </a:p>
          <a:p>
            <a:r>
              <a:rPr lang="pt-BR" dirty="0"/>
              <a:t>Modelo Lógico</a:t>
            </a:r>
          </a:p>
          <a:p>
            <a:pPr lvl="1"/>
            <a:r>
              <a:rPr lang="pt-BR" dirty="0"/>
              <a:t>UML</a:t>
            </a:r>
          </a:p>
          <a:p>
            <a:pPr lvl="1"/>
            <a:r>
              <a:rPr lang="pt-BR" dirty="0"/>
              <a:t>Modelo de Agregados</a:t>
            </a:r>
          </a:p>
          <a:p>
            <a:r>
              <a:rPr lang="pt-BR" dirty="0"/>
              <a:t>Modelo Físico</a:t>
            </a:r>
          </a:p>
          <a:p>
            <a:pPr lvl="1"/>
            <a:r>
              <a:rPr lang="pt-BR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144297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92089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Cenário:</a:t>
            </a:r>
            <a:br>
              <a:rPr lang="pt-BR" dirty="0"/>
            </a:br>
            <a:r>
              <a:rPr lang="pt-BR" dirty="0"/>
              <a:t>Uma loja </a:t>
            </a:r>
            <a:r>
              <a:rPr lang="pt-BR"/>
              <a:t>virtual que </a:t>
            </a:r>
            <a:r>
              <a:rPr lang="pt-BR" dirty="0"/>
              <a:t>precisa controlar seus pedidos.</a:t>
            </a:r>
          </a:p>
        </p:txBody>
      </p:sp>
      <p:sp>
        <p:nvSpPr>
          <p:cNvPr id="17" name="Shape 89">
            <a:extLst>
              <a:ext uri="{FF2B5EF4-FFF2-40B4-BE49-F238E27FC236}">
                <a16:creationId xmlns:a16="http://schemas.microsoft.com/office/drawing/2014/main" id="{CE1B494E-7B43-461F-BEA6-E82E06AA0839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91">
            <a:extLst>
              <a:ext uri="{FF2B5EF4-FFF2-40B4-BE49-F238E27FC236}">
                <a16:creationId xmlns:a16="http://schemas.microsoft.com/office/drawing/2014/main" id="{472FCAFE-9C8F-4A44-B7A5-7C80B031F202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01">
            <a:extLst>
              <a:ext uri="{FF2B5EF4-FFF2-40B4-BE49-F238E27FC236}">
                <a16:creationId xmlns:a16="http://schemas.microsoft.com/office/drawing/2014/main" id="{BC935C2E-EE09-435F-9F12-D943A0D5867A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Conceitual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101">
            <a:extLst>
              <a:ext uri="{FF2B5EF4-FFF2-40B4-BE49-F238E27FC236}">
                <a16:creationId xmlns:a16="http://schemas.microsoft.com/office/drawing/2014/main" id="{2C21BBE7-7098-4696-8DD8-2186CB58D9E8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0731406-AAB1-49AA-A6C1-CCD7A708D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93575"/>
          </a:xfrm>
        </p:spPr>
        <p:txBody>
          <a:bodyPr>
            <a:normAutofit/>
          </a:bodyPr>
          <a:lstStyle/>
          <a:p>
            <a:r>
              <a:rPr lang="pt-BR" dirty="0"/>
              <a:t>DANI MONTEIRO</a:t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DaniMonteiroDBA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061976"/>
            <a:ext cx="9144000" cy="3300724"/>
          </a:xfrm>
        </p:spPr>
        <p:txBody>
          <a:bodyPr>
            <a:normAutofit/>
          </a:bodyPr>
          <a:lstStyle/>
          <a:p>
            <a:r>
              <a:rPr lang="pt-BR" dirty="0"/>
              <a:t>DaniMonteiroDBA@gmail.com</a:t>
            </a:r>
          </a:p>
          <a:p>
            <a:r>
              <a:rPr lang="pt-BR" dirty="0"/>
              <a:t>LinkedIn.com/</a:t>
            </a:r>
            <a:r>
              <a:rPr lang="pt-BR" dirty="0" err="1"/>
              <a:t>DaniMonteiroDBA</a:t>
            </a:r>
            <a:endParaRPr lang="pt-BR" dirty="0"/>
          </a:p>
          <a:p>
            <a:r>
              <a:rPr lang="pt-BR" dirty="0"/>
              <a:t>Medium.com/</a:t>
            </a:r>
            <a:r>
              <a:rPr lang="pt-BR" dirty="0" err="1"/>
              <a:t>DaniMonteiroDBA</a:t>
            </a:r>
            <a:endParaRPr lang="pt-BR" dirty="0"/>
          </a:p>
          <a:p>
            <a:r>
              <a:rPr lang="pt-BR" dirty="0"/>
              <a:t>Medium.com/Tempestade-De-Dados</a:t>
            </a:r>
          </a:p>
          <a:p>
            <a:r>
              <a:rPr lang="pt-BR" dirty="0"/>
              <a:t>facebook.com/</a:t>
            </a:r>
            <a:r>
              <a:rPr lang="pt-BR" dirty="0" err="1"/>
              <a:t>DaniMonteiroDBA</a:t>
            </a:r>
            <a:endParaRPr lang="pt-BR" dirty="0"/>
          </a:p>
          <a:p>
            <a:r>
              <a:rPr lang="pt-BR" dirty="0">
                <a:hlinkClick r:id="rId2"/>
              </a:rPr>
              <a:t>https://github.com/DaniMonteiroDBA</a:t>
            </a:r>
            <a:endParaRPr lang="pt-BR" dirty="0"/>
          </a:p>
          <a:p>
            <a:r>
              <a:rPr lang="pt-BR" dirty="0"/>
              <a:t>TempestadeDeDados.com.br (em breve)</a:t>
            </a:r>
          </a:p>
          <a:p>
            <a:endParaRPr lang="pt-BR" dirty="0"/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6DAB402C-19F1-45F3-82C7-6FB53B2A9DF8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hape 91">
            <a:extLst>
              <a:ext uri="{FF2B5EF4-FFF2-40B4-BE49-F238E27FC236}">
                <a16:creationId xmlns:a16="http://schemas.microsoft.com/office/drawing/2014/main" id="{875F16EB-4E96-4D65-8E86-9A6B76AD2989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EE0A1BAB-F850-416B-8C0E-912546228FEC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CONTATOS</a:t>
            </a:r>
          </a:p>
        </p:txBody>
      </p:sp>
      <p:sp>
        <p:nvSpPr>
          <p:cNvPr id="9" name="Shape 101">
            <a:extLst>
              <a:ext uri="{FF2B5EF4-FFF2-40B4-BE49-F238E27FC236}">
                <a16:creationId xmlns:a16="http://schemas.microsoft.com/office/drawing/2014/main" id="{39C7112B-CCB5-4BC9-B3E5-18A6A6F7C315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1F13F1-6912-4E28-826C-A2ED0E0D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9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BFFD-9BA9-4408-B74A-AAC3D3BF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“O recurso mais valioso do mundo não é mais o petróleo, mas sim os dados!” </a:t>
            </a:r>
          </a:p>
          <a:p>
            <a:pPr marL="0" indent="0" algn="ctr">
              <a:buNone/>
            </a:pPr>
            <a:r>
              <a:rPr lang="pt-BR" sz="1600" b="1" dirty="0"/>
              <a:t>(procura-se o autor!)</a:t>
            </a:r>
            <a:endParaRPr lang="pt-BR" b="1" dirty="0"/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997093-3820-45BA-828E-6AF1D679F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2971800"/>
            <a:ext cx="5381625" cy="3692623"/>
          </a:xfrm>
          <a:prstGeom prst="rect">
            <a:avLst/>
          </a:prstGeom>
        </p:spPr>
      </p:pic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1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7524751" y="759444"/>
            <a:ext cx="4494970" cy="362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schema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!?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E6F74446-8D6F-4EDF-9457-17C11AEE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43350" y="1410631"/>
            <a:ext cx="3771900" cy="4984825"/>
          </a:xfrm>
        </p:spPr>
      </p:pic>
    </p:spTree>
    <p:extLst>
      <p:ext uri="{BB962C8B-B14F-4D97-AF65-F5344CB8AC3E}">
        <p14:creationId xmlns:p14="http://schemas.microsoft.com/office/powerpoint/2010/main" val="411890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20E66B61-1FD4-4FA1-A15E-A14377F59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70547"/>
              </p:ext>
            </p:extLst>
          </p:nvPr>
        </p:nvGraphicFramePr>
        <p:xfrm>
          <a:off x="1752600" y="1580881"/>
          <a:ext cx="8686800" cy="4951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7175">
                  <a:extLst>
                    <a:ext uri="{9D8B030D-6E8A-4147-A177-3AD203B41FA5}">
                      <a16:colId xmlns:a16="http://schemas.microsoft.com/office/drawing/2014/main" val="1063425446"/>
                    </a:ext>
                  </a:extLst>
                </a:gridCol>
                <a:gridCol w="6709625">
                  <a:extLst>
                    <a:ext uri="{9D8B030D-6E8A-4147-A177-3AD203B41FA5}">
                      <a16:colId xmlns:a16="http://schemas.microsoft.com/office/drawing/2014/main" val="3436640527"/>
                    </a:ext>
                  </a:extLst>
                </a:gridCol>
              </a:tblGrid>
              <a:tr h="618922"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1" u="none" strike="noStrike">
                          <a:effectLst/>
                        </a:rPr>
                        <a:t>SGDBR</a:t>
                      </a:r>
                      <a:endParaRPr lang="pt-BR" sz="3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3600" b="1" u="none" strike="noStrike" dirty="0" err="1">
                          <a:effectLst/>
                        </a:rPr>
                        <a:t>MongoDB</a:t>
                      </a:r>
                      <a:endParaRPr lang="pt-BR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6539014"/>
                  </a:ext>
                </a:extLst>
              </a:tr>
              <a:tr h="618922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Database 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Database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783715"/>
                  </a:ext>
                </a:extLst>
              </a:tr>
              <a:tr h="618922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 dirty="0" err="1">
                          <a:effectLst/>
                        </a:rPr>
                        <a:t>Table</a:t>
                      </a:r>
                      <a:r>
                        <a:rPr lang="pt-BR" sz="3600" u="none" strike="noStrike" dirty="0">
                          <a:effectLst/>
                        </a:rPr>
                        <a:t> </a:t>
                      </a:r>
                      <a:endParaRPr lang="pt-BR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Collection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5756089"/>
                  </a:ext>
                </a:extLst>
              </a:tr>
              <a:tr h="618922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Row 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Document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41144159"/>
                  </a:ext>
                </a:extLst>
              </a:tr>
              <a:tr h="618922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Index 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Index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485287"/>
                  </a:ext>
                </a:extLst>
              </a:tr>
              <a:tr h="1856765">
                <a:tc>
                  <a:txBody>
                    <a:bodyPr/>
                    <a:lstStyle/>
                    <a:p>
                      <a:pPr algn="l" fontAlgn="b"/>
                      <a:r>
                        <a:rPr lang="pt-BR" sz="3600" u="none" strike="noStrike">
                          <a:effectLst/>
                        </a:rPr>
                        <a:t>JOIN</a:t>
                      </a:r>
                      <a:endParaRPr lang="pt-BR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Embedded document, document references or $</a:t>
                      </a:r>
                      <a:r>
                        <a:rPr lang="en-US" sz="3600" u="none" strike="noStrike" dirty="0" err="1">
                          <a:effectLst/>
                        </a:rPr>
                        <a:t>lookupto</a:t>
                      </a:r>
                      <a:r>
                        <a:rPr lang="en-US" sz="3600" u="none" strike="noStrike" dirty="0">
                          <a:effectLst/>
                        </a:rPr>
                        <a:t> combine data from different collections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4602272"/>
                  </a:ext>
                </a:extLst>
              </a:tr>
            </a:tbl>
          </a:graphicData>
        </a:graphic>
      </p:graphicFrame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7448551" y="759444"/>
            <a:ext cx="4571170" cy="3629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traduzir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BFFD-9BA9-4408-B74A-AAC3D3BF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“</a:t>
            </a:r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motivo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484C2E8-2703-4744-9344-AA635DF578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59" y="1825625"/>
            <a:ext cx="7991342" cy="463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14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BFFD-9BA9-4408-B74A-AAC3D3BF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E110088-240B-496E-930D-452E5CC60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2" y="2111724"/>
            <a:ext cx="7839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9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EFD5D-3FD7-4DA5-9B0D-06620924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30ADEB-7D79-454E-A87D-74C4391B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28800" y="182721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7200" dirty="0" err="1"/>
              <a:t>Embedding</a:t>
            </a:r>
            <a:endParaRPr lang="pt-BR" sz="7200" dirty="0"/>
          </a:p>
          <a:p>
            <a:pPr marL="0" indent="0" algn="ctr">
              <a:buNone/>
            </a:pPr>
            <a:r>
              <a:rPr lang="pt-BR" sz="7200" dirty="0"/>
              <a:t>Ou </a:t>
            </a:r>
          </a:p>
          <a:p>
            <a:pPr marL="0" indent="0" algn="ctr">
              <a:buNone/>
            </a:pPr>
            <a:r>
              <a:rPr lang="pt-BR" sz="7200" dirty="0" err="1"/>
              <a:t>Referencing</a:t>
            </a:r>
            <a:r>
              <a:rPr lang="pt-BR" sz="7200" dirty="0"/>
              <a:t>?</a:t>
            </a:r>
          </a:p>
          <a:p>
            <a:pPr marL="0" indent="0" algn="ctr">
              <a:buNone/>
            </a:pPr>
            <a:r>
              <a:rPr lang="pt-BR" sz="7200" dirty="0"/>
              <a:t>Eis a questão!!!</a:t>
            </a:r>
          </a:p>
        </p:txBody>
      </p:sp>
      <p:sp>
        <p:nvSpPr>
          <p:cNvPr id="4" name="Shape 89">
            <a:extLst>
              <a:ext uri="{FF2B5EF4-FFF2-40B4-BE49-F238E27FC236}">
                <a16:creationId xmlns:a16="http://schemas.microsoft.com/office/drawing/2014/main" id="{DC95F427-366D-44DE-97FB-FAE7327830EF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hape 91">
            <a:extLst>
              <a:ext uri="{FF2B5EF4-FFF2-40B4-BE49-F238E27FC236}">
                <a16:creationId xmlns:a16="http://schemas.microsoft.com/office/drawing/2014/main" id="{82BB6654-E8C0-4460-93A6-6E2586FAF47E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01">
            <a:extLst>
              <a:ext uri="{FF2B5EF4-FFF2-40B4-BE49-F238E27FC236}">
                <a16:creationId xmlns:a16="http://schemas.microsoft.com/office/drawing/2014/main" id="{0A02178E-95DC-4076-A339-95C98BFF2C29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a </a:t>
            </a:r>
            <a:r>
              <a:rPr lang="en-CA" sz="20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granularidade</a:t>
            </a: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???</a:t>
            </a:r>
          </a:p>
        </p:txBody>
      </p:sp>
      <p:sp>
        <p:nvSpPr>
          <p:cNvPr id="7" name="Shape 101">
            <a:extLst>
              <a:ext uri="{FF2B5EF4-FFF2-40B4-BE49-F238E27FC236}">
                <a16:creationId xmlns:a16="http://schemas.microsoft.com/office/drawing/2014/main" id="{B05B9F78-F072-4F46-AAD7-C7E8CCC58803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79F9415-DC83-4C5D-89B0-5FD4DF31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E2C8BA-671C-4394-9796-C45E16BC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49610">
            <a:off x="7275325" y="2722537"/>
            <a:ext cx="4178695" cy="271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6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BBFFD-9BA9-4408-B74A-AAC3D3BF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endParaRPr lang="pt-BR" dirty="0"/>
          </a:p>
        </p:txBody>
      </p:sp>
      <p:sp>
        <p:nvSpPr>
          <p:cNvPr id="9" name="Shape 89">
            <a:extLst>
              <a:ext uri="{FF2B5EF4-FFF2-40B4-BE49-F238E27FC236}">
                <a16:creationId xmlns:a16="http://schemas.microsoft.com/office/drawing/2014/main" id="{0E5689AC-99F0-4A9F-A507-A7FC0F60ABD7}"/>
              </a:ext>
            </a:extLst>
          </p:cNvPr>
          <p:cNvSpPr/>
          <p:nvPr/>
        </p:nvSpPr>
        <p:spPr>
          <a:xfrm>
            <a:off x="0" y="-38635"/>
            <a:ext cx="12192000" cy="1352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Shape 91">
            <a:extLst>
              <a:ext uri="{FF2B5EF4-FFF2-40B4-BE49-F238E27FC236}">
                <a16:creationId xmlns:a16="http://schemas.microsoft.com/office/drawing/2014/main" id="{EEE4583D-4BCD-44FE-82ED-71C26FE40344}"/>
              </a:ext>
            </a:extLst>
          </p:cNvPr>
          <p:cNvSpPr txBox="1"/>
          <p:nvPr/>
        </p:nvSpPr>
        <p:spPr>
          <a:xfrm>
            <a:off x="3143250" y="-41895"/>
            <a:ext cx="8782050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4400" b="1" dirty="0" err="1">
                <a:solidFill>
                  <a:schemeClr val="lt1"/>
                </a:solidFill>
              </a:rPr>
              <a:t>Modelagem</a:t>
            </a:r>
            <a:r>
              <a:rPr lang="en-CA" sz="4400" b="1" dirty="0">
                <a:solidFill>
                  <a:schemeClr val="lt1"/>
                </a:solidFill>
              </a:rPr>
              <a:t> de dados </a:t>
            </a:r>
            <a:endParaRPr lang="en-CA" sz="4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01">
            <a:extLst>
              <a:ext uri="{FF2B5EF4-FFF2-40B4-BE49-F238E27FC236}">
                <a16:creationId xmlns:a16="http://schemas.microsoft.com/office/drawing/2014/main" id="{EDEA5599-BD11-4F91-87E3-04F76C56ED54}"/>
              </a:ext>
            </a:extLst>
          </p:cNvPr>
          <p:cNvSpPr txBox="1"/>
          <p:nvPr/>
        </p:nvSpPr>
        <p:spPr>
          <a:xfrm>
            <a:off x="9124949" y="759443"/>
            <a:ext cx="2894771" cy="5542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CA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Embedding</a:t>
            </a:r>
          </a:p>
        </p:txBody>
      </p:sp>
      <p:sp>
        <p:nvSpPr>
          <p:cNvPr id="12" name="Shape 101">
            <a:extLst>
              <a:ext uri="{FF2B5EF4-FFF2-40B4-BE49-F238E27FC236}">
                <a16:creationId xmlns:a16="http://schemas.microsoft.com/office/drawing/2014/main" id="{80FDF3DA-2BE0-431A-84C4-B4C8E27218DC}"/>
              </a:ext>
            </a:extLst>
          </p:cNvPr>
          <p:cNvSpPr txBox="1"/>
          <p:nvPr/>
        </p:nvSpPr>
        <p:spPr>
          <a:xfrm>
            <a:off x="2333758" y="228600"/>
            <a:ext cx="3479711" cy="8937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@DaniMonteiroDBA</a:t>
            </a:r>
          </a:p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CA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#TempestadeDeDados</a:t>
            </a:r>
            <a:endParaRPr lang="en-CA"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0B2F264-7EE8-43A6-99AC-61482E90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1" y="-155036"/>
            <a:ext cx="1424079" cy="142407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64219E6-DDD1-4F19-89A6-2D87950A55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1525587"/>
            <a:ext cx="10877550" cy="495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1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2855</TotalTime>
  <Words>2064</Words>
  <Application>Microsoft Office PowerPoint</Application>
  <PresentationFormat>Widescreen</PresentationFormat>
  <Paragraphs>244</Paragraphs>
  <Slides>17</Slides>
  <Notes>13</Notes>
  <HiddenSlides>2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DANI MONTEIRO @DaniMonteiroDBA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Chegamos ao começo!!! Aproveitem a #TempestadeDeDados!</vt:lpstr>
      <vt:lpstr>Apresentação do PowerPoint</vt:lpstr>
      <vt:lpstr>Cenário: Uma loja virtual que precisa controlar seus pedidos.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Dados</dc:title>
  <dc:creator>Danielle Monteiro</dc:creator>
  <cp:lastModifiedBy>Danielle Monteiro</cp:lastModifiedBy>
  <cp:revision>88</cp:revision>
  <cp:lastPrinted>2017-07-15T13:14:16Z</cp:lastPrinted>
  <dcterms:created xsi:type="dcterms:W3CDTF">2017-06-11T11:38:49Z</dcterms:created>
  <dcterms:modified xsi:type="dcterms:W3CDTF">2017-08-17T22:06:15Z</dcterms:modified>
</cp:coreProperties>
</file>