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3" r:id="rId1"/>
  </p:sldMasterIdLst>
  <p:notesMasterIdLst>
    <p:notesMasterId r:id="rId25"/>
  </p:notesMasterIdLst>
  <p:handoutMasterIdLst>
    <p:handoutMasterId r:id="rId26"/>
  </p:handoutMasterIdLst>
  <p:sldIdLst>
    <p:sldId id="623" r:id="rId2"/>
    <p:sldId id="637" r:id="rId3"/>
    <p:sldId id="638" r:id="rId4"/>
    <p:sldId id="570" r:id="rId5"/>
    <p:sldId id="572" r:id="rId6"/>
    <p:sldId id="571" r:id="rId7"/>
    <p:sldId id="573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26" r:id="rId16"/>
    <p:sldId id="577" r:id="rId17"/>
    <p:sldId id="580" r:id="rId18"/>
    <p:sldId id="583" r:id="rId19"/>
    <p:sldId id="584" r:id="rId20"/>
    <p:sldId id="585" r:id="rId21"/>
    <p:sldId id="586" r:id="rId22"/>
    <p:sldId id="646" r:id="rId23"/>
    <p:sldId id="437" r:id="rId24"/>
  </p:sldIdLst>
  <p:sldSz cx="9144000" cy="6858000" type="screen4x3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333399"/>
    <a:srgbClr val="0033CC"/>
    <a:srgbClr val="FF0000"/>
    <a:srgbClr val="00CC00"/>
    <a:srgbClr val="FFFF00"/>
    <a:srgbClr val="9966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5" autoAdjust="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1213" cy="49098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987" y="1"/>
            <a:ext cx="3171213" cy="49098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9126"/>
            <a:ext cx="3171213" cy="49098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987" y="9099126"/>
            <a:ext cx="3171213" cy="49098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1E0999-E830-4BBA-921F-608BA8C808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889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703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</p:spPr>
        <p:txBody>
          <a:bodyPr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4348" tIns="47174" rIns="94348" bIns="47174" numCol="1" anchorCtr="0" compatLnSpc="1">
            <a:prstTxWarp prst="textNoShape">
              <a:avLst/>
            </a:prstTxWarp>
          </a:bodyPr>
          <a:lstStyle/>
          <a:p>
            <a:fld id="{26F43CD5-8606-4FBB-9C97-5DC4F493D503}" type="slidenum">
              <a:rPr lang="pt-BR" smtClean="0"/>
              <a:pPr/>
              <a:t>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21801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Espaço Reservado para Anotações 2"/>
          <p:cNvSpPr>
            <a:spLocks noGrp="1"/>
          </p:cNvSpPr>
          <p:nvPr>
            <p:ph type="body" idx="1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</p:spPr>
        <p:txBody>
          <a:bodyPr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28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4348" tIns="47174" rIns="94348" bIns="47174" numCol="1" anchorCtr="0" compatLnSpc="1">
            <a:prstTxWarp prst="textNoShape">
              <a:avLst/>
            </a:prstTxWarp>
          </a:bodyPr>
          <a:lstStyle/>
          <a:p>
            <a:fld id="{B6C7C02C-F231-4AC0-8C93-F95212FFD9ED}" type="slidenum">
              <a:rPr lang="pt-BR" smtClean="0"/>
              <a:pPr/>
              <a:t>17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6332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</p:spPr>
        <p:txBody>
          <a:bodyPr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4348" tIns="47174" rIns="94348" bIns="47174" numCol="1" anchorCtr="0" compatLnSpc="1">
            <a:prstTxWarp prst="textNoShape">
              <a:avLst/>
            </a:prstTxWarp>
          </a:bodyPr>
          <a:lstStyle/>
          <a:p>
            <a:fld id="{53A7E241-2AD3-4C70-838D-77C32D2DE0B5}" type="slidenum">
              <a:rPr lang="pt-BR" smtClean="0"/>
              <a:pPr/>
              <a:t>18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566553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</p:spPr>
        <p:txBody>
          <a:bodyPr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69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4348" tIns="47174" rIns="94348" bIns="47174" numCol="1" anchorCtr="0" compatLnSpc="1">
            <a:prstTxWarp prst="textNoShape">
              <a:avLst/>
            </a:prstTxWarp>
          </a:bodyPr>
          <a:lstStyle/>
          <a:p>
            <a:fld id="{D55F639C-D16F-4A5A-A524-E04C16139D54}" type="slidenum">
              <a:rPr lang="pt-BR" smtClean="0"/>
              <a:pPr/>
              <a:t>19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57128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Espaço Reservado para Anotações 2"/>
          <p:cNvSpPr>
            <a:spLocks noGrp="1"/>
          </p:cNvSpPr>
          <p:nvPr>
            <p:ph type="body" idx="1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</p:spPr>
        <p:txBody>
          <a:bodyPr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80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4348" tIns="47174" rIns="94348" bIns="47174" numCol="1" anchorCtr="0" compatLnSpc="1">
            <a:prstTxWarp prst="textNoShape">
              <a:avLst/>
            </a:prstTxWarp>
          </a:bodyPr>
          <a:lstStyle/>
          <a:p>
            <a:fld id="{AEEE0AA9-2A61-4819-BEEA-18A0BF096C3C}" type="slidenum">
              <a:rPr lang="pt-BR" smtClean="0"/>
              <a:pPr/>
              <a:t>20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46949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</p:spPr>
        <p:txBody>
          <a:bodyPr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4348" tIns="47174" rIns="94348" bIns="47174" numCol="1" anchorCtr="0" compatLnSpc="1">
            <a:prstTxWarp prst="textNoShape">
              <a:avLst/>
            </a:prstTxWarp>
          </a:bodyPr>
          <a:lstStyle/>
          <a:p>
            <a:fld id="{DE3946C2-48CE-4721-A2DD-D38771B3F3ED}" type="slidenum">
              <a:rPr lang="pt-BR" smtClean="0"/>
              <a:pPr/>
              <a:t>21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74341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</p:spPr>
        <p:txBody>
          <a:bodyPr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4348" tIns="47174" rIns="94348" bIns="47174" numCol="1" anchorCtr="0" compatLnSpc="1">
            <a:prstTxWarp prst="textNoShape">
              <a:avLst/>
            </a:prstTxWarp>
          </a:bodyPr>
          <a:lstStyle/>
          <a:p>
            <a:fld id="{4FEECC7E-E47C-444D-9D1C-A58B3987C068}" type="slidenum">
              <a:rPr lang="pt-BR" smtClean="0"/>
              <a:pPr/>
              <a:t>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61210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</p:spPr>
        <p:txBody>
          <a:bodyPr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4348" tIns="47174" rIns="94348" bIns="47174" numCol="1" anchorCtr="0" compatLnSpc="1">
            <a:prstTxWarp prst="textNoShape">
              <a:avLst/>
            </a:prstTxWarp>
          </a:bodyPr>
          <a:lstStyle/>
          <a:p>
            <a:fld id="{1A0D0C1A-C0A9-427D-A588-E798021B6195}" type="slidenum">
              <a:rPr lang="pt-BR" smtClean="0"/>
              <a:pPr/>
              <a:t>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3602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Espaço Reservado para Anotações 2"/>
          <p:cNvSpPr>
            <a:spLocks noGrp="1"/>
          </p:cNvSpPr>
          <p:nvPr>
            <p:ph type="body" idx="1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</p:spPr>
        <p:txBody>
          <a:bodyPr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57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4348" tIns="47174" rIns="94348" bIns="47174" numCol="1" anchorCtr="0" compatLnSpc="1">
            <a:prstTxWarp prst="textNoShape">
              <a:avLst/>
            </a:prstTxWarp>
          </a:bodyPr>
          <a:lstStyle/>
          <a:p>
            <a:fld id="{FA10E6E8-0EEA-46AE-B31A-64D59BC8001A}" type="slidenum">
              <a:rPr lang="pt-BR" smtClean="0"/>
              <a:pPr/>
              <a:t>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030383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</p:spPr>
        <p:txBody>
          <a:bodyPr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4348" tIns="47174" rIns="94348" bIns="47174" numCol="1" anchorCtr="0" compatLnSpc="1">
            <a:prstTxWarp prst="textNoShape">
              <a:avLst/>
            </a:prstTxWarp>
          </a:bodyPr>
          <a:lstStyle/>
          <a:p>
            <a:fld id="{91E71AEF-1F77-418E-9D91-E0A631FF41F1}" type="slidenum">
              <a:rPr lang="pt-BR" smtClean="0"/>
              <a:pPr/>
              <a:t>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4329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Espaço Reservado para Anotações 2"/>
          <p:cNvSpPr>
            <a:spLocks noGrp="1"/>
          </p:cNvSpPr>
          <p:nvPr>
            <p:ph type="body" idx="1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</p:spPr>
        <p:txBody>
          <a:bodyPr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77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4348" tIns="47174" rIns="94348" bIns="47174" numCol="1" anchorCtr="0" compatLnSpc="1">
            <a:prstTxWarp prst="textNoShape">
              <a:avLst/>
            </a:prstTxWarp>
          </a:bodyPr>
          <a:lstStyle/>
          <a:p>
            <a:fld id="{E4D3FAB5-729B-4B9D-80D7-AC1855638299}" type="slidenum">
              <a:rPr lang="pt-BR" smtClean="0"/>
              <a:pPr/>
              <a:t>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8302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Espaço Reservado para Anotações 2"/>
          <p:cNvSpPr>
            <a:spLocks noGrp="1"/>
          </p:cNvSpPr>
          <p:nvPr>
            <p:ph type="body" idx="1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</p:spPr>
        <p:txBody>
          <a:bodyPr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08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4348" tIns="47174" rIns="94348" bIns="47174" numCol="1" anchorCtr="0" compatLnSpc="1">
            <a:prstTxWarp prst="textNoShape">
              <a:avLst/>
            </a:prstTxWarp>
          </a:bodyPr>
          <a:lstStyle/>
          <a:p>
            <a:fld id="{A5D1545F-5BFC-4860-8453-29B329AA702C}" type="slidenum">
              <a:rPr lang="pt-BR" smtClean="0"/>
              <a:pPr/>
              <a:t>10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4062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</p:spPr>
        <p:txBody>
          <a:bodyPr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4348" tIns="47174" rIns="94348" bIns="47174" numCol="1" anchorCtr="0" compatLnSpc="1">
            <a:prstTxWarp prst="textNoShape">
              <a:avLst/>
            </a:prstTxWarp>
          </a:bodyPr>
          <a:lstStyle/>
          <a:p>
            <a:fld id="{19DC63D2-515F-4BF9-9AAE-552E297F2C05}" type="slidenum">
              <a:rPr lang="pt-BR" smtClean="0"/>
              <a:pPr/>
              <a:t>11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8279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</p:spPr>
        <p:txBody>
          <a:bodyPr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98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4348" tIns="47174" rIns="94348" bIns="47174" numCol="1" anchorCtr="0" compatLnSpc="1">
            <a:prstTxWarp prst="textNoShape">
              <a:avLst/>
            </a:prstTxWarp>
          </a:bodyPr>
          <a:lstStyle/>
          <a:p>
            <a:fld id="{A3C3DF28-1E45-4185-8092-3412E84758E7}" type="slidenum">
              <a:rPr lang="pt-BR" smtClean="0"/>
              <a:pPr/>
              <a:t>16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0580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C08BDF81-ADEA-45DF-832F-9F8B7835F90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551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A8520-58BA-4ABF-9BC1-1DC4827A4A1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83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A8520-58BA-4ABF-9BC1-1DC4827A4A1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829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A8520-58BA-4ABF-9BC1-1DC4827A4A1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4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A8520-58BA-4ABF-9BC1-1DC4827A4A1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52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A8520-58BA-4ABF-9BC1-1DC4827A4A1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904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A8520-58BA-4ABF-9BC1-1DC4827A4A1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627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47A342-261D-4CA2-8BD4-C7E8BA3DDA1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214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AC6BE-352D-43AA-9A73-E7053DB02BD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50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CAAEBA0C-C0DE-4E89-885C-CB726EBC4B4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03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AD3462F9-F4C8-4CBE-8767-CA969E6E89D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9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562BA-B1ED-4C5E-B04C-768A2C4B09C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4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F7B37-0613-4FEB-8FD5-B4074703778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43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D8A17-F4BD-4F63-81B9-B58AB9FDB05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57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6D233-FA1E-4592-822E-BB1D7D59005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7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28021-EF70-43BB-92D0-03ECAE27697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06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4CA46-92B2-4C25-A1ED-AA88F13026D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5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A47A8520-58BA-4ABF-9BC1-1DC4827A4A1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27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ianedb@utfpr.edu.b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093296"/>
            <a:ext cx="1663095" cy="660474"/>
          </a:xfrm>
          <a:prstGeom prst="rect">
            <a:avLst/>
          </a:prstGeom>
        </p:spPr>
      </p:pic>
      <p:sp>
        <p:nvSpPr>
          <p:cNvPr id="7" name="Título 3"/>
          <p:cNvSpPr txBox="1">
            <a:spLocks/>
          </p:cNvSpPr>
          <p:nvPr/>
        </p:nvSpPr>
        <p:spPr>
          <a:xfrm>
            <a:off x="2155727" y="1351620"/>
            <a:ext cx="6624736" cy="27530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PU -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Concepção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200" dirty="0" err="1">
                <a:solidFill>
                  <a:schemeClr val="accent1">
                    <a:lumMod val="75000"/>
                  </a:schemeClr>
                </a:solidFill>
              </a:rPr>
              <a:t>Identificação</a:t>
            </a:r>
            <a:r>
              <a:rPr lang="en-US" sz="4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4200" dirty="0" err="1">
                <a:solidFill>
                  <a:schemeClr val="accent1">
                    <a:lumMod val="75000"/>
                  </a:schemeClr>
                </a:solidFill>
              </a:rPr>
              <a:t>Classificação</a:t>
            </a:r>
            <a:r>
              <a:rPr lang="en-US" sz="4200" dirty="0">
                <a:solidFill>
                  <a:schemeClr val="accent1">
                    <a:lumMod val="75000"/>
                  </a:schemeClr>
                </a:solidFill>
              </a:rPr>
              <a:t> e </a:t>
            </a:r>
            <a:r>
              <a:rPr lang="en-US" sz="4200" dirty="0" err="1">
                <a:solidFill>
                  <a:schemeClr val="accent1">
                    <a:lumMod val="75000"/>
                  </a:schemeClr>
                </a:solidFill>
              </a:rPr>
              <a:t>Organização</a:t>
            </a:r>
            <a:r>
              <a:rPr lang="en-US" sz="42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4200" dirty="0" err="1">
                <a:solidFill>
                  <a:schemeClr val="accent1">
                    <a:lumMod val="75000"/>
                  </a:schemeClr>
                </a:solidFill>
              </a:rPr>
              <a:t>Requisitos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2587576" y="4869160"/>
            <a:ext cx="5761038" cy="1363663"/>
          </a:xfrm>
        </p:spPr>
        <p:txBody>
          <a:bodyPr rtlCol="0"/>
          <a:lstStyle/>
          <a:p>
            <a:pPr algn="ctr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GB" altLang="pt-BR" dirty="0" err="1">
                <a:solidFill>
                  <a:srgbClr val="000000"/>
                </a:solidFill>
                <a:latin typeface="+mj-lt"/>
              </a:rPr>
              <a:t>Análise</a:t>
            </a:r>
            <a:r>
              <a:rPr lang="en-GB" altLang="pt-BR" dirty="0">
                <a:solidFill>
                  <a:srgbClr val="000000"/>
                </a:solidFill>
                <a:latin typeface="+mj-lt"/>
              </a:rPr>
              <a:t> e </a:t>
            </a:r>
            <a:r>
              <a:rPr lang="en-GB" altLang="pt-BR" dirty="0" err="1">
                <a:solidFill>
                  <a:srgbClr val="000000"/>
                </a:solidFill>
                <a:latin typeface="+mj-lt"/>
              </a:rPr>
              <a:t>Projeto</a:t>
            </a:r>
            <a:r>
              <a:rPr lang="en-GB" altLang="pt-BR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n-GB" altLang="pt-BR" dirty="0" err="1">
                <a:solidFill>
                  <a:srgbClr val="000000"/>
                </a:solidFill>
                <a:latin typeface="+mj-lt"/>
              </a:rPr>
              <a:t>Sistemas</a:t>
            </a:r>
            <a:endParaRPr lang="en-GB" altLang="pt-BR" dirty="0">
              <a:solidFill>
                <a:srgbClr val="000000"/>
              </a:solidFill>
              <a:latin typeface="+mj-lt"/>
            </a:endParaRPr>
          </a:p>
          <a:p>
            <a:pPr algn="ctr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pt-BR" dirty="0" smtClean="0">
                <a:latin typeface="+mj-lt"/>
              </a:rPr>
              <a:t>Prof.: Dra. Eliane De </a:t>
            </a:r>
            <a:r>
              <a:rPr lang="pt-BR" dirty="0" err="1" smtClean="0">
                <a:latin typeface="+mj-lt"/>
              </a:rPr>
              <a:t>Bortoli</a:t>
            </a:r>
            <a:r>
              <a:rPr lang="pt-BR" dirty="0" smtClean="0">
                <a:latin typeface="+mj-lt"/>
              </a:rPr>
              <a:t> Fávero</a:t>
            </a:r>
          </a:p>
          <a:p>
            <a:pPr algn="ctr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pt-BR" dirty="0" smtClean="0">
                <a:hlinkClick r:id="rId3"/>
              </a:rPr>
              <a:t>elianedb@utfpr.edu.br</a:t>
            </a:r>
            <a:endParaRPr lang="pt-BR" dirty="0" smtClean="0"/>
          </a:p>
          <a:p>
            <a:pPr algn="ctr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Requisitos </a:t>
            </a:r>
            <a:r>
              <a:rPr lang="pt-BR" dirty="0" smtClean="0"/>
              <a:t>Não-Funcionais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333399"/>
                </a:solidFill>
              </a:rPr>
              <a:t>Outros</a:t>
            </a:r>
            <a:r>
              <a:rPr lang="en-US" dirty="0" smtClean="0">
                <a:solidFill>
                  <a:srgbClr val="333399"/>
                </a:solidFill>
              </a:rPr>
              <a:t> </a:t>
            </a:r>
            <a:r>
              <a:rPr lang="en-US" dirty="0" err="1" smtClean="0">
                <a:solidFill>
                  <a:srgbClr val="333399"/>
                </a:solidFill>
              </a:rPr>
              <a:t>exemplos</a:t>
            </a:r>
            <a:r>
              <a:rPr lang="en-US" dirty="0" smtClean="0">
                <a:solidFill>
                  <a:srgbClr val="333399"/>
                </a:solidFill>
              </a:rPr>
              <a:t> de </a:t>
            </a:r>
            <a:r>
              <a:rPr lang="en-US" dirty="0" err="1" smtClean="0">
                <a:solidFill>
                  <a:srgbClr val="333399"/>
                </a:solidFill>
              </a:rPr>
              <a:t>regras</a:t>
            </a:r>
            <a:r>
              <a:rPr lang="en-US" dirty="0" smtClean="0">
                <a:solidFill>
                  <a:srgbClr val="333399"/>
                </a:solidFill>
              </a:rPr>
              <a:t> de </a:t>
            </a:r>
            <a:r>
              <a:rPr lang="en-US" dirty="0" err="1" smtClean="0">
                <a:solidFill>
                  <a:srgbClr val="333399"/>
                </a:solidFill>
              </a:rPr>
              <a:t>negócio</a:t>
            </a:r>
            <a:r>
              <a:rPr lang="en-US" dirty="0" smtClean="0">
                <a:solidFill>
                  <a:srgbClr val="333399"/>
                </a:solidFill>
              </a:rPr>
              <a:t>:</a:t>
            </a:r>
            <a:endParaRPr lang="pt-BR" dirty="0" smtClean="0">
              <a:solidFill>
                <a:srgbClr val="333399"/>
              </a:solidFill>
            </a:endParaRPr>
          </a:p>
          <a:p>
            <a:pPr lvl="1"/>
            <a:endParaRPr lang="pt-BR" dirty="0" smtClean="0">
              <a:solidFill>
                <a:srgbClr val="333399"/>
              </a:solidFill>
            </a:endParaRPr>
          </a:p>
          <a:p>
            <a:pPr lvl="1"/>
            <a:r>
              <a:rPr lang="pt-BR" dirty="0" smtClean="0">
                <a:solidFill>
                  <a:srgbClr val="00B050"/>
                </a:solidFill>
              </a:rPr>
              <a:t>Restrições éticas</a:t>
            </a:r>
          </a:p>
          <a:p>
            <a:pPr lvl="2"/>
            <a:r>
              <a:rPr lang="pt-BR" dirty="0" smtClean="0"/>
              <a:t>Ex. o sistema não deverá revelar aos operadores nenhuma informação pessoal dos clientes.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>
                <a:solidFill>
                  <a:srgbClr val="00B050"/>
                </a:solidFill>
              </a:rPr>
              <a:t>Legais</a:t>
            </a:r>
          </a:p>
          <a:p>
            <a:pPr lvl="2"/>
            <a:r>
              <a:rPr lang="en-US" dirty="0" smtClean="0"/>
              <a:t>E</a:t>
            </a:r>
            <a:r>
              <a:rPr lang="pt-BR" dirty="0" smtClean="0"/>
              <a:t>x. o sistema deverá armazenar as informações de acordo com a lei n. XXYY.ZZ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Requisitos </a:t>
            </a:r>
            <a:r>
              <a:rPr lang="pt-BR" dirty="0" smtClean="0"/>
              <a:t>Não-Funcionais</a:t>
            </a:r>
            <a:endParaRPr lang="pt-BR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2438401"/>
            <a:ext cx="7704667" cy="1698104"/>
          </a:xfrm>
        </p:spPr>
        <p:txBody>
          <a:bodyPr/>
          <a:lstStyle/>
          <a:p>
            <a:pPr algn="just"/>
            <a:r>
              <a:rPr lang="pt-BR" dirty="0" smtClean="0">
                <a:solidFill>
                  <a:srgbClr val="333399"/>
                </a:solidFill>
              </a:rPr>
              <a:t>Restrições Tecnológicas</a:t>
            </a:r>
            <a:r>
              <a:rPr lang="pt-BR" dirty="0" smtClean="0"/>
              <a:t> dizem respeito à tecnologia para a realização da função</a:t>
            </a:r>
          </a:p>
          <a:p>
            <a:pPr lvl="1" algn="just"/>
            <a:r>
              <a:rPr lang="pt-BR" u="sng" dirty="0" smtClean="0"/>
              <a:t>Exemplo</a:t>
            </a:r>
            <a:r>
              <a:rPr lang="pt-BR" dirty="0" smtClean="0"/>
              <a:t>: a interface (ex. WEB), o tipo de protocolo de comunicação, restrições de segurança ou tolerância a falhas,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Requisitos </a:t>
            </a:r>
            <a:r>
              <a:rPr lang="pt-BR" dirty="0" smtClean="0"/>
              <a:t>Não-Funcionais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000" dirty="0" smtClean="0">
                <a:solidFill>
                  <a:srgbClr val="00B050"/>
                </a:solidFill>
              </a:rPr>
              <a:t>Exemplos de Restrições Tecnológicas</a:t>
            </a:r>
            <a:endParaRPr lang="pt-BR" sz="3000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6846" y="2009331"/>
            <a:ext cx="8075240" cy="4873752"/>
          </a:xfrm>
        </p:spPr>
        <p:txBody>
          <a:bodyPr/>
          <a:lstStyle/>
          <a:p>
            <a:r>
              <a:rPr lang="en-US" dirty="0" err="1" smtClean="0">
                <a:solidFill>
                  <a:srgbClr val="333399"/>
                </a:solidFill>
              </a:rPr>
              <a:t>Confiabilidade</a:t>
            </a:r>
            <a:endParaRPr lang="en-US" dirty="0" smtClean="0">
              <a:solidFill>
                <a:srgbClr val="333399"/>
              </a:solidFill>
            </a:endParaRPr>
          </a:p>
          <a:p>
            <a:pPr lvl="1"/>
            <a:r>
              <a:rPr lang="pt-BR" dirty="0" smtClean="0"/>
              <a:t>Ex. o sistema deve estar disponível 99% das vezes; </a:t>
            </a:r>
          </a:p>
          <a:p>
            <a:r>
              <a:rPr lang="en-US" dirty="0" err="1" smtClean="0">
                <a:solidFill>
                  <a:srgbClr val="333399"/>
                </a:solidFill>
              </a:rPr>
              <a:t>Segurança</a:t>
            </a:r>
            <a:endParaRPr lang="en-US" dirty="0" smtClean="0">
              <a:solidFill>
                <a:srgbClr val="333399"/>
              </a:solidFill>
            </a:endParaRPr>
          </a:p>
          <a:p>
            <a:pPr lvl="1"/>
            <a:r>
              <a:rPr lang="pt-BR" dirty="0" smtClean="0"/>
              <a:t>Ex. o acesso aos dados deve ser protegido por nível de usuário;</a:t>
            </a:r>
          </a:p>
          <a:p>
            <a:r>
              <a:rPr lang="en-US" dirty="0" err="1" smtClean="0">
                <a:solidFill>
                  <a:srgbClr val="333399"/>
                </a:solidFill>
              </a:rPr>
              <a:t>Desempenho</a:t>
            </a:r>
            <a:endParaRPr lang="en-US" dirty="0" smtClean="0">
              <a:solidFill>
                <a:srgbClr val="333399"/>
              </a:solidFill>
            </a:endParaRPr>
          </a:p>
          <a:p>
            <a:pPr lvl="1"/>
            <a:r>
              <a:rPr lang="pt-BR" dirty="0" smtClean="0"/>
              <a:t>Ex. o sistema deve processar X requisições por segundo;</a:t>
            </a:r>
          </a:p>
          <a:p>
            <a:r>
              <a:rPr lang="en-US" dirty="0" err="1" smtClean="0">
                <a:solidFill>
                  <a:srgbClr val="333399"/>
                </a:solidFill>
              </a:rPr>
              <a:t>Capacidade</a:t>
            </a:r>
            <a:endParaRPr lang="en-US" dirty="0" smtClean="0">
              <a:solidFill>
                <a:srgbClr val="333399"/>
              </a:solidFill>
            </a:endParaRPr>
          </a:p>
          <a:p>
            <a:pPr lvl="1"/>
            <a:r>
              <a:rPr lang="en-US" dirty="0" smtClean="0"/>
              <a:t>E</a:t>
            </a:r>
            <a:r>
              <a:rPr lang="pt-BR" dirty="0" smtClean="0"/>
              <a:t>x. o sistema deve suportar X usuários concorrentemente.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</a:t>
            </a:r>
            <a:r>
              <a:rPr lang="pt-BR" dirty="0" smtClean="0"/>
              <a:t>Não-Funcionais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000" dirty="0">
                <a:solidFill>
                  <a:srgbClr val="00B050"/>
                </a:solidFill>
              </a:rPr>
              <a:t>Exemplos de Restrições Tecnológicas</a:t>
            </a:r>
            <a:endParaRPr lang="pt-BR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>
                <a:solidFill>
                  <a:srgbClr val="333399"/>
                </a:solidFill>
              </a:rPr>
              <a:t>Usabilidade</a:t>
            </a:r>
          </a:p>
          <a:p>
            <a:pPr lvl="1"/>
            <a:r>
              <a:rPr lang="pt-BR" dirty="0" smtClean="0"/>
              <a:t>Ex. usuários experientes devem ser capazes de utilizar todas as funções do sistema após duas horas de treinamento.</a:t>
            </a:r>
          </a:p>
          <a:p>
            <a:r>
              <a:rPr lang="en-US" dirty="0" err="1" smtClean="0">
                <a:solidFill>
                  <a:srgbClr val="333399"/>
                </a:solidFill>
              </a:rPr>
              <a:t>Portabilidade</a:t>
            </a:r>
            <a:endParaRPr lang="en-US" dirty="0" smtClean="0">
              <a:solidFill>
                <a:srgbClr val="333399"/>
              </a:solidFill>
            </a:endParaRPr>
          </a:p>
          <a:p>
            <a:pPr lvl="1"/>
            <a:r>
              <a:rPr lang="en-US" dirty="0" smtClean="0"/>
              <a:t>Ex. 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rodar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plataformas</a:t>
            </a:r>
            <a:r>
              <a:rPr lang="en-US" dirty="0" smtClean="0"/>
              <a:t> X e Y</a:t>
            </a:r>
          </a:p>
          <a:p>
            <a:r>
              <a:rPr lang="en-US" dirty="0" err="1" smtClean="0">
                <a:solidFill>
                  <a:srgbClr val="333399"/>
                </a:solidFill>
              </a:rPr>
              <a:t>Implementação</a:t>
            </a:r>
            <a:endParaRPr lang="en-US" dirty="0" smtClean="0">
              <a:solidFill>
                <a:srgbClr val="333399"/>
              </a:solidFill>
            </a:endParaRPr>
          </a:p>
          <a:p>
            <a:pPr lvl="1"/>
            <a:r>
              <a:rPr lang="pt-BR" dirty="0" smtClean="0"/>
              <a:t>Ex. o sistema deve ser orientado a objetos implementado na linguagem C++</a:t>
            </a:r>
          </a:p>
          <a:p>
            <a:r>
              <a:rPr lang="en-US" dirty="0" smtClean="0">
                <a:solidFill>
                  <a:srgbClr val="333399"/>
                </a:solidFill>
              </a:rPr>
              <a:t>Hardware</a:t>
            </a:r>
          </a:p>
          <a:p>
            <a:pPr lvl="1"/>
            <a:r>
              <a:rPr lang="pt-BR" dirty="0" smtClean="0"/>
              <a:t>O sistema não deve exigir o uso de </a:t>
            </a:r>
            <a:r>
              <a:rPr lang="pt-BR" dirty="0" err="1" smtClean="0"/>
              <a:t>harware</a:t>
            </a:r>
            <a:r>
              <a:rPr lang="pt-BR" dirty="0" smtClean="0"/>
              <a:t> de alto custo.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</a:t>
            </a:r>
            <a:r>
              <a:rPr lang="pt-BR" dirty="0" smtClean="0"/>
              <a:t>Não-Funcionais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000" dirty="0">
                <a:solidFill>
                  <a:srgbClr val="00B050"/>
                </a:solidFill>
              </a:rPr>
              <a:t>Exemplos de Restrições Tecnológicas</a:t>
            </a:r>
            <a:endParaRPr lang="pt-BR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2133" y="2348880"/>
            <a:ext cx="7704667" cy="33328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333399"/>
                </a:solidFill>
              </a:rPr>
              <a:t>Software</a:t>
            </a:r>
          </a:p>
          <a:p>
            <a:pPr marL="547687" lvl="2">
              <a:spcBef>
                <a:spcPts val="600"/>
              </a:spcBef>
              <a:buSzPct val="70000"/>
            </a:pPr>
            <a:r>
              <a:rPr lang="pt-BR" sz="2100" dirty="0" smtClean="0"/>
              <a:t>Ex. o sistema deve ser implementado na linguagem C++</a:t>
            </a:r>
          </a:p>
          <a:p>
            <a:endParaRPr lang="en-US" dirty="0" smtClean="0">
              <a:solidFill>
                <a:srgbClr val="333399"/>
              </a:solidFill>
            </a:endParaRPr>
          </a:p>
          <a:p>
            <a:r>
              <a:rPr lang="en-US" dirty="0" err="1" smtClean="0">
                <a:solidFill>
                  <a:srgbClr val="333399"/>
                </a:solidFill>
              </a:rPr>
              <a:t>Interoperabilidade</a:t>
            </a:r>
            <a:endParaRPr lang="en-US" dirty="0" smtClean="0">
              <a:solidFill>
                <a:srgbClr val="333399"/>
              </a:solidFill>
            </a:endParaRPr>
          </a:p>
          <a:p>
            <a:pPr lvl="1"/>
            <a:r>
              <a:rPr lang="en-US" dirty="0" smtClean="0"/>
              <a:t>Ex. 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interagir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X e Y</a:t>
            </a:r>
          </a:p>
          <a:p>
            <a:endParaRPr lang="pt-BR" dirty="0" smtClean="0"/>
          </a:p>
          <a:p>
            <a:r>
              <a:rPr lang="en-US" dirty="0" smtClean="0">
                <a:solidFill>
                  <a:srgbClr val="333399"/>
                </a:solidFill>
              </a:rPr>
              <a:t>Interface</a:t>
            </a:r>
          </a:p>
          <a:p>
            <a:pPr lvl="1"/>
            <a:r>
              <a:rPr lang="en-US" dirty="0" smtClean="0"/>
              <a:t>Ex. </a:t>
            </a:r>
            <a:r>
              <a:rPr lang="en-US" dirty="0" err="1" smtClean="0"/>
              <a:t>todo</a:t>
            </a:r>
            <a:r>
              <a:rPr lang="en-US" dirty="0" smtClean="0"/>
              <a:t> 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venda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ser </a:t>
            </a:r>
            <a:r>
              <a:rPr lang="en-US" dirty="0" err="1" smtClean="0"/>
              <a:t>realizado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janela</a:t>
            </a:r>
            <a:r>
              <a:rPr lang="en-US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Não-Funcionais</a:t>
            </a:r>
            <a:r>
              <a:rPr lang="en-US" dirty="0" smtClean="0"/>
              <a:t> </a:t>
            </a:r>
            <a:r>
              <a:rPr lang="en-US" sz="3000" dirty="0" err="1" smtClean="0">
                <a:solidFill>
                  <a:srgbClr val="00B050"/>
                </a:solidFill>
              </a:rPr>
              <a:t>Suplementares</a:t>
            </a:r>
            <a:endParaRPr lang="pt-BR" sz="3000" dirty="0">
              <a:solidFill>
                <a:srgbClr val="00B050"/>
              </a:solidFill>
            </a:endParaRP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Os requisitos suplementares são todo tipo de </a:t>
            </a:r>
            <a:r>
              <a:rPr lang="pt-BR" u="sng" dirty="0" smtClean="0"/>
              <a:t>restrição tecnológica ou lógica </a:t>
            </a:r>
            <a:r>
              <a:rPr lang="pt-BR" dirty="0" smtClean="0"/>
              <a:t>que </a:t>
            </a:r>
            <a:r>
              <a:rPr lang="pt-BR" b="1" dirty="0" smtClean="0"/>
              <a:t>se aplica ao sistema como um todo</a:t>
            </a:r>
            <a:r>
              <a:rPr lang="pt-BR" dirty="0" smtClean="0"/>
              <a:t> e não apenas a requisitos funcionais individuais.</a:t>
            </a:r>
          </a:p>
          <a:p>
            <a:pPr lvl="1" algn="just" eaLnBrk="1" hangingPunct="1"/>
            <a:r>
              <a:rPr lang="en-US" dirty="0" smtClean="0">
                <a:solidFill>
                  <a:srgbClr val="002060"/>
                </a:solidFill>
              </a:rPr>
              <a:t>Ex. </a:t>
            </a:r>
            <a:r>
              <a:rPr lang="pt-BR" dirty="0" smtClean="0">
                <a:solidFill>
                  <a:srgbClr val="002060"/>
                </a:solidFill>
              </a:rPr>
              <a:t>O sistema terá ajuda on-line </a:t>
            </a:r>
            <a:r>
              <a:rPr lang="pt-BR" b="1" dirty="0" smtClean="0">
                <a:solidFill>
                  <a:srgbClr val="002060"/>
                </a:solidFill>
              </a:rPr>
              <a:t>em todas </a:t>
            </a:r>
            <a:r>
              <a:rPr lang="pt-BR" dirty="0" smtClean="0">
                <a:solidFill>
                  <a:srgbClr val="002060"/>
                </a:solidFill>
              </a:rPr>
              <a:t>as telas e para todas as funções.</a:t>
            </a:r>
          </a:p>
          <a:p>
            <a:pPr lvl="1"/>
            <a:r>
              <a:rPr lang="pt-BR" dirty="0" smtClean="0">
                <a:solidFill>
                  <a:srgbClr val="002060"/>
                </a:solidFill>
              </a:rPr>
              <a:t>Os perfis de usuário para acesso </a:t>
            </a:r>
            <a:r>
              <a:rPr lang="pt-BR" b="1" dirty="0" smtClean="0">
                <a:solidFill>
                  <a:srgbClr val="002060"/>
                </a:solidFill>
              </a:rPr>
              <a:t>ao sistema </a:t>
            </a:r>
            <a:r>
              <a:rPr lang="pt-BR" dirty="0" smtClean="0">
                <a:solidFill>
                  <a:srgbClr val="002060"/>
                </a:solidFill>
              </a:rPr>
              <a:t>são:</a:t>
            </a:r>
          </a:p>
          <a:p>
            <a:pPr lvl="2"/>
            <a:r>
              <a:rPr lang="pt-BR" dirty="0" smtClean="0">
                <a:solidFill>
                  <a:srgbClr val="002060"/>
                </a:solidFill>
              </a:rPr>
              <a:t>Administrador - pode efetuar todas as operações.</a:t>
            </a:r>
          </a:p>
          <a:p>
            <a:pPr lvl="2"/>
            <a:r>
              <a:rPr lang="pt-BR" dirty="0" smtClean="0">
                <a:solidFill>
                  <a:srgbClr val="002060"/>
                </a:solidFill>
              </a:rPr>
              <a:t>Operador - pode efetuar as operações de empréstimo, devolução, pagamento e cadastramento.</a:t>
            </a:r>
          </a:p>
          <a:p>
            <a:pPr lvl="2"/>
            <a:r>
              <a:rPr lang="pt-BR" dirty="0" smtClean="0">
                <a:solidFill>
                  <a:srgbClr val="002060"/>
                </a:solidFill>
              </a:rPr>
              <a:t>Convidado - pode efetuar apenas consultas nos próprios dados (ex. cliente).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Requisitos </a:t>
            </a:r>
            <a:r>
              <a:rPr lang="pt-BR" dirty="0" smtClean="0"/>
              <a:t>Não-Funcionais</a:t>
            </a:r>
            <a:endParaRPr lang="pt-BR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961140" y="2204864"/>
            <a:ext cx="7704667" cy="3332816"/>
          </a:xfrm>
        </p:spPr>
        <p:txBody>
          <a:bodyPr>
            <a:normAutofit fontScale="55000" lnSpcReduction="20000"/>
          </a:bodyPr>
          <a:lstStyle/>
          <a:p>
            <a:pPr algn="just" eaLnBrk="1" hangingPunct="1"/>
            <a:r>
              <a:rPr lang="en-US" sz="3100" b="1" dirty="0" err="1" smtClean="0"/>
              <a:t>Quanto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ao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grau</a:t>
            </a:r>
            <a:r>
              <a:rPr lang="en-US" sz="3100" b="1" dirty="0" smtClean="0"/>
              <a:t> de </a:t>
            </a:r>
            <a:r>
              <a:rPr lang="en-US" sz="3100" b="1" dirty="0" err="1" smtClean="0"/>
              <a:t>importância</a:t>
            </a:r>
            <a:r>
              <a:rPr lang="en-US" sz="3100" b="1" dirty="0" smtClean="0"/>
              <a:t>:</a:t>
            </a:r>
          </a:p>
          <a:p>
            <a:pPr algn="just" eaLnBrk="1" hangingPunct="1"/>
            <a:endParaRPr lang="pt-BR" dirty="0" smtClean="0">
              <a:solidFill>
                <a:srgbClr val="333399"/>
              </a:solidFill>
            </a:endParaRPr>
          </a:p>
          <a:p>
            <a:pPr lvl="1" algn="just" eaLnBrk="1" hangingPunct="1"/>
            <a:r>
              <a:rPr lang="pt-BR" sz="2900" dirty="0" smtClean="0">
                <a:solidFill>
                  <a:srgbClr val="333399"/>
                </a:solidFill>
              </a:rPr>
              <a:t>Essenciais</a:t>
            </a:r>
          </a:p>
          <a:p>
            <a:pPr lvl="2" algn="just" eaLnBrk="1" hangingPunct="1"/>
            <a:r>
              <a:rPr lang="pt-BR" sz="2700" dirty="0" smtClean="0"/>
              <a:t>Devem ser </a:t>
            </a:r>
            <a:r>
              <a:rPr lang="pt-BR" sz="2700" dirty="0" smtClean="0"/>
              <a:t>implementados </a:t>
            </a:r>
            <a:r>
              <a:rPr lang="pt-BR" sz="2700" dirty="0" smtClean="0"/>
              <a:t>de qualquer maneira. </a:t>
            </a:r>
          </a:p>
          <a:p>
            <a:pPr lvl="2" algn="just" eaLnBrk="1" hangingPunct="1"/>
            <a:r>
              <a:rPr lang="pt-BR" sz="2700" dirty="0" smtClean="0"/>
              <a:t>São essenciais ao funcionamento do sistema.</a:t>
            </a:r>
          </a:p>
          <a:p>
            <a:pPr lvl="2" algn="just" eaLnBrk="1" hangingPunct="1">
              <a:buNone/>
            </a:pPr>
            <a:endParaRPr lang="pt-BR" dirty="0" smtClean="0"/>
          </a:p>
          <a:p>
            <a:pPr lvl="1" algn="just" eaLnBrk="1" hangingPunct="1"/>
            <a:endParaRPr lang="pt-BR" dirty="0" smtClean="0"/>
          </a:p>
          <a:p>
            <a:pPr lvl="1" algn="just" eaLnBrk="1" hangingPunct="1"/>
            <a:r>
              <a:rPr lang="pt-BR" sz="2900" dirty="0" smtClean="0">
                <a:solidFill>
                  <a:srgbClr val="333399"/>
                </a:solidFill>
              </a:rPr>
              <a:t>Desejáveis</a:t>
            </a:r>
          </a:p>
          <a:p>
            <a:pPr lvl="2" algn="just" eaLnBrk="1" hangingPunct="1"/>
            <a:r>
              <a:rPr lang="pt-BR" sz="2700" dirty="0" smtClean="0"/>
              <a:t>Devem ser </a:t>
            </a:r>
            <a:r>
              <a:rPr lang="pt-BR" sz="2700" dirty="0" smtClean="0"/>
              <a:t>implementados, </a:t>
            </a:r>
            <a:r>
              <a:rPr lang="pt-BR" sz="2700" dirty="0" smtClean="0"/>
              <a:t>caso isso não cause maiores </a:t>
            </a:r>
            <a:r>
              <a:rPr lang="pt-BR" sz="2700" dirty="0" smtClean="0"/>
              <a:t>transtornos (ex. atrasos, custos)  </a:t>
            </a:r>
            <a:r>
              <a:rPr lang="pt-BR" sz="2700" dirty="0" smtClean="0"/>
              <a:t>no processo de desenvolvimento. </a:t>
            </a:r>
          </a:p>
          <a:p>
            <a:pPr lvl="2" algn="just" eaLnBrk="1" hangingPunct="1"/>
            <a:r>
              <a:rPr lang="pt-BR" sz="2700" dirty="0" smtClean="0"/>
              <a:t>O sistema funciona sem eles.</a:t>
            </a:r>
          </a:p>
          <a:p>
            <a:pPr lvl="2" algn="just" eaLnBrk="1" hangingPunct="1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Requisitos </a:t>
            </a:r>
            <a:r>
              <a:rPr lang="pt-BR" dirty="0" smtClean="0"/>
              <a:t>Não-Funcionais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Ainda podem ser...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2348880"/>
            <a:ext cx="7704667" cy="3332816"/>
          </a:xfrm>
        </p:spPr>
        <p:txBody>
          <a:bodyPr/>
          <a:lstStyle/>
          <a:p>
            <a:pPr eaLnBrk="1" hangingPunct="1"/>
            <a:r>
              <a:rPr lang="pt-BR" b="1" dirty="0" smtClean="0"/>
              <a:t>Permanentes: </a:t>
            </a:r>
            <a:r>
              <a:rPr lang="pt-BR" dirty="0" smtClean="0"/>
              <a:t>não mudam com o tempo</a:t>
            </a:r>
          </a:p>
          <a:p>
            <a:pPr lvl="1" eaLnBrk="1" hangingPunct="1"/>
            <a:r>
              <a:rPr lang="pt-BR" dirty="0" smtClean="0">
                <a:solidFill>
                  <a:srgbClr val="333399"/>
                </a:solidFill>
              </a:rPr>
              <a:t>Ex.  Janelas do sistema.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b="1" dirty="0" smtClean="0"/>
              <a:t>Transitórios: </a:t>
            </a:r>
            <a:r>
              <a:rPr lang="pt-BR" dirty="0" smtClean="0"/>
              <a:t>poderá sofrer alterações no futuro</a:t>
            </a:r>
          </a:p>
          <a:p>
            <a:pPr lvl="1" eaLnBrk="1" hangingPunct="1"/>
            <a:r>
              <a:rPr lang="pt-BR" dirty="0" smtClean="0">
                <a:solidFill>
                  <a:srgbClr val="333399"/>
                </a:solidFill>
              </a:rPr>
              <a:t>Ex. Cálculo de impostos.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Tabela </a:t>
            </a:r>
            <a:r>
              <a:rPr lang="pt-BR" dirty="0" smtClean="0"/>
              <a:t>de Requisitos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Funcionais</a:t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/>
              <a:t>deve </a:t>
            </a:r>
            <a:r>
              <a:rPr lang="pt-BR" dirty="0" smtClean="0"/>
              <a:t>conter...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2438401"/>
            <a:ext cx="7704667" cy="3561415"/>
          </a:xfrm>
        </p:spPr>
        <p:txBody>
          <a:bodyPr>
            <a:normAutofit fontScale="62500" lnSpcReduction="2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pt-BR" sz="3100" dirty="0" smtClean="0">
                <a:cs typeface="Times New Roman" pitchFamily="18" charset="0"/>
              </a:rPr>
              <a:t>Código de identificação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3000" dirty="0" smtClean="0">
                <a:solidFill>
                  <a:srgbClr val="333399"/>
                </a:solidFill>
                <a:cs typeface="Times New Roman" pitchFamily="18" charset="0"/>
              </a:rPr>
              <a:t>Ex.: F1, F2, F3, ...</a:t>
            </a:r>
          </a:p>
          <a:p>
            <a:pPr lvl="1" algn="just" eaLnBrk="1" hangingPunct="1">
              <a:lnSpc>
                <a:spcPct val="90000"/>
              </a:lnSpc>
            </a:pPr>
            <a:endParaRPr lang="pt-BR" dirty="0" smtClean="0">
              <a:solidFill>
                <a:srgbClr val="333399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pt-BR" sz="3100" dirty="0" smtClean="0">
                <a:cs typeface="Times New Roman" pitchFamily="18" charset="0"/>
              </a:rPr>
              <a:t>Nome do requisito funcional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3000" dirty="0" smtClean="0">
                <a:solidFill>
                  <a:srgbClr val="333399"/>
                </a:solidFill>
                <a:cs typeface="Times New Roman" pitchFamily="18" charset="0"/>
              </a:rPr>
              <a:t>Especificação curta.</a:t>
            </a:r>
          </a:p>
          <a:p>
            <a:pPr lvl="1" algn="just" eaLnBrk="1" hangingPunct="1">
              <a:lnSpc>
                <a:spcPct val="90000"/>
              </a:lnSpc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pt-BR" sz="3500" dirty="0" smtClean="0">
                <a:cs typeface="Times New Roman" pitchFamily="18" charset="0"/>
              </a:rPr>
              <a:t>Descrição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3000" dirty="0" smtClean="0">
                <a:solidFill>
                  <a:srgbClr val="333399"/>
                </a:solidFill>
                <a:cs typeface="Times New Roman" pitchFamily="18" charset="0"/>
              </a:rPr>
              <a:t>Especificação longa e detalhamento do requisito.</a:t>
            </a:r>
          </a:p>
          <a:p>
            <a:pPr lvl="1" algn="just" eaLnBrk="1" hangingPunct="1">
              <a:lnSpc>
                <a:spcPct val="90000"/>
              </a:lnSpc>
            </a:pPr>
            <a:endParaRPr lang="pt-BR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pt-BR" sz="3500" dirty="0" smtClean="0">
                <a:cs typeface="Times New Roman" pitchFamily="18" charset="0"/>
              </a:rPr>
              <a:t>Categoria funcional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3000" dirty="0" smtClean="0">
                <a:solidFill>
                  <a:srgbClr val="333399"/>
                </a:solidFill>
                <a:cs typeface="Times New Roman" pitchFamily="18" charset="0"/>
              </a:rPr>
              <a:t>Evidente ou oculto.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23238" cy="1403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 smtClean="0"/>
              <a:t>A Tabela </a:t>
            </a:r>
            <a:r>
              <a:rPr lang="pt-BR" dirty="0" smtClean="0"/>
              <a:t>de Requisitos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Não-Funcionais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/>
              <a:t>deve </a:t>
            </a:r>
            <a:r>
              <a:rPr lang="pt-BR" dirty="0" smtClean="0"/>
              <a:t>conter...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594331"/>
            <a:ext cx="7848600" cy="45720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pt-BR" sz="2400" dirty="0" smtClean="0">
                <a:cs typeface="Times New Roman" pitchFamily="18" charset="0"/>
              </a:rPr>
              <a:t>Código do requisito não funcional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100" dirty="0" smtClean="0">
                <a:solidFill>
                  <a:srgbClr val="333399"/>
                </a:solidFill>
                <a:cs typeface="Times New Roman" pitchFamily="18" charset="0"/>
              </a:rPr>
              <a:t>Ex.: NF1.1, NF1.2, ... NF2.1, NF2.2, ...</a:t>
            </a:r>
            <a:endParaRPr lang="pt-BR" sz="2100" dirty="0" smtClean="0">
              <a:solidFill>
                <a:srgbClr val="333399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pt-BR" sz="2400" dirty="0" smtClean="0">
                <a:cs typeface="Times New Roman" pitchFamily="18" charset="0"/>
              </a:rPr>
              <a:t>Nome do requisito não funcional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100" dirty="0" smtClean="0">
                <a:solidFill>
                  <a:srgbClr val="333399"/>
                </a:solidFill>
                <a:cs typeface="Times New Roman" pitchFamily="18" charset="0"/>
              </a:rPr>
              <a:t>Especificação curta.</a:t>
            </a:r>
            <a:endParaRPr lang="pt-BR" sz="2100" dirty="0" smtClean="0">
              <a:solidFill>
                <a:srgbClr val="333399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pt-BR" sz="2400" dirty="0" smtClean="0">
                <a:cs typeface="Times New Roman" pitchFamily="18" charset="0"/>
              </a:rPr>
              <a:t>Restrição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100" dirty="0" smtClean="0">
                <a:solidFill>
                  <a:srgbClr val="333399"/>
                </a:solidFill>
                <a:cs typeface="Times New Roman" pitchFamily="18" charset="0"/>
              </a:rPr>
              <a:t>Especificação (longa) do requisito não funcional.</a:t>
            </a:r>
            <a:r>
              <a:rPr lang="pt-BR" sz="2100" dirty="0" smtClean="0">
                <a:solidFill>
                  <a:srgbClr val="333399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sz="2400" dirty="0" smtClean="0">
                <a:cs typeface="Times New Roman" pitchFamily="18" charset="0"/>
              </a:rPr>
              <a:t>Categoria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100" dirty="0" smtClean="0">
                <a:solidFill>
                  <a:srgbClr val="333399"/>
                </a:solidFill>
                <a:cs typeface="Times New Roman" pitchFamily="18" charset="0"/>
              </a:rPr>
              <a:t>Tipo de restrição: segurança, performance, compatibilidade, etc.</a:t>
            </a:r>
            <a:r>
              <a:rPr lang="pt-BR" sz="2100" dirty="0" smtClean="0">
                <a:solidFill>
                  <a:srgbClr val="333399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sz="2400" dirty="0" smtClean="0">
                <a:cs typeface="Times New Roman" pitchFamily="18" charset="0"/>
              </a:rPr>
              <a:t>Obrigatoriedade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100" dirty="0" smtClean="0">
                <a:solidFill>
                  <a:srgbClr val="333399"/>
                </a:solidFill>
                <a:cs typeface="Times New Roman" pitchFamily="18" charset="0"/>
              </a:rPr>
              <a:t> Se o requisito é desejável ou obrigatório.</a:t>
            </a:r>
            <a:r>
              <a:rPr lang="pt-BR" sz="2100" dirty="0" smtClean="0">
                <a:solidFill>
                  <a:srgbClr val="333399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sz="2400" dirty="0" smtClean="0">
                <a:cs typeface="Times New Roman" pitchFamily="18" charset="0"/>
              </a:rPr>
              <a:t>Permanência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sz="2100" dirty="0" smtClean="0">
                <a:solidFill>
                  <a:srgbClr val="333399"/>
                </a:solidFill>
                <a:cs typeface="Times New Roman" pitchFamily="18" charset="0"/>
              </a:rPr>
              <a:t>Se o requisito é permanente ou transitório.</a:t>
            </a:r>
            <a:r>
              <a:rPr lang="pt-BR" sz="2100" dirty="0" smtClean="0">
                <a:solidFill>
                  <a:srgbClr val="333399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Atividades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Concepção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200" dirty="0" smtClean="0"/>
              <a:t>Descobrir a visão da empresa (escopo) para o sistema (visão geral)</a:t>
            </a:r>
          </a:p>
          <a:p>
            <a:r>
              <a:rPr lang="en-US" sz="2200" dirty="0" err="1" smtClean="0"/>
              <a:t>Criar</a:t>
            </a:r>
            <a:r>
              <a:rPr lang="en-US" sz="2200" dirty="0" smtClean="0"/>
              <a:t> </a:t>
            </a:r>
            <a:r>
              <a:rPr lang="en-US" sz="2200" dirty="0" err="1" smtClean="0"/>
              <a:t>os</a:t>
            </a:r>
            <a:r>
              <a:rPr lang="en-US" sz="2200" dirty="0" smtClean="0"/>
              <a:t> </a:t>
            </a:r>
            <a:r>
              <a:rPr lang="en-US" sz="2200" dirty="0" err="1" smtClean="0"/>
              <a:t>primeiros</a:t>
            </a:r>
            <a:r>
              <a:rPr lang="en-US" sz="2200" dirty="0" smtClean="0"/>
              <a:t> </a:t>
            </a:r>
            <a:r>
              <a:rPr lang="en-US" sz="2200" dirty="0" err="1" smtClean="0"/>
              <a:t>diagramas</a:t>
            </a:r>
            <a:r>
              <a:rPr lang="en-US" sz="2200" dirty="0" smtClean="0"/>
              <a:t> - </a:t>
            </a:r>
            <a:r>
              <a:rPr lang="en-US" sz="2200" dirty="0" err="1" smtClean="0"/>
              <a:t>modelagem</a:t>
            </a:r>
            <a:r>
              <a:rPr lang="en-US" sz="2200" dirty="0" smtClean="0"/>
              <a:t> de </a:t>
            </a:r>
            <a:r>
              <a:rPr lang="en-US" sz="2200" dirty="0" err="1" smtClean="0"/>
              <a:t>negócios</a:t>
            </a:r>
            <a:endParaRPr lang="pt-BR" sz="2200" dirty="0" smtClean="0"/>
          </a:p>
          <a:p>
            <a:pPr lvl="1">
              <a:spcBef>
                <a:spcPts val="600"/>
              </a:spcBef>
            </a:pPr>
            <a:r>
              <a:rPr lang="en-US" sz="1800" dirty="0" smtClean="0"/>
              <a:t>D</a:t>
            </a:r>
            <a:r>
              <a:rPr lang="pt-BR" sz="1800" dirty="0" err="1" smtClean="0"/>
              <a:t>iagrama</a:t>
            </a:r>
            <a:r>
              <a:rPr lang="pt-BR" sz="1800" dirty="0" smtClean="0"/>
              <a:t> de atividades (para as principais funções)</a:t>
            </a:r>
          </a:p>
          <a:p>
            <a:pPr lvl="1">
              <a:spcBef>
                <a:spcPts val="600"/>
              </a:spcBef>
            </a:pPr>
            <a:r>
              <a:rPr lang="en-US" sz="1800" dirty="0" err="1" smtClean="0"/>
              <a:t>Diagrama</a:t>
            </a:r>
            <a:r>
              <a:rPr lang="en-US" sz="1800" dirty="0" smtClean="0"/>
              <a:t> de </a:t>
            </a:r>
            <a:r>
              <a:rPr lang="en-US" sz="1800" dirty="0" err="1" smtClean="0"/>
              <a:t>máquina</a:t>
            </a:r>
            <a:r>
              <a:rPr lang="en-US" sz="1800" dirty="0" smtClean="0"/>
              <a:t> de </a:t>
            </a:r>
            <a:r>
              <a:rPr lang="en-US" sz="1800" dirty="0" err="1" smtClean="0"/>
              <a:t>estados</a:t>
            </a:r>
            <a:r>
              <a:rPr lang="en-US" sz="1800" dirty="0" smtClean="0"/>
              <a:t> (</a:t>
            </a:r>
            <a:r>
              <a:rPr lang="en-US" sz="1800" dirty="0" err="1" smtClean="0"/>
              <a:t>para</a:t>
            </a:r>
            <a:r>
              <a:rPr lang="en-US" sz="1800" dirty="0" smtClean="0"/>
              <a:t> as </a:t>
            </a:r>
            <a:r>
              <a:rPr lang="en-US" sz="1800" dirty="0" err="1" smtClean="0"/>
              <a:t>principais</a:t>
            </a:r>
            <a:r>
              <a:rPr lang="en-US" sz="1800" dirty="0" smtClean="0"/>
              <a:t> </a:t>
            </a:r>
            <a:r>
              <a:rPr lang="en-US" sz="1800" dirty="0" err="1" smtClean="0"/>
              <a:t>funções</a:t>
            </a:r>
            <a:r>
              <a:rPr lang="en-US" sz="1800" dirty="0" smtClean="0"/>
              <a:t>)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I</a:t>
            </a:r>
            <a:r>
              <a:rPr lang="pt-BR" sz="2200" b="1" dirty="0" err="1" smtClean="0">
                <a:solidFill>
                  <a:srgbClr val="00B050"/>
                </a:solidFill>
              </a:rPr>
              <a:t>dentificação</a:t>
            </a:r>
            <a:r>
              <a:rPr lang="pt-BR" sz="2200" b="1" dirty="0" smtClean="0">
                <a:solidFill>
                  <a:srgbClr val="00B050"/>
                </a:solidFill>
              </a:rPr>
              <a:t> de requisitos </a:t>
            </a:r>
            <a:r>
              <a:rPr lang="pt-BR" sz="1800" b="1" dirty="0" smtClean="0">
                <a:solidFill>
                  <a:srgbClr val="00B050"/>
                </a:solidFill>
              </a:rPr>
              <a:t>(necessidades do cliente)</a:t>
            </a:r>
          </a:p>
          <a:p>
            <a:r>
              <a:rPr lang="pt-BR" sz="2200" dirty="0" smtClean="0">
                <a:solidFill>
                  <a:srgbClr val="0070C0"/>
                </a:solidFill>
              </a:rPr>
              <a:t>Classificação/Organização dos requisitos </a:t>
            </a:r>
            <a:r>
              <a:rPr lang="pt-BR" sz="1800" dirty="0" smtClean="0">
                <a:solidFill>
                  <a:srgbClr val="0070C0"/>
                </a:solidFill>
              </a:rPr>
              <a:t>(tabelas de requisitos)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E</a:t>
            </a:r>
            <a:r>
              <a:rPr lang="pt-BR" sz="1800" dirty="0" smtClean="0">
                <a:solidFill>
                  <a:srgbClr val="0070C0"/>
                </a:solidFill>
              </a:rPr>
              <a:t>laborar diagrama de casos de uso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E</a:t>
            </a:r>
            <a:r>
              <a:rPr lang="pt-BR" sz="1800" dirty="0" smtClean="0">
                <a:solidFill>
                  <a:srgbClr val="0070C0"/>
                </a:solidFill>
              </a:rPr>
              <a:t>laborar modelo conceitual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220663"/>
            <a:ext cx="8596313" cy="140335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dirty="0" smtClean="0"/>
              <a:t>Requisitos Funcionais e </a:t>
            </a:r>
            <a:r>
              <a:rPr lang="pt-BR" sz="3600" dirty="0" smtClean="0"/>
              <a:t>Não-Funcionais Associados (</a:t>
            </a:r>
            <a:r>
              <a:rPr lang="pt-BR" sz="3600" dirty="0" err="1" smtClean="0"/>
              <a:t>Wazlawick</a:t>
            </a:r>
            <a:r>
              <a:rPr lang="pt-BR" sz="3600" dirty="0" smtClean="0"/>
              <a:t>, 2010)</a:t>
            </a:r>
            <a:endParaRPr lang="pt-BR" sz="36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652588" y="1824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0" y="1820863"/>
          <a:ext cx="9144000" cy="502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Picture" r:id="rId4" imgW="5838840" imgH="3209760" progId="Word.Picture.8">
                  <p:embed/>
                </p:oleObj>
              </mc:Choice>
              <mc:Fallback>
                <p:oleObj name="Picture" r:id="rId4" imgW="5838840" imgH="3209760" progId="Word.Picture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0863"/>
                        <a:ext cx="9144000" cy="502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</a:t>
            </a:r>
            <a:r>
              <a:rPr lang="pt-BR" dirty="0"/>
              <a:t>Suplementares (</a:t>
            </a:r>
            <a:r>
              <a:rPr lang="pt-BR" dirty="0" err="1" smtClean="0"/>
              <a:t>Wazlawick</a:t>
            </a:r>
            <a:r>
              <a:rPr lang="pt-BR" dirty="0"/>
              <a:t>, 2010)</a:t>
            </a:r>
            <a:endParaRPr lang="pt-BR" dirty="0" smtClean="0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600200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0" y="2228850"/>
          <a:ext cx="9144000" cy="369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Picture" r:id="rId4" imgW="5943600" imgH="2400480" progId="Word.Picture.8">
                  <p:embed/>
                </p:oleObj>
              </mc:Choice>
              <mc:Fallback>
                <p:oleObj name="Picture" r:id="rId4" imgW="5943600" imgH="24004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28850"/>
                        <a:ext cx="9144000" cy="369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Realizar</a:t>
            </a:r>
            <a:r>
              <a:rPr lang="en-US" dirty="0" smtClean="0">
                <a:solidFill>
                  <a:srgbClr val="00B050"/>
                </a:solidFill>
              </a:rPr>
              <a:t> o </a:t>
            </a:r>
            <a:r>
              <a:rPr lang="en-US" dirty="0" err="1" smtClean="0">
                <a:solidFill>
                  <a:srgbClr val="00B050"/>
                </a:solidFill>
              </a:rPr>
              <a:t>exercício</a:t>
            </a:r>
            <a:r>
              <a:rPr lang="en-US" dirty="0" smtClean="0">
                <a:solidFill>
                  <a:srgbClr val="00B050"/>
                </a:solidFill>
              </a:rPr>
              <a:t> de </a:t>
            </a:r>
            <a:r>
              <a:rPr lang="en-US" dirty="0" err="1" smtClean="0">
                <a:solidFill>
                  <a:srgbClr val="00B050"/>
                </a:solidFill>
              </a:rPr>
              <a:t>classificação</a:t>
            </a:r>
            <a:r>
              <a:rPr lang="en-US" dirty="0" smtClean="0">
                <a:solidFill>
                  <a:srgbClr val="00B050"/>
                </a:solidFill>
              </a:rPr>
              <a:t> de </a:t>
            </a:r>
            <a:r>
              <a:rPr lang="en-US" dirty="0" err="1" smtClean="0">
                <a:solidFill>
                  <a:srgbClr val="00B050"/>
                </a:solidFill>
              </a:rPr>
              <a:t>requisitos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disponível</a:t>
            </a:r>
            <a:r>
              <a:rPr lang="en-US" dirty="0" smtClean="0">
                <a:solidFill>
                  <a:srgbClr val="00B050"/>
                </a:solidFill>
              </a:rPr>
              <a:t> no </a:t>
            </a:r>
            <a:r>
              <a:rPr lang="en-US" dirty="0" err="1" smtClean="0">
                <a:solidFill>
                  <a:srgbClr val="00B050"/>
                </a:solidFill>
              </a:rPr>
              <a:t>Moodle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pelo</a:t>
            </a:r>
            <a:r>
              <a:rPr lang="en-US" dirty="0" smtClean="0">
                <a:solidFill>
                  <a:srgbClr val="00B050"/>
                </a:solidFill>
              </a:rPr>
              <a:t> link: </a:t>
            </a:r>
            <a:r>
              <a:rPr lang="en-US" u="sng" dirty="0" err="1" smtClean="0">
                <a:solidFill>
                  <a:srgbClr val="002060"/>
                </a:solidFill>
              </a:rPr>
              <a:t>Exercício_requisitos_Encomenda_de_Placas</a:t>
            </a:r>
            <a:endParaRPr lang="pt-BR" u="sng" dirty="0" smtClean="0">
              <a:solidFill>
                <a:srgbClr val="00206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4301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SOMMERVILLE, Ian. </a:t>
            </a:r>
            <a:r>
              <a:rPr lang="en-US" b="1" dirty="0" err="1" smtClean="0"/>
              <a:t>Engenharia</a:t>
            </a:r>
            <a:r>
              <a:rPr lang="en-US" b="1" dirty="0" smtClean="0"/>
              <a:t> de Software</a:t>
            </a:r>
            <a:r>
              <a:rPr lang="en-US" dirty="0" smtClean="0"/>
              <a:t>, 2007.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pt-BR" dirty="0" smtClean="0"/>
              <a:t>WAZLAWICK Raul. </a:t>
            </a:r>
            <a:r>
              <a:rPr lang="pt-BR" b="1" dirty="0" smtClean="0"/>
              <a:t>Análise e Projeto de Sistemas de Informação Orientados a Objetos. </a:t>
            </a:r>
            <a:r>
              <a:rPr lang="pt-BR" dirty="0" smtClean="0"/>
              <a:t>Rio de Janeiro: </a:t>
            </a:r>
            <a:r>
              <a:rPr lang="pt-BR" dirty="0" err="1" smtClean="0"/>
              <a:t>Elsevier</a:t>
            </a:r>
            <a:r>
              <a:rPr lang="pt-BR" dirty="0" smtClean="0"/>
              <a:t>, 2004.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BEZERRA, Eduardo. </a:t>
            </a:r>
            <a:r>
              <a:rPr lang="en-US" b="1" dirty="0" err="1" smtClean="0"/>
              <a:t>Princípios</a:t>
            </a:r>
            <a:r>
              <a:rPr lang="en-US" b="1" dirty="0" smtClean="0"/>
              <a:t> de </a:t>
            </a:r>
            <a:r>
              <a:rPr lang="en-US" b="1" dirty="0" err="1" smtClean="0"/>
              <a:t>Análise</a:t>
            </a:r>
            <a:r>
              <a:rPr lang="en-US" b="1" dirty="0" smtClean="0"/>
              <a:t> e </a:t>
            </a:r>
            <a:r>
              <a:rPr lang="en-US" b="1" dirty="0" err="1" smtClean="0"/>
              <a:t>Projeto</a:t>
            </a:r>
            <a:r>
              <a:rPr lang="en-US" b="1" dirty="0" smtClean="0"/>
              <a:t> de </a:t>
            </a:r>
            <a:r>
              <a:rPr lang="en-US" b="1" dirty="0" err="1" smtClean="0"/>
              <a:t>Sistemas</a:t>
            </a:r>
            <a:r>
              <a:rPr lang="en-US" b="1" dirty="0" smtClean="0"/>
              <a:t> com UML</a:t>
            </a:r>
            <a:r>
              <a:rPr lang="en-US" dirty="0" smtClean="0"/>
              <a:t>, 2006.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Requisito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pt-BR" sz="2300" dirty="0" smtClean="0">
                <a:solidFill>
                  <a:schemeClr val="accent2">
                    <a:lumMod val="50000"/>
                  </a:schemeClr>
                </a:solidFill>
              </a:rPr>
              <a:t>Requisito (IEEE)</a:t>
            </a:r>
          </a:p>
          <a:p>
            <a:pPr marL="742950" lvl="1" indent="-285750" eaLnBrk="1" hangingPunct="1"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pt-BR" sz="2000" dirty="0" smtClean="0"/>
              <a:t>Uma condição ou capacidade necessitada por um usuário para resolver um problema ou alcançar um objetivo.</a:t>
            </a:r>
          </a:p>
          <a:p>
            <a:pPr marL="742950" lvl="1" indent="-285750" eaLnBrk="1" hangingPunct="1"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endParaRPr lang="en-US" sz="2000" u="sng" dirty="0" smtClean="0"/>
          </a:p>
          <a:p>
            <a:pPr marL="742950" lvl="1" indent="-285750" eaLnBrk="1" hangingPunct="1"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u="sng" dirty="0" err="1" smtClean="0"/>
              <a:t>Por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exemplo</a:t>
            </a:r>
            <a:r>
              <a:rPr lang="en-US" sz="2000" dirty="0" smtClean="0"/>
              <a:t>:</a:t>
            </a:r>
          </a:p>
          <a:p>
            <a:pPr marL="1017587" lvl="2" indent="-285750" eaLnBrk="1" hangingPunct="1"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pt-BR" sz="1700" dirty="0" smtClean="0">
                <a:solidFill>
                  <a:srgbClr val="0070C0"/>
                </a:solidFill>
              </a:rPr>
              <a:t>O  sistema  deve manter  registro  de  todos  os materiais  da  biblioteca incluindo  livros,  séries,  jornais  e  revistas,  CDs, DVDs.</a:t>
            </a:r>
          </a:p>
          <a:p>
            <a:pPr marL="1017587" lvl="2" indent="-285750" eaLnBrk="1" hangingPunct="1"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pt-BR" sz="1700" dirty="0" smtClean="0">
                <a:solidFill>
                  <a:srgbClr val="0070C0"/>
                </a:solidFill>
              </a:rPr>
              <a:t>O sistema   deve permitir  aos usuários   pesquisarem um  item através  do título,  autor ou ISBN.</a:t>
            </a:r>
          </a:p>
          <a:p>
            <a:pPr marL="1017587" lvl="2" indent="-285750" eaLnBrk="1" hangingPunct="1"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700" dirty="0" smtClean="0">
                <a:solidFill>
                  <a:srgbClr val="0070C0"/>
                </a:solidFill>
              </a:rPr>
              <a:t>O </a:t>
            </a:r>
            <a:r>
              <a:rPr lang="pt-BR" sz="1700" dirty="0" smtClean="0">
                <a:solidFill>
                  <a:srgbClr val="0070C0"/>
                </a:solidFill>
              </a:rPr>
              <a:t>sistema deve suportar pelo menos  20 transações por  segundo</a:t>
            </a:r>
            <a:r>
              <a:rPr lang="pt-BR" sz="2000" dirty="0" smtClean="0">
                <a:solidFill>
                  <a:srgbClr val="0070C0"/>
                </a:solidFill>
              </a:rPr>
              <a:t>. </a:t>
            </a: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Obtenção de Requisitos</a:t>
            </a:r>
            <a:endParaRPr lang="pt-BR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sz="2300" dirty="0" smtClean="0"/>
              <a:t>A partir da definição do escopo e modelagem de negócios, tem-se uma base para o levantamento mais aprofundado dos requisitos.</a:t>
            </a:r>
          </a:p>
          <a:p>
            <a:pPr algn="just"/>
            <a:endParaRPr lang="pt-BR" sz="2300" dirty="0" smtClean="0"/>
          </a:p>
          <a:p>
            <a:pPr algn="just"/>
            <a:r>
              <a:rPr lang="pt-BR" sz="2300" dirty="0" smtClean="0"/>
              <a:t>A partir dos dados iniciais, o analista deve identificar todas as fontes de requisitos (departamentos, pessoas, clientes, interfaces, sistemas etc.) e, para cada fonte, identificar as funções e características que o sistema deverá disponibilizar.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Sugere</a:t>
            </a:r>
            <a:r>
              <a:rPr lang="en-US" sz="2200" dirty="0" smtClean="0">
                <a:solidFill>
                  <a:srgbClr val="0070C0"/>
                </a:solidFill>
              </a:rPr>
              <a:t>-se </a:t>
            </a:r>
            <a:r>
              <a:rPr lang="en-US" sz="2200" dirty="0" err="1" smtClean="0">
                <a:solidFill>
                  <a:srgbClr val="0070C0"/>
                </a:solidFill>
              </a:rPr>
              <a:t>aplicar</a:t>
            </a:r>
            <a:r>
              <a:rPr lang="en-US" sz="2200" dirty="0" smtClean="0">
                <a:solidFill>
                  <a:srgbClr val="0070C0"/>
                </a:solidFill>
              </a:rPr>
              <a:t> as </a:t>
            </a:r>
            <a:r>
              <a:rPr lang="en-US" sz="2200" dirty="0" err="1" smtClean="0">
                <a:solidFill>
                  <a:srgbClr val="0070C0"/>
                </a:solidFill>
              </a:rPr>
              <a:t>técnicas</a:t>
            </a:r>
            <a:r>
              <a:rPr lang="en-US" sz="2200" dirty="0" smtClean="0">
                <a:solidFill>
                  <a:srgbClr val="0070C0"/>
                </a:solidFill>
              </a:rPr>
              <a:t> de </a:t>
            </a:r>
            <a:r>
              <a:rPr lang="en-US" sz="2200" dirty="0" err="1" smtClean="0">
                <a:solidFill>
                  <a:srgbClr val="0070C0"/>
                </a:solidFill>
              </a:rPr>
              <a:t>levantamento</a:t>
            </a:r>
            <a:r>
              <a:rPr lang="en-US" sz="2200" dirty="0" smtClean="0">
                <a:solidFill>
                  <a:srgbClr val="0070C0"/>
                </a:solidFill>
              </a:rPr>
              <a:t> de </a:t>
            </a:r>
            <a:r>
              <a:rPr lang="en-US" sz="2200" dirty="0" err="1" smtClean="0">
                <a:solidFill>
                  <a:srgbClr val="0070C0"/>
                </a:solidFill>
              </a:rPr>
              <a:t>requisitos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(ex. </a:t>
            </a:r>
            <a:r>
              <a:rPr lang="en-US" dirty="0" err="1" smtClean="0">
                <a:solidFill>
                  <a:srgbClr val="0070C0"/>
                </a:solidFill>
              </a:rPr>
              <a:t>entrevista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questionário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reuniões</a:t>
            </a:r>
            <a:r>
              <a:rPr lang="en-US" dirty="0" smtClean="0">
                <a:solidFill>
                  <a:srgbClr val="0070C0"/>
                </a:solidFill>
              </a:rPr>
              <a:t>, entre </a:t>
            </a:r>
            <a:r>
              <a:rPr lang="en-US" dirty="0" err="1" smtClean="0">
                <a:solidFill>
                  <a:srgbClr val="0070C0"/>
                </a:solidFill>
              </a:rPr>
              <a:t>outros</a:t>
            </a:r>
            <a:r>
              <a:rPr lang="en-US" dirty="0" smtClean="0">
                <a:solidFill>
                  <a:srgbClr val="0070C0"/>
                </a:solidFill>
              </a:rPr>
              <a:t>) e </a:t>
            </a:r>
            <a:r>
              <a:rPr lang="en-US" dirty="0" err="1" smtClean="0">
                <a:solidFill>
                  <a:srgbClr val="0070C0"/>
                </a:solidFill>
              </a:rPr>
              <a:t>realizar</a:t>
            </a:r>
            <a:r>
              <a:rPr lang="en-US" dirty="0" smtClean="0">
                <a:solidFill>
                  <a:srgbClr val="0070C0"/>
                </a:solidFill>
              </a:rPr>
              <a:t> a </a:t>
            </a:r>
            <a:r>
              <a:rPr lang="en-US" dirty="0" err="1" smtClean="0">
                <a:solidFill>
                  <a:srgbClr val="0070C0"/>
                </a:solidFill>
              </a:rPr>
              <a:t>modelagem</a:t>
            </a:r>
            <a:r>
              <a:rPr lang="en-US" dirty="0" smtClean="0">
                <a:solidFill>
                  <a:srgbClr val="0070C0"/>
                </a:solidFill>
              </a:rPr>
              <a:t> de </a:t>
            </a:r>
            <a:r>
              <a:rPr lang="en-US" dirty="0" err="1" smtClean="0">
                <a:solidFill>
                  <a:srgbClr val="0070C0"/>
                </a:solidFill>
              </a:rPr>
              <a:t>negócios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pt-BR" dirty="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Obtenção de Requisitos </a:t>
            </a:r>
            <a:endParaRPr lang="pt-BR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2300" dirty="0" smtClean="0"/>
              <a:t>Portanto, o </a:t>
            </a:r>
            <a:r>
              <a:rPr lang="pt-BR" sz="2300" b="1" dirty="0" smtClean="0"/>
              <a:t>levantamento de requisitos </a:t>
            </a:r>
            <a:r>
              <a:rPr lang="pt-BR" sz="2300" dirty="0" smtClean="0"/>
              <a:t>é o processo de descobrir quais são as </a:t>
            </a:r>
            <a:r>
              <a:rPr lang="pt-BR" sz="2300" b="1" dirty="0" smtClean="0"/>
              <a:t>funções que o sistema deve realizar</a:t>
            </a:r>
            <a:r>
              <a:rPr lang="pt-BR" sz="2300" dirty="0" smtClean="0"/>
              <a:t> e quais são </a:t>
            </a:r>
            <a:r>
              <a:rPr lang="pt-BR" sz="2300" b="1" dirty="0" smtClean="0"/>
              <a:t>as restrições</a:t>
            </a:r>
            <a:r>
              <a:rPr lang="pt-BR" sz="2300" dirty="0" smtClean="0"/>
              <a:t> que existem sobre essas funções.</a:t>
            </a:r>
          </a:p>
          <a:p>
            <a:pPr algn="just"/>
            <a:endParaRPr lang="pt-BR" sz="2300" dirty="0" smtClean="0"/>
          </a:p>
          <a:p>
            <a:pPr algn="just"/>
            <a:r>
              <a:rPr lang="pt-BR" sz="2200" b="1" dirty="0" smtClean="0"/>
              <a:t>No caso de um sistema para livraria, o levantamento de requisitos vai permitir descobrir que o sistema deve: </a:t>
            </a:r>
            <a:endParaRPr lang="pt-BR" sz="2200" b="1" dirty="0" smtClean="0"/>
          </a:p>
          <a:p>
            <a:pPr lvl="1" algn="just"/>
            <a:r>
              <a:rPr lang="pt-BR" sz="1800" dirty="0" smtClean="0">
                <a:solidFill>
                  <a:srgbClr val="002060"/>
                </a:solidFill>
              </a:rPr>
              <a:t>controlar </a:t>
            </a:r>
            <a:r>
              <a:rPr lang="pt-BR" sz="1800" dirty="0" smtClean="0">
                <a:solidFill>
                  <a:srgbClr val="002060"/>
                </a:solidFill>
              </a:rPr>
              <a:t>a compra e venda de livros incluindo venda com cartão de </a:t>
            </a:r>
            <a:r>
              <a:rPr lang="pt-BR" sz="1800" dirty="0" smtClean="0">
                <a:solidFill>
                  <a:srgbClr val="002060"/>
                </a:solidFill>
              </a:rPr>
              <a:t>débito/crédito;</a:t>
            </a:r>
          </a:p>
          <a:p>
            <a:pPr lvl="1" algn="just"/>
            <a:r>
              <a:rPr lang="pt-BR" sz="1800" dirty="0" smtClean="0">
                <a:solidFill>
                  <a:srgbClr val="002060"/>
                </a:solidFill>
              </a:rPr>
              <a:t>calcular </a:t>
            </a:r>
            <a:r>
              <a:rPr lang="pt-BR" sz="1800" dirty="0" smtClean="0">
                <a:solidFill>
                  <a:srgbClr val="002060"/>
                </a:solidFill>
              </a:rPr>
              <a:t>automaticamente os </a:t>
            </a:r>
            <a:r>
              <a:rPr lang="pt-BR" sz="1800" dirty="0" smtClean="0">
                <a:solidFill>
                  <a:srgbClr val="002060"/>
                </a:solidFill>
              </a:rPr>
              <a:t>pagamentos/recebimentos;</a:t>
            </a:r>
          </a:p>
          <a:p>
            <a:pPr lvl="1" algn="just"/>
            <a:r>
              <a:rPr lang="pt-BR" sz="1800" dirty="0" smtClean="0">
                <a:solidFill>
                  <a:srgbClr val="002060"/>
                </a:solidFill>
              </a:rPr>
              <a:t>emitir nota fiscal;</a:t>
            </a:r>
            <a:endParaRPr lang="pt-BR" sz="1800" dirty="0" smtClean="0">
              <a:solidFill>
                <a:srgbClr val="002060"/>
              </a:solidFill>
            </a:endParaRPr>
          </a:p>
          <a:p>
            <a:pPr lvl="1" algn="just"/>
            <a:r>
              <a:rPr lang="pt-BR" sz="1800" dirty="0" smtClean="0">
                <a:solidFill>
                  <a:srgbClr val="002060"/>
                </a:solidFill>
              </a:rPr>
              <a:t>gerar </a:t>
            </a:r>
            <a:r>
              <a:rPr lang="pt-BR" sz="1800" dirty="0" smtClean="0">
                <a:solidFill>
                  <a:srgbClr val="002060"/>
                </a:solidFill>
              </a:rPr>
              <a:t>relatórios de vendas por período, verificar a disponibilidade de livros em estoque,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Classificação de Requisitos</a:t>
            </a:r>
            <a:endParaRPr lang="pt-BR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2438401"/>
            <a:ext cx="7704667" cy="3332816"/>
          </a:xfrm>
        </p:spPr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Requisitos funcionais:</a:t>
            </a:r>
            <a:r>
              <a:rPr lang="pt-BR" b="1" i="1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pt-BR" dirty="0" smtClean="0">
                <a:cs typeface="Times New Roman" pitchFamily="18" charset="0"/>
              </a:rPr>
              <a:t>correspondem à listagem de </a:t>
            </a:r>
            <a:r>
              <a:rPr lang="pt-BR" dirty="0" smtClean="0">
                <a:cs typeface="Times New Roman" pitchFamily="18" charset="0"/>
              </a:rPr>
              <a:t>tudo </a:t>
            </a:r>
            <a:r>
              <a:rPr lang="pt-BR" b="1" dirty="0" smtClean="0">
                <a:cs typeface="Times New Roman" pitchFamily="18" charset="0"/>
              </a:rPr>
              <a:t>o que </a:t>
            </a:r>
            <a:r>
              <a:rPr lang="pt-BR" dirty="0" smtClean="0">
                <a:cs typeface="Times New Roman" pitchFamily="18" charset="0"/>
              </a:rPr>
              <a:t>o sistema deve </a:t>
            </a:r>
            <a:r>
              <a:rPr lang="pt-BR" dirty="0" smtClean="0">
                <a:cs typeface="Times New Roman" pitchFamily="18" charset="0"/>
              </a:rPr>
              <a:t>realizar</a:t>
            </a:r>
            <a:endParaRPr lang="pt-BR" dirty="0" smtClean="0"/>
          </a:p>
          <a:p>
            <a:pPr lvl="1" algn="just" eaLnBrk="1" hangingPunct="1"/>
            <a:r>
              <a:rPr lang="en-US" b="1" dirty="0" smtClean="0">
                <a:solidFill>
                  <a:srgbClr val="333399"/>
                </a:solidFill>
              </a:rPr>
              <a:t>O que </a:t>
            </a:r>
            <a:r>
              <a:rPr lang="en-US" dirty="0" smtClean="0">
                <a:solidFill>
                  <a:srgbClr val="333399"/>
                </a:solidFill>
              </a:rPr>
              <a:t>o </a:t>
            </a:r>
            <a:r>
              <a:rPr lang="en-US" dirty="0" err="1" smtClean="0">
                <a:solidFill>
                  <a:srgbClr val="333399"/>
                </a:solidFill>
              </a:rPr>
              <a:t>sistema</a:t>
            </a:r>
            <a:r>
              <a:rPr lang="en-US" dirty="0" smtClean="0">
                <a:solidFill>
                  <a:srgbClr val="333399"/>
                </a:solidFill>
              </a:rPr>
              <a:t> </a:t>
            </a:r>
            <a:r>
              <a:rPr lang="en-US" dirty="0" err="1" smtClean="0">
                <a:solidFill>
                  <a:srgbClr val="333399"/>
                </a:solidFill>
              </a:rPr>
              <a:t>deve</a:t>
            </a:r>
            <a:r>
              <a:rPr lang="en-US" dirty="0" smtClean="0">
                <a:solidFill>
                  <a:srgbClr val="333399"/>
                </a:solidFill>
              </a:rPr>
              <a:t> </a:t>
            </a:r>
            <a:r>
              <a:rPr lang="en-US" dirty="0" err="1" smtClean="0">
                <a:solidFill>
                  <a:srgbClr val="333399"/>
                </a:solidFill>
              </a:rPr>
              <a:t>fazer</a:t>
            </a:r>
            <a:r>
              <a:rPr lang="en-US" dirty="0" smtClean="0">
                <a:solidFill>
                  <a:srgbClr val="333399"/>
                </a:solidFill>
              </a:rPr>
              <a:t> </a:t>
            </a:r>
            <a:r>
              <a:rPr lang="en-US" dirty="0" err="1" smtClean="0">
                <a:solidFill>
                  <a:srgbClr val="333399"/>
                </a:solidFill>
              </a:rPr>
              <a:t>ou</a:t>
            </a:r>
            <a:r>
              <a:rPr lang="en-US" dirty="0" smtClean="0">
                <a:solidFill>
                  <a:srgbClr val="333399"/>
                </a:solidFill>
              </a:rPr>
              <a:t>, </a:t>
            </a:r>
            <a:r>
              <a:rPr lang="en-US" dirty="0" err="1" smtClean="0">
                <a:solidFill>
                  <a:srgbClr val="333399"/>
                </a:solidFill>
              </a:rPr>
              <a:t>quais</a:t>
            </a:r>
            <a:r>
              <a:rPr lang="en-US" dirty="0" smtClean="0">
                <a:solidFill>
                  <a:srgbClr val="333399"/>
                </a:solidFill>
              </a:rPr>
              <a:t> </a:t>
            </a:r>
            <a:r>
              <a:rPr lang="en-US" dirty="0" err="1" smtClean="0">
                <a:solidFill>
                  <a:srgbClr val="333399"/>
                </a:solidFill>
              </a:rPr>
              <a:t>operações</a:t>
            </a:r>
            <a:r>
              <a:rPr lang="en-US" dirty="0" smtClean="0">
                <a:solidFill>
                  <a:srgbClr val="333399"/>
                </a:solidFill>
              </a:rPr>
              <a:t> o </a:t>
            </a:r>
            <a:r>
              <a:rPr lang="en-US" dirty="0" err="1" smtClean="0">
                <a:solidFill>
                  <a:srgbClr val="333399"/>
                </a:solidFill>
              </a:rPr>
              <a:t>sistema</a:t>
            </a:r>
            <a:r>
              <a:rPr lang="en-US" dirty="0" smtClean="0">
                <a:solidFill>
                  <a:srgbClr val="333399"/>
                </a:solidFill>
              </a:rPr>
              <a:t> </a:t>
            </a:r>
            <a:r>
              <a:rPr lang="en-US" dirty="0" err="1" smtClean="0">
                <a:solidFill>
                  <a:srgbClr val="333399"/>
                </a:solidFill>
              </a:rPr>
              <a:t>irá</a:t>
            </a:r>
            <a:r>
              <a:rPr lang="en-US" dirty="0" smtClean="0">
                <a:solidFill>
                  <a:srgbClr val="333399"/>
                </a:solidFill>
              </a:rPr>
              <a:t> </a:t>
            </a:r>
            <a:r>
              <a:rPr lang="en-US" dirty="0" err="1" smtClean="0">
                <a:solidFill>
                  <a:srgbClr val="333399"/>
                </a:solidFill>
              </a:rPr>
              <a:t>conter</a:t>
            </a:r>
            <a:r>
              <a:rPr lang="en-US" dirty="0" smtClean="0">
                <a:solidFill>
                  <a:srgbClr val="333399"/>
                </a:solidFill>
              </a:rPr>
              <a:t>.</a:t>
            </a:r>
            <a:endParaRPr lang="en-US" dirty="0" smtClean="0">
              <a:solidFill>
                <a:srgbClr val="333399"/>
              </a:solidFill>
            </a:endParaRPr>
          </a:p>
          <a:p>
            <a:pPr lvl="1" algn="just" eaLnBrk="1" hangingPunct="1"/>
            <a:endParaRPr lang="pt-BR" dirty="0" smtClean="0">
              <a:solidFill>
                <a:srgbClr val="333399"/>
              </a:solidFill>
            </a:endParaRPr>
          </a:p>
          <a:p>
            <a:pPr algn="just" eaLnBrk="1" hangingPunct="1"/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Requisitos não funcionais:</a:t>
            </a:r>
            <a:r>
              <a:rPr lang="pt-BR" b="1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pt-BR" dirty="0" smtClean="0">
                <a:cs typeface="Times New Roman" pitchFamily="18" charset="0"/>
              </a:rPr>
              <a:t>são restrições que se colocam sobre </a:t>
            </a:r>
            <a:r>
              <a:rPr lang="pt-BR" b="1" dirty="0" smtClean="0">
                <a:cs typeface="Times New Roman" pitchFamily="18" charset="0"/>
              </a:rPr>
              <a:t>como</a:t>
            </a:r>
            <a:r>
              <a:rPr lang="pt-BR" dirty="0" smtClean="0">
                <a:cs typeface="Times New Roman" pitchFamily="18" charset="0"/>
              </a:rPr>
              <a:t> o sistema deve realizar seus requisitos funcionais.</a:t>
            </a:r>
          </a:p>
          <a:p>
            <a:pPr lvl="1" algn="just" eaLnBrk="1" hangingPunct="1"/>
            <a:r>
              <a:rPr lang="pt-BR" b="1" dirty="0" smtClean="0">
                <a:solidFill>
                  <a:srgbClr val="333399"/>
                </a:solidFill>
                <a:cs typeface="Times New Roman" pitchFamily="18" charset="0"/>
              </a:rPr>
              <a:t>Como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 o sistema deve ser</a:t>
            </a:r>
            <a:r>
              <a:rPr lang="pt-BR" dirty="0" smtClean="0"/>
              <a:t> </a:t>
            </a:r>
          </a:p>
          <a:p>
            <a:pPr lvl="2" algn="just" eaLnBrk="1" hangingPunct="1"/>
            <a:r>
              <a:rPr lang="en-US" dirty="0" smtClean="0"/>
              <a:t>De </a:t>
            </a:r>
            <a:r>
              <a:rPr lang="en-US" dirty="0" err="1" smtClean="0"/>
              <a:t>que</a:t>
            </a:r>
            <a:r>
              <a:rPr lang="en-US" dirty="0" smtClean="0"/>
              <a:t> forma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> se </a:t>
            </a:r>
            <a:r>
              <a:rPr lang="en-US" dirty="0" err="1" smtClean="0"/>
              <a:t>realizam</a:t>
            </a:r>
            <a:r>
              <a:rPr lang="en-US" dirty="0" smtClean="0"/>
              <a:t>? </a:t>
            </a:r>
            <a:r>
              <a:rPr lang="en-US" dirty="0" err="1" smtClean="0"/>
              <a:t>Ou</a:t>
            </a:r>
            <a:r>
              <a:rPr lang="en-US" dirty="0" smtClean="0"/>
              <a:t>, </a:t>
            </a:r>
            <a:r>
              <a:rPr lang="en-US" dirty="0" err="1" smtClean="0"/>
              <a:t>ainda</a:t>
            </a:r>
            <a:r>
              <a:rPr lang="en-US" dirty="0" smtClean="0"/>
              <a:t>, </a:t>
            </a:r>
            <a:r>
              <a:rPr lang="en-US" dirty="0" err="1" smtClean="0"/>
              <a:t>quando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quem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quem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tempo, etc.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> se </a:t>
            </a:r>
            <a:r>
              <a:rPr lang="en-US" dirty="0" err="1" smtClean="0"/>
              <a:t>realizam</a:t>
            </a:r>
            <a:r>
              <a:rPr lang="en-US" dirty="0" smtClean="0"/>
              <a:t>?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Requisitos Funcionais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981175" y="2132856"/>
            <a:ext cx="7704667" cy="3332816"/>
          </a:xfrm>
        </p:spPr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dirty="0" err="1" smtClean="0">
                <a:cs typeface="Times New Roman" pitchFamily="18" charset="0"/>
              </a:rPr>
              <a:t>Requisitos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funcionais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podem</a:t>
            </a:r>
            <a:r>
              <a:rPr lang="en-US" dirty="0" smtClean="0">
                <a:cs typeface="Times New Roman" pitchFamily="18" charset="0"/>
              </a:rPr>
              <a:t> ser </a:t>
            </a:r>
            <a:r>
              <a:rPr lang="en-US" dirty="0" err="1" smtClean="0">
                <a:cs typeface="Times New Roman" pitchFamily="18" charset="0"/>
              </a:rPr>
              <a:t>classificados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em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pPr algn="just" eaLnBrk="1" hangingPunct="1"/>
            <a:endParaRPr lang="pt-BR" i="1" dirty="0" smtClean="0">
              <a:cs typeface="Times New Roman" pitchFamily="18" charset="0"/>
            </a:endParaRPr>
          </a:p>
          <a:p>
            <a:pPr lvl="1" algn="just" eaLnBrk="1" hangingPunct="1"/>
            <a:r>
              <a:rPr lang="pt-BR" b="1" i="1" dirty="0" smtClean="0">
                <a:cs typeface="Times New Roman" pitchFamily="18" charset="0"/>
              </a:rPr>
              <a:t>Evidentes</a:t>
            </a:r>
            <a:r>
              <a:rPr lang="pt-BR" dirty="0" smtClean="0">
                <a:cs typeface="Times New Roman" pitchFamily="18" charset="0"/>
              </a:rPr>
              <a:t> são efetuados com conhecimento do usuário:</a:t>
            </a:r>
          </a:p>
          <a:p>
            <a:pPr lvl="2" algn="just" eaLnBrk="1" hangingPunct="1"/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Correspondem a </a:t>
            </a:r>
            <a:r>
              <a:rPr lang="pt-BR" dirty="0" smtClean="0">
                <a:solidFill>
                  <a:srgbClr val="333399"/>
                </a:solidFill>
              </a:rPr>
              <a:t>eventos e respostas do sistema de forma explícita.</a:t>
            </a:r>
          </a:p>
          <a:p>
            <a:pPr lvl="2" algn="just" eaLnBrk="1" hangingPunct="1"/>
            <a:r>
              <a:rPr lang="en-US" dirty="0" err="1" smtClean="0">
                <a:solidFill>
                  <a:srgbClr val="333399"/>
                </a:solidFill>
              </a:rPr>
              <a:t>Ocorrem</a:t>
            </a:r>
            <a:r>
              <a:rPr lang="en-US" dirty="0" smtClean="0">
                <a:solidFill>
                  <a:srgbClr val="333399"/>
                </a:solidFill>
              </a:rPr>
              <a:t> </a:t>
            </a:r>
            <a:r>
              <a:rPr lang="en-US" dirty="0" err="1" smtClean="0">
                <a:solidFill>
                  <a:srgbClr val="333399"/>
                </a:solidFill>
              </a:rPr>
              <a:t>pela</a:t>
            </a:r>
            <a:r>
              <a:rPr lang="en-US" dirty="0" smtClean="0">
                <a:solidFill>
                  <a:srgbClr val="333399"/>
                </a:solidFill>
              </a:rPr>
              <a:t> interface do </a:t>
            </a:r>
            <a:r>
              <a:rPr lang="en-US" dirty="0" err="1" smtClean="0">
                <a:solidFill>
                  <a:srgbClr val="333399"/>
                </a:solidFill>
              </a:rPr>
              <a:t>sistema</a:t>
            </a:r>
            <a:r>
              <a:rPr lang="en-US" dirty="0" smtClean="0">
                <a:solidFill>
                  <a:srgbClr val="333399"/>
                </a:solidFill>
              </a:rPr>
              <a:t> com o </a:t>
            </a:r>
            <a:r>
              <a:rPr lang="en-US" dirty="0" err="1" smtClean="0">
                <a:solidFill>
                  <a:srgbClr val="333399"/>
                </a:solidFill>
              </a:rPr>
              <a:t>meio</a:t>
            </a:r>
            <a:r>
              <a:rPr lang="en-US" dirty="0" smtClean="0">
                <a:solidFill>
                  <a:srgbClr val="333399"/>
                </a:solidFill>
              </a:rPr>
              <a:t> exterior.</a:t>
            </a:r>
            <a:endParaRPr lang="pt-BR" dirty="0" smtClean="0">
              <a:solidFill>
                <a:srgbClr val="333399"/>
              </a:solidFill>
            </a:endParaRPr>
          </a:p>
          <a:p>
            <a:pPr lvl="2" algn="just" eaLnBrk="1" hangingPunct="1"/>
            <a:r>
              <a:rPr lang="en-US" dirty="0" smtClean="0">
                <a:solidFill>
                  <a:srgbClr val="333399"/>
                </a:solidFill>
              </a:rPr>
              <a:t>Ex.: </a:t>
            </a:r>
            <a:r>
              <a:rPr lang="en-US" dirty="0" err="1" smtClean="0">
                <a:solidFill>
                  <a:srgbClr val="333399"/>
                </a:solidFill>
              </a:rPr>
              <a:t>cadastrar</a:t>
            </a:r>
            <a:r>
              <a:rPr lang="en-US" dirty="0" smtClean="0">
                <a:solidFill>
                  <a:srgbClr val="333399"/>
                </a:solidFill>
              </a:rPr>
              <a:t> </a:t>
            </a:r>
            <a:r>
              <a:rPr lang="en-US" dirty="0" err="1" smtClean="0">
                <a:solidFill>
                  <a:srgbClr val="333399"/>
                </a:solidFill>
              </a:rPr>
              <a:t>clientes</a:t>
            </a:r>
            <a:r>
              <a:rPr lang="en-US" dirty="0" smtClean="0">
                <a:solidFill>
                  <a:srgbClr val="333399"/>
                </a:solidFill>
              </a:rPr>
              <a:t>, </a:t>
            </a:r>
            <a:r>
              <a:rPr lang="en-US" dirty="0" err="1" smtClean="0">
                <a:solidFill>
                  <a:srgbClr val="333399"/>
                </a:solidFill>
              </a:rPr>
              <a:t>emitir</a:t>
            </a:r>
            <a:r>
              <a:rPr lang="en-US" dirty="0" smtClean="0">
                <a:solidFill>
                  <a:srgbClr val="333399"/>
                </a:solidFill>
              </a:rPr>
              <a:t> </a:t>
            </a:r>
            <a:r>
              <a:rPr lang="en-US" dirty="0" err="1" smtClean="0">
                <a:solidFill>
                  <a:srgbClr val="333399"/>
                </a:solidFill>
              </a:rPr>
              <a:t>relatório</a:t>
            </a:r>
            <a:r>
              <a:rPr lang="en-US" dirty="0" smtClean="0">
                <a:solidFill>
                  <a:srgbClr val="333399"/>
                </a:solidFill>
              </a:rPr>
              <a:t>.</a:t>
            </a:r>
            <a:endParaRPr lang="pt-BR" dirty="0" smtClean="0">
              <a:solidFill>
                <a:srgbClr val="333399"/>
              </a:solidFill>
            </a:endParaRPr>
          </a:p>
          <a:p>
            <a:pPr lvl="1" algn="just" eaLnBrk="1" hangingPunct="1"/>
            <a:endParaRPr lang="pt-BR" dirty="0" smtClean="0"/>
          </a:p>
          <a:p>
            <a:pPr lvl="1" algn="just" eaLnBrk="1" hangingPunct="1"/>
            <a:r>
              <a:rPr lang="pt-BR" b="1" i="1" dirty="0" smtClean="0">
                <a:cs typeface="Times New Roman" pitchFamily="18" charset="0"/>
              </a:rPr>
              <a:t>Ocultos</a:t>
            </a:r>
            <a:r>
              <a:rPr lang="pt-BR" dirty="0" smtClean="0">
                <a:cs typeface="Times New Roman" pitchFamily="18" charset="0"/>
              </a:rPr>
              <a:t>  são efetuados pelo sistema sem o conhecimento explícito do usuário:</a:t>
            </a:r>
          </a:p>
          <a:p>
            <a:pPr lvl="2" algn="just" eaLnBrk="1" hangingPunct="1"/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Ex. </a:t>
            </a:r>
            <a:r>
              <a:rPr lang="pt-BR" i="1" dirty="0" smtClean="0">
                <a:solidFill>
                  <a:srgbClr val="333399"/>
                </a:solidFill>
                <a:cs typeface="Times New Roman" pitchFamily="18" charset="0"/>
              </a:rPr>
              <a:t>Backup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 automático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Requisitos </a:t>
            </a:r>
            <a:r>
              <a:rPr lang="pt-BR" dirty="0" smtClean="0"/>
              <a:t>Não-Funcionais</a:t>
            </a:r>
            <a:endParaRPr lang="pt-BR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pPr algn="just">
              <a:defRPr/>
            </a:pPr>
            <a:r>
              <a:rPr lang="pt-BR" dirty="0" smtClean="0"/>
              <a:t>Os </a:t>
            </a:r>
            <a:r>
              <a:rPr lang="pt-BR" b="1" dirty="0" smtClean="0"/>
              <a:t>requisitos </a:t>
            </a:r>
            <a:r>
              <a:rPr lang="pt-BR" b="1" dirty="0" smtClean="0">
                <a:solidFill>
                  <a:srgbClr val="002060"/>
                </a:solidFill>
              </a:rPr>
              <a:t>não-funcionais </a:t>
            </a:r>
            <a:r>
              <a:rPr lang="pt-BR" b="1" dirty="0" smtClean="0"/>
              <a:t>aparecem sempre ligados a requisitos funcionais </a:t>
            </a:r>
            <a:r>
              <a:rPr lang="pt-BR" dirty="0" smtClean="0"/>
              <a:t>e podem  basicamente estarem </a:t>
            </a:r>
            <a:r>
              <a:rPr lang="pt-BR" u="sng" dirty="0" smtClean="0"/>
              <a:t>relacionados a </a:t>
            </a:r>
            <a:r>
              <a:rPr lang="pt-BR" b="1" u="sng" dirty="0" smtClean="0"/>
              <a:t>aspectos lógicos (regras de negócio) </a:t>
            </a:r>
            <a:r>
              <a:rPr lang="pt-BR" u="sng" dirty="0" smtClean="0"/>
              <a:t>ou </a:t>
            </a:r>
            <a:r>
              <a:rPr lang="pt-BR" b="1" u="sng" dirty="0" smtClean="0"/>
              <a:t>tecnológicos</a:t>
            </a:r>
            <a:r>
              <a:rPr lang="pt-BR" b="1" dirty="0" smtClean="0"/>
              <a:t>.</a:t>
            </a:r>
            <a:endParaRPr lang="pt-BR" sz="2200" b="1" dirty="0" smtClean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Requisitos </a:t>
            </a:r>
            <a:r>
              <a:rPr lang="pt-BR" dirty="0" smtClean="0"/>
              <a:t>Não-Funcionais</a:t>
            </a:r>
            <a:endParaRPr lang="pt-BR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b="1" dirty="0" smtClean="0">
                <a:solidFill>
                  <a:srgbClr val="002060"/>
                </a:solidFill>
              </a:rPr>
              <a:t>Regras de negócio </a:t>
            </a:r>
            <a:r>
              <a:rPr lang="pt-BR" dirty="0" smtClean="0"/>
              <a:t>relacionadas à função em questão.</a:t>
            </a:r>
          </a:p>
          <a:p>
            <a:pPr lvl="1" algn="just"/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Como as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coisas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devem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acontecer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acordo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 com as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condições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regras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impostas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pela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empresa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ou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 o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ambiente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em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que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está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inserida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pt-BR" sz="2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pt-BR" dirty="0" smtClean="0"/>
          </a:p>
          <a:p>
            <a:pPr algn="just"/>
            <a:r>
              <a:rPr lang="pt-BR" sz="2200" b="1" u="sng" dirty="0" smtClean="0"/>
              <a:t>Exemplo: </a:t>
            </a:r>
            <a:r>
              <a:rPr lang="pt-BR" sz="2200" dirty="0" smtClean="0"/>
              <a:t>No registro de uma venda, uma série de regras de negócio poderiam ser consideradas: </a:t>
            </a:r>
          </a:p>
          <a:p>
            <a:pPr lvl="1" algn="just"/>
            <a:r>
              <a:rPr lang="pt-BR" sz="1900" dirty="0" smtClean="0">
                <a:solidFill>
                  <a:srgbClr val="002060"/>
                </a:solidFill>
              </a:rPr>
              <a:t>não efetuar a venda caso a operadora de cartão não autorize o pagamento;</a:t>
            </a:r>
          </a:p>
          <a:p>
            <a:pPr lvl="1" algn="just"/>
            <a:r>
              <a:rPr lang="pt-BR" sz="1900" dirty="0" smtClean="0">
                <a:solidFill>
                  <a:srgbClr val="002060"/>
                </a:solidFill>
              </a:rPr>
              <a:t>não efetuar a venda caso a venda anterior tenha sido cancelada devido a pendências de pagamento</a:t>
            </a:r>
            <a:r>
              <a:rPr lang="pt-BR" sz="1900" dirty="0" smtClean="0">
                <a:solidFill>
                  <a:srgbClr val="002060"/>
                </a:solidFill>
              </a:rPr>
              <a:t>.</a:t>
            </a:r>
          </a:p>
          <a:p>
            <a:pPr lvl="1" algn="just"/>
            <a:r>
              <a:rPr lang="pt-BR" sz="1900" dirty="0" smtClean="0">
                <a:solidFill>
                  <a:srgbClr val="002060"/>
                </a:solidFill>
              </a:rPr>
              <a:t>Pagamentos à vistas recebem 10% de desconto.</a:t>
            </a:r>
            <a:endParaRPr lang="pt-BR" sz="1900" dirty="0" smtClean="0">
              <a:solidFill>
                <a:srgbClr val="002060"/>
              </a:solidFill>
            </a:endParaRPr>
          </a:p>
          <a:p>
            <a:pPr lvl="1" algn="just">
              <a:buNone/>
            </a:pPr>
            <a:endParaRPr lang="pt-BR" sz="19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9185</TotalTime>
  <Words>1259</Words>
  <Application>Microsoft Office PowerPoint</Application>
  <PresentationFormat>Apresentação na tela (4:3)</PresentationFormat>
  <Paragraphs>172</Paragraphs>
  <Slides>23</Slides>
  <Notes>14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Corbel</vt:lpstr>
      <vt:lpstr>Times New Roman</vt:lpstr>
      <vt:lpstr>Verdana</vt:lpstr>
      <vt:lpstr>Wingdings</vt:lpstr>
      <vt:lpstr>Paralaxe</vt:lpstr>
      <vt:lpstr>Picture</vt:lpstr>
      <vt:lpstr>Apresentação do PowerPoint</vt:lpstr>
      <vt:lpstr>Atividades da Fase de Concepção</vt:lpstr>
      <vt:lpstr>Conceito de Requisito</vt:lpstr>
      <vt:lpstr>Obtenção de Requisitos</vt:lpstr>
      <vt:lpstr>Obtenção de Requisitos </vt:lpstr>
      <vt:lpstr>Classificação de Requisitos</vt:lpstr>
      <vt:lpstr>Requisitos Funcionais</vt:lpstr>
      <vt:lpstr>Requisitos Não-Funcionais</vt:lpstr>
      <vt:lpstr>Requisitos Não-Funcionais</vt:lpstr>
      <vt:lpstr>Requisitos Não-Funcionais </vt:lpstr>
      <vt:lpstr>Requisitos Não-Funcionais</vt:lpstr>
      <vt:lpstr>Requisitos Não-Funcionais Exemplos de Restrições Tecnológicas</vt:lpstr>
      <vt:lpstr>Requisitos Não-Funcionais Exemplos de Restrições Tecnológicas</vt:lpstr>
      <vt:lpstr>Requisitos Não-Funcionais Exemplos de Restrições Tecnológicas</vt:lpstr>
      <vt:lpstr>Requisitos Não-Funcionais Suplementares</vt:lpstr>
      <vt:lpstr>Requisitos Não-Funcionais</vt:lpstr>
      <vt:lpstr>Requisitos Não-Funcionais Ainda podem ser...</vt:lpstr>
      <vt:lpstr>A Tabela de Requisitos Funcionais deve conter...</vt:lpstr>
      <vt:lpstr>A Tabela de Requisitos Não-Funcionais deve conter...</vt:lpstr>
      <vt:lpstr>Requisitos Funcionais e Não-Funcionais Associados (Wazlawick, 2010)</vt:lpstr>
      <vt:lpstr>Requisitos Suplementares (Wazlawick, 2010)</vt:lpstr>
      <vt:lpstr>Exercício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Eliane</dc:creator>
  <cp:lastModifiedBy>Eliane</cp:lastModifiedBy>
  <cp:revision>831</cp:revision>
  <cp:lastPrinted>2001-02-05T19:27:12Z</cp:lastPrinted>
  <dcterms:created xsi:type="dcterms:W3CDTF">1995-06-17T23:31:02Z</dcterms:created>
  <dcterms:modified xsi:type="dcterms:W3CDTF">2020-08-17T20:56:02Z</dcterms:modified>
</cp:coreProperties>
</file>