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832" r:id="rId2"/>
    <p:sldId id="693" r:id="rId3"/>
    <p:sldId id="748" r:id="rId4"/>
    <p:sldId id="749" r:id="rId5"/>
    <p:sldId id="751" r:id="rId6"/>
    <p:sldId id="858" r:id="rId7"/>
    <p:sldId id="752" r:id="rId8"/>
    <p:sldId id="851" r:id="rId9"/>
    <p:sldId id="853" r:id="rId10"/>
    <p:sldId id="856" r:id="rId11"/>
    <p:sldId id="850" r:id="rId12"/>
    <p:sldId id="857" r:id="rId13"/>
    <p:sldId id="852" r:id="rId14"/>
    <p:sldId id="753" r:id="rId15"/>
    <p:sldId id="755" r:id="rId16"/>
    <p:sldId id="758" r:id="rId17"/>
    <p:sldId id="817" r:id="rId18"/>
    <p:sldId id="777" r:id="rId19"/>
    <p:sldId id="818" r:id="rId20"/>
    <p:sldId id="816" r:id="rId21"/>
    <p:sldId id="837" r:id="rId22"/>
    <p:sldId id="825" r:id="rId23"/>
    <p:sldId id="782" r:id="rId24"/>
    <p:sldId id="840" r:id="rId25"/>
    <p:sldId id="844" r:id="rId26"/>
    <p:sldId id="846" r:id="rId27"/>
    <p:sldId id="847" r:id="rId28"/>
    <p:sldId id="848" r:id="rId29"/>
    <p:sldId id="784" r:id="rId30"/>
    <p:sldId id="786" r:id="rId31"/>
    <p:sldId id="787" r:id="rId32"/>
    <p:sldId id="788" r:id="rId33"/>
    <p:sldId id="808" r:id="rId34"/>
    <p:sldId id="813" r:id="rId35"/>
    <p:sldId id="814" r:id="rId36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9900"/>
    <a:srgbClr val="FF9933"/>
    <a:srgbClr val="000000"/>
    <a:srgbClr val="003366"/>
    <a:srgbClr val="FFFF00"/>
    <a:srgbClr val="3333FF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8779" autoAdjust="0"/>
  </p:normalViewPr>
  <p:slideViewPr>
    <p:cSldViewPr>
      <p:cViewPr>
        <p:scale>
          <a:sx n="73" d="100"/>
          <a:sy n="73" d="100"/>
        </p:scale>
        <p:origin x="-112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1" tIns="48061" rIns="96121" bIns="48061" numCol="1" anchor="t" anchorCtr="0" compatLnSpc="1">
            <a:prstTxWarp prst="textNoShape">
              <a:avLst/>
            </a:prstTxWarp>
          </a:bodyPr>
          <a:lstStyle>
            <a:lvl1pPr defTabSz="960534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1" tIns="48061" rIns="96121" bIns="48061" numCol="1" anchor="t" anchorCtr="0" compatLnSpc="1">
            <a:prstTxWarp prst="textNoShape">
              <a:avLst/>
            </a:prstTxWarp>
          </a:bodyPr>
          <a:lstStyle>
            <a:lvl1pPr algn="r" defTabSz="960534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1" tIns="48061" rIns="96121" bIns="48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1" tIns="48061" rIns="96121" bIns="48061" numCol="1" anchor="b" anchorCtr="0" compatLnSpc="1">
            <a:prstTxWarp prst="textNoShape">
              <a:avLst/>
            </a:prstTxWarp>
          </a:bodyPr>
          <a:lstStyle>
            <a:lvl1pPr defTabSz="960534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21" tIns="48061" rIns="96121" bIns="48061" numCol="1" anchor="b" anchorCtr="0" compatLnSpc="1">
            <a:prstTxWarp prst="textNoShape">
              <a:avLst/>
            </a:prstTxWarp>
          </a:bodyPr>
          <a:lstStyle>
            <a:lvl1pPr algn="r" defTabSz="960534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96D07742-90AB-49A0-A4C5-BCFB8B221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5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07742-90AB-49A0-A4C5-BCFB8B221175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57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07742-90AB-49A0-A4C5-BCFB8B221175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80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07742-90AB-49A0-A4C5-BCFB8B221175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75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9051-B08D-4EFF-AEC2-E902F5A117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8664A-E85C-4615-BF81-9E99C51EF4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41837-24E9-4756-80C5-3910D92926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36B7E-F0D6-44BA-8BD8-0C71A39684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C423-EBBA-4EB5-9631-20A7F9CBBC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DF9F-805A-4CE2-86E0-DB8F5D8DD4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8AE5-6C98-4FD2-89F0-030F3FACD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B426-EC5F-435F-8963-9FA184B1D8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119F-3656-4995-82B1-7B5C405769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6DB24-8B35-4DDD-A48F-C7619F3FF1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0346-7712-4D08-B4FC-603D4E3978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+mn-lt"/>
              </a:defRPr>
            </a:lvl1pPr>
          </a:lstStyle>
          <a:p>
            <a:pPr>
              <a:defRPr/>
            </a:pPr>
            <a:fld id="{61164E43-EDA6-4BEE-A757-A4B770B648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 bwMode="auto">
          <a:xfrm>
            <a:off x="0" y="0"/>
            <a:ext cx="9144000" cy="1285884"/>
          </a:xfrm>
          <a:prstGeom prst="rect">
            <a:avLst/>
          </a:prstGeom>
          <a:solidFill>
            <a:srgbClr val="FD9A1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480" y="-24"/>
            <a:ext cx="5786478" cy="1285884"/>
          </a:xfrm>
          <a:solidFill>
            <a:srgbClr val="FD9A1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/>
            </a:pPr>
            <a:r>
              <a:rPr lang="es-ES_tradnl" sz="3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CANAL ÓPTICO: </a:t>
            </a:r>
            <a:br>
              <a:rPr lang="es-ES_tradnl" sz="3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FIBRA ÓPTICA</a:t>
            </a:r>
            <a:endParaRPr lang="es-ES_tradnl" sz="3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 bwMode="auto">
          <a:xfrm>
            <a:off x="-32" y="4077072"/>
            <a:ext cx="1714511" cy="5000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endParaRPr kumimoji="0" lang="es-ES" sz="3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7734" y="1916832"/>
            <a:ext cx="5286354" cy="446276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300" b="0" dirty="0">
                <a:solidFill>
                  <a:srgbClr val="FF0000"/>
                </a:solidFill>
                <a:latin typeface="+mj-lt"/>
              </a:rPr>
              <a:t>1.- </a:t>
            </a:r>
            <a:r>
              <a:rPr lang="es-ES_tradnl" sz="2300" b="0" dirty="0" smtClean="0">
                <a:solidFill>
                  <a:srgbClr val="000000"/>
                </a:solidFill>
                <a:latin typeface="+mj-lt"/>
              </a:rPr>
              <a:t>Sistemas ópticos de </a:t>
            </a:r>
            <a:r>
              <a:rPr lang="es-ES_tradnl" sz="2300" b="0" dirty="0" err="1" smtClean="0">
                <a:solidFill>
                  <a:srgbClr val="000000"/>
                </a:solidFill>
                <a:latin typeface="+mj-lt"/>
              </a:rPr>
              <a:t>comunicação</a:t>
            </a:r>
            <a:r>
              <a:rPr lang="es-ES_tradnl" sz="2300" b="0" dirty="0" smtClean="0">
                <a:solidFill>
                  <a:srgbClr val="000000"/>
                </a:solidFill>
                <a:latin typeface="+mj-lt"/>
              </a:rPr>
              <a:t>.</a:t>
            </a:r>
            <a:endParaRPr lang="es-ES" sz="23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571869" y="6143644"/>
            <a:ext cx="5429288" cy="10156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2000" dirty="0" smtClean="0">
                <a:solidFill>
                  <a:srgbClr val="C00000"/>
                </a:solidFill>
                <a:latin typeface="+mj-lt"/>
              </a:rPr>
              <a:t>Titular: Edison </a:t>
            </a:r>
            <a:r>
              <a:rPr lang="es-ES" sz="2000" dirty="0">
                <a:solidFill>
                  <a:srgbClr val="C00000"/>
                </a:solidFill>
                <a:latin typeface="+mj-lt"/>
              </a:rPr>
              <a:t>Coimbra G</a:t>
            </a:r>
            <a:r>
              <a:rPr lang="es-ES" sz="2000" dirty="0" smtClean="0">
                <a:solidFill>
                  <a:srgbClr val="C00000"/>
                </a:solidFill>
                <a:latin typeface="+mj-lt"/>
              </a:rPr>
              <a:t>.</a:t>
            </a:r>
          </a:p>
          <a:p>
            <a:pPr algn="ctr">
              <a:defRPr/>
            </a:pPr>
            <a:r>
              <a:rPr lang="es-ES" sz="2000" dirty="0" smtClean="0">
                <a:solidFill>
                  <a:srgbClr val="C00000"/>
                </a:solidFill>
                <a:latin typeface="+mj-lt"/>
              </a:rPr>
              <a:t>Facilitador: Santo </a:t>
            </a:r>
            <a:r>
              <a:rPr lang="es-ES" sz="2000" dirty="0" err="1" smtClean="0">
                <a:solidFill>
                  <a:srgbClr val="C00000"/>
                </a:solidFill>
                <a:latin typeface="+mj-lt"/>
              </a:rPr>
              <a:t>Tiveroli</a:t>
            </a:r>
            <a:r>
              <a:rPr lang="es-E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2000" dirty="0" err="1" smtClean="0">
                <a:solidFill>
                  <a:srgbClr val="C00000"/>
                </a:solidFill>
                <a:latin typeface="+mj-lt"/>
              </a:rPr>
              <a:t>Filho</a:t>
            </a:r>
            <a:endParaRPr lang="es-ES" sz="2000" dirty="0" smtClean="0">
              <a:solidFill>
                <a:srgbClr val="C00000"/>
              </a:solidFill>
              <a:latin typeface="+mj-lt"/>
            </a:endParaRPr>
          </a:p>
          <a:p>
            <a:pPr algn="r">
              <a:defRPr/>
            </a:pPr>
            <a:endParaRPr lang="es-E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429124" y="5857892"/>
            <a:ext cx="4500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1600" dirty="0" smtClean="0">
                <a:solidFill>
                  <a:srgbClr val="C00000"/>
                </a:solidFill>
                <a:latin typeface="+mj-lt"/>
              </a:rPr>
              <a:t>COMUNICAÇÕES ÓPTICAS</a:t>
            </a:r>
            <a:endParaRPr lang="es-ES_tradnl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180043" y="5500702"/>
            <a:ext cx="3749675" cy="40011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2000" dirty="0" smtClean="0">
                <a:solidFill>
                  <a:srgbClr val="C00000"/>
                </a:solidFill>
                <a:latin typeface="+mj-lt"/>
              </a:rPr>
              <a:t>Tema 1 de:</a:t>
            </a:r>
            <a:endParaRPr lang="es-E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24 Rectángulo"/>
          <p:cNvSpPr>
            <a:spLocks noChangeArrowheads="1"/>
          </p:cNvSpPr>
          <p:nvPr/>
        </p:nvSpPr>
        <p:spPr bwMode="auto">
          <a:xfrm>
            <a:off x="137445" y="5929330"/>
            <a:ext cx="2262158" cy="738664"/>
          </a:xfrm>
          <a:prstGeom prst="rect">
            <a:avLst/>
          </a:prstGeom>
          <a:solidFill>
            <a:srgbClr val="FD9A15">
              <a:alpha val="25000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solidFill>
                  <a:srgbClr val="003366"/>
                </a:solidFill>
                <a:latin typeface="+mn-lt"/>
              </a:rPr>
              <a:t>Última </a:t>
            </a:r>
            <a:r>
              <a:rPr lang="es-ES_tradnl" dirty="0" err="1" smtClean="0">
                <a:solidFill>
                  <a:srgbClr val="003366"/>
                </a:solidFill>
                <a:latin typeface="+mn-lt"/>
              </a:rPr>
              <a:t>modificação</a:t>
            </a:r>
            <a:r>
              <a:rPr lang="es-ES_tradnl" dirty="0" smtClean="0">
                <a:solidFill>
                  <a:srgbClr val="003366"/>
                </a:solidFill>
                <a:latin typeface="+mn-lt"/>
              </a:rPr>
              <a:t>:</a:t>
            </a:r>
            <a:endParaRPr lang="es-ES_tradnl" dirty="0">
              <a:solidFill>
                <a:srgbClr val="003366"/>
              </a:solidFill>
              <a:latin typeface="+mn-lt"/>
            </a:endParaRPr>
          </a:p>
          <a:p>
            <a:pPr algn="ctr"/>
            <a:r>
              <a:rPr lang="es-ES_tradnl" dirty="0" smtClean="0">
                <a:solidFill>
                  <a:srgbClr val="FF0000"/>
                </a:solidFill>
                <a:latin typeface="+mn-lt"/>
              </a:rPr>
              <a:t>21 de </a:t>
            </a:r>
            <a:r>
              <a:rPr lang="es-ES_tradnl" dirty="0" err="1" smtClean="0">
                <a:solidFill>
                  <a:srgbClr val="FF0000"/>
                </a:solidFill>
                <a:latin typeface="+mn-lt"/>
              </a:rPr>
              <a:t>julho</a:t>
            </a:r>
            <a:r>
              <a:rPr lang="es-ES_tradnl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dirty="0" smtClean="0">
                <a:solidFill>
                  <a:srgbClr val="FF0000"/>
                </a:solidFill>
                <a:latin typeface="+mn-lt"/>
              </a:rPr>
              <a:t>de </a:t>
            </a:r>
            <a:r>
              <a:rPr lang="es-ES_tradnl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dirty="0" smtClean="0">
                <a:solidFill>
                  <a:srgbClr val="FF0000"/>
                </a:solidFill>
                <a:latin typeface="+mn-lt"/>
              </a:rPr>
              <a:t>2020/ADNP</a:t>
            </a:r>
            <a:endParaRPr lang="es-E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142844" y="4648576"/>
            <a:ext cx="5653292" cy="1200329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1800" b="0" dirty="0" err="1" smtClean="0">
                <a:solidFill>
                  <a:srgbClr val="000000"/>
                </a:solidFill>
                <a:latin typeface="+mn-lt"/>
              </a:rPr>
              <a:t>Descrever</a:t>
            </a:r>
            <a:r>
              <a:rPr lang="es-ES" sz="1800" b="0" dirty="0" smtClean="0">
                <a:solidFill>
                  <a:srgbClr val="000000"/>
                </a:solidFill>
                <a:latin typeface="+mn-lt"/>
              </a:rPr>
              <a:t> o estado da arte da </a:t>
            </a:r>
            <a:r>
              <a:rPr lang="es-ES" sz="1800" b="0" dirty="0" err="1" smtClean="0">
                <a:solidFill>
                  <a:srgbClr val="000000"/>
                </a:solidFill>
                <a:latin typeface="+mn-lt"/>
              </a:rPr>
              <a:t>comunicação</a:t>
            </a:r>
            <a:r>
              <a:rPr lang="es-ES" sz="1800" b="0" dirty="0" smtClean="0">
                <a:solidFill>
                  <a:srgbClr val="000000"/>
                </a:solidFill>
                <a:latin typeface="+mn-lt"/>
              </a:rPr>
              <a:t> por fibra óptica. Explicar como se propaga a luz </a:t>
            </a:r>
            <a:r>
              <a:rPr lang="es-ES" sz="1800" b="0" dirty="0" err="1" smtClean="0">
                <a:solidFill>
                  <a:srgbClr val="000000"/>
                </a:solidFill>
                <a:latin typeface="+mn-lt"/>
              </a:rPr>
              <a:t>numa</a:t>
            </a:r>
            <a:r>
              <a:rPr lang="es-ES" sz="1800" b="0" dirty="0" smtClean="0">
                <a:solidFill>
                  <a:srgbClr val="000000"/>
                </a:solidFill>
                <a:latin typeface="+mn-lt"/>
              </a:rPr>
              <a:t> fibra e a </a:t>
            </a:r>
            <a:r>
              <a:rPr lang="es-ES" sz="1800" b="0" dirty="0" err="1" smtClean="0">
                <a:solidFill>
                  <a:srgbClr val="000000"/>
                </a:solidFill>
                <a:latin typeface="+mn-lt"/>
              </a:rPr>
              <a:t>operação</a:t>
            </a:r>
            <a:r>
              <a:rPr lang="es-ES" sz="1800" b="0" dirty="0" smtClean="0">
                <a:solidFill>
                  <a:srgbClr val="000000"/>
                </a:solidFill>
                <a:latin typeface="+mn-lt"/>
              </a:rPr>
              <a:t> dos 3 tipos de fibra, comparando o </a:t>
            </a:r>
            <a:r>
              <a:rPr lang="es-ES" sz="1800" b="0" dirty="0" err="1" smtClean="0">
                <a:solidFill>
                  <a:srgbClr val="000000"/>
                </a:solidFill>
                <a:latin typeface="+mn-lt"/>
              </a:rPr>
              <a:t>desempenho</a:t>
            </a:r>
            <a:r>
              <a:rPr lang="es-ES" sz="1800" b="0" dirty="0" smtClean="0">
                <a:solidFill>
                  <a:srgbClr val="000000"/>
                </a:solidFill>
                <a:latin typeface="+mn-lt"/>
              </a:rPr>
              <a:t> delas.</a:t>
            </a:r>
            <a:endParaRPr lang="es-ES" sz="1800" dirty="0">
              <a:solidFill>
                <a:srgbClr val="0000CC"/>
              </a:solidFill>
              <a:latin typeface="Lucida Sans" pitchFamily="34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 bwMode="auto">
          <a:xfrm>
            <a:off x="0" y="1285860"/>
            <a:ext cx="1928826" cy="500066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Conteúdo</a:t>
            </a:r>
            <a:endParaRPr kumimoji="0" lang="es-ES" sz="3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5086" y="2276872"/>
            <a:ext cx="6215106" cy="446276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_tradnl" sz="2300" b="0" kern="0" dirty="0" smtClean="0">
                <a:solidFill>
                  <a:srgbClr val="FF0000"/>
                </a:solidFill>
                <a:latin typeface="+mj-lt"/>
              </a:rPr>
              <a:t>2.- 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A fibra óptica. </a:t>
            </a:r>
            <a:endParaRPr lang="es-ES" sz="23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5086" y="3054732"/>
            <a:ext cx="6215106" cy="446276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_tradnl" sz="2300" b="0" kern="0" dirty="0" smtClean="0">
                <a:solidFill>
                  <a:srgbClr val="FF0000"/>
                </a:solidFill>
                <a:latin typeface="+mj-lt"/>
              </a:rPr>
              <a:t>4.- 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Modos de </a:t>
            </a:r>
            <a:r>
              <a:rPr lang="es-ES_tradnl" sz="2300" b="0" kern="0" dirty="0" err="1" smtClean="0">
                <a:solidFill>
                  <a:srgbClr val="000000"/>
                </a:solidFill>
                <a:latin typeface="+mj-lt"/>
              </a:rPr>
              <a:t>propagação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_tradnl" sz="2300" b="0" kern="0" dirty="0" err="1" smtClean="0">
                <a:solidFill>
                  <a:srgbClr val="000000"/>
                </a:solidFill>
                <a:latin typeface="+mj-lt"/>
              </a:rPr>
              <a:t>na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 fibra óptica.</a:t>
            </a:r>
            <a:endParaRPr lang="es-ES" sz="2300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5086" y="3429000"/>
            <a:ext cx="6215106" cy="446276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_tradnl" sz="2300" b="0" kern="0" dirty="0">
                <a:solidFill>
                  <a:srgbClr val="FF0000"/>
                </a:solidFill>
                <a:latin typeface="+mj-lt"/>
              </a:rPr>
              <a:t>5</a:t>
            </a:r>
            <a:r>
              <a:rPr lang="es-ES_tradnl" sz="2300" b="0" kern="0" dirty="0" smtClean="0">
                <a:solidFill>
                  <a:srgbClr val="FF0000"/>
                </a:solidFill>
                <a:latin typeface="+mj-lt"/>
              </a:rPr>
              <a:t>.- 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Cabo de fibra óptica.</a:t>
            </a:r>
            <a:endParaRPr lang="es-ES" sz="2300" b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8" name="Picture 4" descr="E:\coimbraweb\imagen\fibratele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5495267" y="1952983"/>
            <a:ext cx="3991131" cy="2993349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5086" y="2694692"/>
            <a:ext cx="6215106" cy="446276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_tradnl" sz="2300" b="0" kern="0" dirty="0" smtClean="0">
                <a:solidFill>
                  <a:srgbClr val="FF0000"/>
                </a:solidFill>
                <a:latin typeface="+mj-lt"/>
              </a:rPr>
              <a:t>3.- </a:t>
            </a:r>
            <a:r>
              <a:rPr lang="es-ES_tradnl" sz="2300" b="0" kern="0" dirty="0" err="1" smtClean="0">
                <a:solidFill>
                  <a:srgbClr val="000000"/>
                </a:solidFill>
                <a:latin typeface="+mj-lt"/>
              </a:rPr>
              <a:t>Natureza</a:t>
            </a:r>
            <a:r>
              <a:rPr lang="es-ES_tradnl" sz="2300" b="0" kern="0" dirty="0" smtClean="0">
                <a:solidFill>
                  <a:srgbClr val="000000"/>
                </a:solidFill>
                <a:latin typeface="+mj-lt"/>
              </a:rPr>
              <a:t> da luz.</a:t>
            </a:r>
            <a:endParaRPr lang="es-ES" sz="2300" b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3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MAPA DOS CABOS SUBMARINOS NO BRASIL - 2017</a:t>
            </a:r>
            <a:endParaRPr lang="pt-BR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20056"/>
            <a:ext cx="5832647" cy="48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5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Exemplo</a:t>
            </a:r>
            <a:r>
              <a:rPr lang="en-US" sz="2800" dirty="0" smtClean="0"/>
              <a:t> de </a:t>
            </a:r>
            <a:r>
              <a:rPr lang="en-US" sz="2800" dirty="0" err="1" smtClean="0"/>
              <a:t>Rede</a:t>
            </a:r>
            <a:r>
              <a:rPr lang="en-US" sz="2800" dirty="0" smtClean="0"/>
              <a:t> de </a:t>
            </a:r>
            <a:r>
              <a:rPr lang="en-US" sz="2800" dirty="0" err="1" smtClean="0"/>
              <a:t>Fibra</a:t>
            </a:r>
            <a:r>
              <a:rPr lang="en-US" sz="2800" dirty="0" smtClean="0"/>
              <a:t> </a:t>
            </a:r>
            <a:r>
              <a:rPr lang="en-US" sz="2800" dirty="0" err="1" smtClean="0"/>
              <a:t>Optica</a:t>
            </a:r>
            <a:r>
              <a:rPr lang="en-US" sz="2800" dirty="0" smtClean="0"/>
              <a:t> no </a:t>
            </a:r>
            <a:r>
              <a:rPr lang="en-US" sz="2800" dirty="0" err="1" smtClean="0"/>
              <a:t>Brasil</a:t>
            </a:r>
            <a:endParaRPr lang="pt-BR" sz="2800" dirty="0"/>
          </a:p>
        </p:txBody>
      </p:sp>
      <p:pic>
        <p:nvPicPr>
          <p:cNvPr id="1026" name="Picture 2" descr="C:\Users\DIMASU\Pictures\mapa_rede_eletrone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416824" cy="5232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ANEL OPTICO DA FIBRA ÓPTICA NO PARANÁ - COPEL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Mapa</a:t>
            </a:r>
            <a:r>
              <a:rPr lang="en-US" sz="3200" dirty="0" smtClean="0"/>
              <a:t> da </a:t>
            </a:r>
            <a:r>
              <a:rPr lang="en-US" sz="3200" dirty="0" err="1" smtClean="0"/>
              <a:t>Rede</a:t>
            </a:r>
            <a:r>
              <a:rPr lang="en-US" sz="3200" dirty="0" smtClean="0"/>
              <a:t> de </a:t>
            </a:r>
            <a:r>
              <a:rPr lang="en-US" sz="3200" dirty="0" err="1" smtClean="0"/>
              <a:t>Fibra</a:t>
            </a:r>
            <a:r>
              <a:rPr lang="en-US" sz="3200" dirty="0" smtClean="0"/>
              <a:t> </a:t>
            </a:r>
            <a:r>
              <a:rPr lang="en-US" sz="3200" dirty="0" err="1" smtClean="0"/>
              <a:t>Optica</a:t>
            </a:r>
            <a:r>
              <a:rPr lang="en-US" sz="3200" dirty="0" smtClean="0"/>
              <a:t> da COPEL</a:t>
            </a:r>
            <a:br>
              <a:rPr lang="en-US" sz="3200" dirty="0" smtClean="0"/>
            </a:br>
            <a:r>
              <a:rPr lang="en-US" sz="3200" dirty="0" smtClean="0"/>
              <a:t>2016</a:t>
            </a:r>
            <a:endParaRPr lang="pt-BR" sz="3200" dirty="0"/>
          </a:p>
        </p:txBody>
      </p:sp>
      <p:pic>
        <p:nvPicPr>
          <p:cNvPr id="3074" name="Picture 2" descr="C:\Users\DIMASU\Pictures\cobertura-instituciona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40768"/>
            <a:ext cx="8893652" cy="5374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Exemplo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redes de fibra óptica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numa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cidade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71480"/>
            <a:ext cx="4429124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Santa Cruz de la Sierra -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Bolívia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 bwMode="auto">
          <a:xfrm>
            <a:off x="4932040" y="571505"/>
            <a:ext cx="3528392" cy="3571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Anéis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ópticos 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2290" name="Picture 2" descr="C:\Users\Edison\Desktop\MUESTRAS\Imagen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064791"/>
            <a:ext cx="8606760" cy="5316537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1 Título"/>
          <p:cNvSpPr txBox="1">
            <a:spLocks/>
          </p:cNvSpPr>
          <p:nvPr/>
        </p:nvSpPr>
        <p:spPr bwMode="auto">
          <a:xfrm>
            <a:off x="1428728" y="6500834"/>
            <a:ext cx="7358114" cy="357166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Outras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operadoras como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Entel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e AXE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também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têm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seus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próprios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anéis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ópticos.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Aplicações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dos sistemas ópticos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71480"/>
            <a:ext cx="2000232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Redes troncos 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 bwMode="auto">
          <a:xfrm>
            <a:off x="0" y="2143116"/>
            <a:ext cx="1500166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Redes HFC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14282" y="1000108"/>
            <a:ext cx="8580468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s-ES" sz="1500" b="0" dirty="0"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Os cabos de fibra óptica se </a:t>
            </a:r>
            <a:r>
              <a:rPr lang="es-ES" sz="1500" b="0" dirty="0" err="1" smtClean="0">
                <a:latin typeface="+mn-lt"/>
              </a:rPr>
              <a:t>encontram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redes troncos (redes de transporte) </a:t>
            </a:r>
            <a:r>
              <a:rPr lang="es-ES" sz="1500" b="0" dirty="0" smtClean="0">
                <a:latin typeface="+mn-lt"/>
              </a:rPr>
              <a:t>porque </a:t>
            </a:r>
            <a:r>
              <a:rPr lang="es-ES" sz="1500" b="0" dirty="0" err="1" smtClean="0">
                <a:latin typeface="+mn-lt"/>
              </a:rPr>
              <a:t>sua</a:t>
            </a:r>
            <a:r>
              <a:rPr lang="es-ES" sz="1500" b="0" dirty="0" smtClean="0">
                <a:latin typeface="+mn-lt"/>
              </a:rPr>
              <a:t> grande largura de banda é </a:t>
            </a:r>
            <a:r>
              <a:rPr lang="es-ES" sz="1500" b="0" dirty="0" err="1" smtClean="0">
                <a:latin typeface="+mn-lt"/>
              </a:rPr>
              <a:t>rentavel</a:t>
            </a:r>
            <a:r>
              <a:rPr lang="es-ES" sz="1500" b="0" dirty="0" smtClean="0">
                <a:latin typeface="+mn-lt"/>
              </a:rPr>
              <a:t> frente </a:t>
            </a:r>
            <a:r>
              <a:rPr lang="es-ES" sz="1500" b="0" dirty="0" err="1" smtClean="0">
                <a:latin typeface="+mn-lt"/>
              </a:rPr>
              <a:t>ao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custo</a:t>
            </a:r>
            <a:r>
              <a:rPr lang="es-ES" sz="1500" b="0" dirty="0" smtClean="0">
                <a:latin typeface="+mn-lt"/>
              </a:rPr>
              <a:t>. </a:t>
            </a:r>
            <a:r>
              <a:rPr lang="es-ES" sz="1500" b="0" dirty="0" err="1" smtClean="0">
                <a:latin typeface="+mn-lt"/>
              </a:rPr>
              <a:t>Atualmente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b="0" dirty="0" err="1" smtClean="0">
                <a:latin typeface="+mn-lt"/>
              </a:rPr>
              <a:t>multiplexação</a:t>
            </a:r>
            <a:r>
              <a:rPr lang="es-ES" sz="1500" b="0" dirty="0" smtClean="0">
                <a:latin typeface="+mn-lt"/>
              </a:rPr>
              <a:t> por </a:t>
            </a:r>
            <a:r>
              <a:rPr lang="es-ES" sz="1500" b="0" dirty="0" err="1" smtClean="0">
                <a:latin typeface="+mn-lt"/>
              </a:rPr>
              <a:t>divisão</a:t>
            </a:r>
            <a:r>
              <a:rPr lang="es-ES" sz="1500" b="0" dirty="0" smtClean="0">
                <a:latin typeface="+mn-lt"/>
              </a:rPr>
              <a:t> de onda densa (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DWDM</a:t>
            </a:r>
            <a:r>
              <a:rPr lang="es-ES" sz="1500" b="0" dirty="0" smtClean="0">
                <a:latin typeface="+mn-lt"/>
              </a:rPr>
              <a:t>), se pode transportar dados a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velocidade</a:t>
            </a:r>
            <a:r>
              <a:rPr lang="es-ES" sz="1500" b="0" dirty="0" smtClean="0">
                <a:latin typeface="+mn-lt"/>
              </a:rPr>
              <a:t> de 160 </a:t>
            </a:r>
            <a:r>
              <a:rPr lang="es-ES" sz="1500" b="0" dirty="0" err="1" smtClean="0">
                <a:latin typeface="+mn-lt"/>
              </a:rPr>
              <a:t>Gbps.</a:t>
            </a:r>
            <a:r>
              <a:rPr lang="es-ES" sz="1500" b="0" dirty="0" smtClean="0">
                <a:latin typeface="+mn-lt"/>
              </a:rPr>
              <a:t> 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14282" y="2571744"/>
            <a:ext cx="8643998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s-ES" sz="1500" b="0" dirty="0"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As </a:t>
            </a:r>
            <a:r>
              <a:rPr lang="es-ES" sz="1500" b="0" dirty="0" err="1" smtClean="0">
                <a:latin typeface="+mn-lt"/>
              </a:rPr>
              <a:t>companhias</a:t>
            </a:r>
            <a:r>
              <a:rPr lang="es-ES" sz="1500" b="0" dirty="0" smtClean="0">
                <a:latin typeface="+mn-lt"/>
              </a:rPr>
              <a:t> de TV por cabo </a:t>
            </a:r>
            <a:r>
              <a:rPr lang="es-ES" sz="1500" b="0" dirty="0" err="1" smtClean="0">
                <a:latin typeface="+mn-lt"/>
              </a:rPr>
              <a:t>usam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combinação</a:t>
            </a:r>
            <a:r>
              <a:rPr lang="es-ES" sz="1500" b="0" dirty="0" smtClean="0">
                <a:latin typeface="+mn-lt"/>
              </a:rPr>
              <a:t> de fibra óptica e de cabo coaxial, criando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rede híbrida HFC</a:t>
            </a:r>
            <a:r>
              <a:rPr lang="es-ES" sz="1500" b="0" dirty="0" smtClean="0">
                <a:latin typeface="+mn-lt"/>
              </a:rPr>
              <a:t>. A fibras </a:t>
            </a:r>
            <a:r>
              <a:rPr lang="es-ES" sz="1500" b="0" dirty="0" err="1" smtClean="0">
                <a:latin typeface="+mn-lt"/>
              </a:rPr>
              <a:t>proporcionam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b="0" dirty="0" err="1" smtClean="0">
                <a:latin typeface="+mn-lt"/>
              </a:rPr>
              <a:t>estrutura</a:t>
            </a:r>
            <a:r>
              <a:rPr lang="es-ES" sz="1500" b="0" dirty="0" smtClean="0">
                <a:latin typeface="+mn-lt"/>
              </a:rPr>
              <a:t> tronco </a:t>
            </a:r>
            <a:r>
              <a:rPr lang="es-ES" sz="1500" b="0" dirty="0" err="1" smtClean="0">
                <a:latin typeface="+mn-lt"/>
              </a:rPr>
              <a:t>enquanto</a:t>
            </a:r>
            <a:r>
              <a:rPr lang="es-ES" sz="1500" b="0" dirty="0" smtClean="0">
                <a:latin typeface="+mn-lt"/>
              </a:rPr>
              <a:t> que o coaxial proporciona a </a:t>
            </a:r>
            <a:r>
              <a:rPr lang="es-ES" sz="1500" b="0" dirty="0" err="1" smtClean="0">
                <a:latin typeface="+mn-lt"/>
              </a:rPr>
              <a:t>conexão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aos</a:t>
            </a:r>
            <a:r>
              <a:rPr lang="es-ES" sz="1500" b="0" dirty="0" smtClean="0">
                <a:latin typeface="+mn-lt"/>
              </a:rPr>
              <a:t> domicilios dos </a:t>
            </a:r>
            <a:r>
              <a:rPr lang="es-ES" sz="1500" b="0" dirty="0" err="1" smtClean="0">
                <a:latin typeface="+mn-lt"/>
              </a:rPr>
              <a:t>usuários</a:t>
            </a:r>
            <a:r>
              <a:rPr lang="es-ES" sz="1500" b="0" dirty="0" smtClean="0">
                <a:latin typeface="+mn-lt"/>
              </a:rPr>
              <a:t>. Esta </a:t>
            </a:r>
            <a:r>
              <a:rPr lang="es-ES" sz="1500" b="0" dirty="0" err="1" smtClean="0">
                <a:latin typeface="+mn-lt"/>
              </a:rPr>
              <a:t>configuração</a:t>
            </a:r>
            <a:r>
              <a:rPr lang="es-ES" sz="1500" b="0" dirty="0" smtClean="0">
                <a:latin typeface="+mn-lt"/>
              </a:rPr>
              <a:t> é </a:t>
            </a:r>
            <a:r>
              <a:rPr lang="es-ES" sz="1500" b="0" dirty="0" err="1" smtClean="0">
                <a:latin typeface="+mn-lt"/>
              </a:rPr>
              <a:t>rentavel</a:t>
            </a:r>
            <a:r>
              <a:rPr lang="es-ES" sz="1500" b="0" dirty="0" smtClean="0">
                <a:latin typeface="+mn-lt"/>
              </a:rPr>
              <a:t> porque a </a:t>
            </a:r>
            <a:r>
              <a:rPr lang="es-ES" sz="1500" b="0" dirty="0" err="1" smtClean="0">
                <a:latin typeface="+mn-lt"/>
              </a:rPr>
              <a:t>baixa</a:t>
            </a:r>
            <a:r>
              <a:rPr lang="es-ES" sz="1500" b="0" dirty="0" smtClean="0">
                <a:latin typeface="+mn-lt"/>
              </a:rPr>
              <a:t> largura de banda que os </a:t>
            </a:r>
            <a:r>
              <a:rPr lang="es-ES" sz="1500" b="0" dirty="0" err="1" smtClean="0">
                <a:latin typeface="+mn-lt"/>
              </a:rPr>
              <a:t>usuários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necessitam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justificam</a:t>
            </a:r>
            <a:r>
              <a:rPr lang="es-ES" sz="1500" b="0" dirty="0" smtClean="0">
                <a:latin typeface="+mn-lt"/>
              </a:rPr>
              <a:t> plenamente o uso de fibra óptica. 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14282" y="4071942"/>
            <a:ext cx="8643998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s-ES" sz="1500" b="0" dirty="0"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As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redes de área local </a:t>
            </a:r>
            <a:r>
              <a:rPr lang="es-ES" sz="1500" b="0" dirty="0" smtClean="0">
                <a:latin typeface="+mn-lt"/>
              </a:rPr>
              <a:t>(LAN) como as 100Base-FX (</a:t>
            </a:r>
            <a:r>
              <a:rPr lang="es-ES" sz="1500" b="0" dirty="0" err="1" smtClean="0">
                <a:latin typeface="+mn-lt"/>
              </a:rPr>
              <a:t>Fast</a:t>
            </a:r>
            <a:r>
              <a:rPr lang="es-ES" sz="1500" b="0" dirty="0" smtClean="0">
                <a:latin typeface="+mn-lt"/>
              </a:rPr>
              <a:t> Ethernet) e 1000Base-X </a:t>
            </a:r>
            <a:r>
              <a:rPr lang="es-ES" sz="1500" b="0" dirty="0" err="1" smtClean="0">
                <a:latin typeface="+mn-lt"/>
              </a:rPr>
              <a:t>também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usam</a:t>
            </a:r>
            <a:r>
              <a:rPr lang="es-ES" sz="1500" b="0" dirty="0" smtClean="0">
                <a:latin typeface="+mn-lt"/>
              </a:rPr>
              <a:t> cabos de fibra óptica.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42844" y="5214950"/>
            <a:ext cx="8715436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s-ES" sz="1500" b="0" dirty="0"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As empresas de </a:t>
            </a:r>
            <a:r>
              <a:rPr lang="es-ES" sz="1500" b="0" dirty="0" err="1" smtClean="0">
                <a:latin typeface="+mn-lt"/>
              </a:rPr>
              <a:t>telecomunicações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estão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definindo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avançadas</a:t>
            </a:r>
            <a:r>
              <a:rPr lang="es-ES" sz="1500" b="0" dirty="0" smtClean="0">
                <a:latin typeface="+mn-lt"/>
              </a:rPr>
              <a:t> redes convergentes </a:t>
            </a:r>
            <a:r>
              <a:rPr lang="es-ES" sz="1500" b="0" dirty="0" err="1" smtClean="0">
                <a:latin typeface="+mn-lt"/>
              </a:rPr>
              <a:t>baseadas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em</a:t>
            </a:r>
            <a:r>
              <a:rPr lang="es-ES" sz="1500" b="0" dirty="0" smtClean="0">
                <a:latin typeface="+mn-lt"/>
              </a:rPr>
              <a:t> IP, que </a:t>
            </a:r>
            <a:r>
              <a:rPr lang="es-ES" sz="1500" b="0" dirty="0" err="1" smtClean="0">
                <a:latin typeface="+mn-lt"/>
              </a:rPr>
              <a:t>permitem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oferecer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serviços</a:t>
            </a:r>
            <a:r>
              <a:rPr lang="es-ES" sz="1500" b="0" dirty="0" smtClean="0">
                <a:latin typeface="+mn-lt"/>
              </a:rPr>
              <a:t> sobre a </a:t>
            </a:r>
            <a:r>
              <a:rPr lang="es-ES" sz="1500" b="0" dirty="0" err="1" smtClean="0">
                <a:latin typeface="+mn-lt"/>
              </a:rPr>
              <a:t>mesma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infraestrutura</a:t>
            </a:r>
            <a:r>
              <a:rPr lang="es-ES" sz="1500" b="0" dirty="0" smtClean="0">
                <a:latin typeface="+mn-lt"/>
              </a:rPr>
              <a:t>.  Entre as tecnologías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interessantes</a:t>
            </a:r>
            <a:r>
              <a:rPr lang="es-ES" sz="1500" b="0" dirty="0" smtClean="0">
                <a:latin typeface="+mn-lt"/>
              </a:rPr>
              <a:t> que </a:t>
            </a:r>
            <a:r>
              <a:rPr lang="es-ES" sz="1500" b="0" dirty="0" err="1" smtClean="0">
                <a:latin typeface="+mn-lt"/>
              </a:rPr>
              <a:t>estão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permitindo</a:t>
            </a:r>
            <a:r>
              <a:rPr lang="es-ES" sz="1500" b="0" dirty="0" smtClean="0">
                <a:latin typeface="+mn-lt"/>
              </a:rPr>
              <a:t> esta convergencia cabe destacar,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GPON</a:t>
            </a:r>
            <a:r>
              <a:rPr lang="es-ES" sz="1500" b="0" dirty="0" smtClean="0">
                <a:latin typeface="+mn-lt"/>
              </a:rPr>
              <a:t> (</a:t>
            </a:r>
            <a:r>
              <a:rPr lang="es-ES" sz="1500" b="0" i="1" dirty="0" err="1" smtClean="0">
                <a:latin typeface="+mn-lt"/>
              </a:rPr>
              <a:t>Gigabit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b="0" i="1" dirty="0" err="1" smtClean="0">
                <a:latin typeface="+mn-lt"/>
              </a:rPr>
              <a:t>Passive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b="0" i="1" dirty="0" err="1" smtClean="0">
                <a:latin typeface="+mn-lt"/>
              </a:rPr>
              <a:t>Optical</a:t>
            </a:r>
            <a:r>
              <a:rPr lang="es-ES" sz="1500" b="0" i="1" dirty="0" smtClean="0">
                <a:latin typeface="+mn-lt"/>
              </a:rPr>
              <a:t> Network</a:t>
            </a:r>
            <a:r>
              <a:rPr lang="es-ES" sz="1500" b="0" dirty="0" smtClean="0">
                <a:latin typeface="+mn-lt"/>
              </a:rPr>
              <a:t>), a tecnología de </a:t>
            </a:r>
            <a:r>
              <a:rPr lang="es-ES" sz="1500" b="0" dirty="0" err="1" smtClean="0">
                <a:latin typeface="+mn-lt"/>
              </a:rPr>
              <a:t>acesso</a:t>
            </a:r>
            <a:r>
              <a:rPr lang="es-ES" sz="1500" b="0" dirty="0" smtClean="0">
                <a:latin typeface="+mn-lt"/>
              </a:rPr>
              <a:t> mediante fibra óptica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arquitetura</a:t>
            </a:r>
            <a:r>
              <a:rPr lang="es-ES" sz="1500" b="0" dirty="0" smtClean="0">
                <a:latin typeface="+mn-lt"/>
              </a:rPr>
              <a:t> ponto a </a:t>
            </a:r>
            <a:r>
              <a:rPr lang="es-ES" sz="1500" b="0" dirty="0" err="1" smtClean="0">
                <a:latin typeface="+mn-lt"/>
              </a:rPr>
              <a:t>multiponto</a:t>
            </a:r>
            <a:r>
              <a:rPr lang="es-ES" sz="1500" b="0" dirty="0" smtClean="0">
                <a:latin typeface="+mn-lt"/>
              </a:rPr>
              <a:t>.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 bwMode="auto">
          <a:xfrm>
            <a:off x="0" y="3643314"/>
            <a:ext cx="1357290" cy="357166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Redes LAN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0" y="4786322"/>
            <a:ext cx="2143108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Redes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acesso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0" lang="es-ES_tradn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.-</a:t>
            </a:r>
            <a:r>
              <a:rPr kumimoji="0" lang="es-ES_tradnl" sz="28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2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lang="es-ES_tradnl" sz="28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</a:t>
            </a:r>
            <a:endParaRPr kumimoji="0" lang="es-ES_tradnl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571480"/>
            <a:ext cx="3071802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ue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a fibra óptica?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214950"/>
            <a:ext cx="4071934" cy="428628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Qual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a </a:t>
            </a:r>
            <a:r>
              <a:rPr kumimoji="0" lang="es-ES_tradnl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grossura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s-ES_tradnl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diametro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da fibra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43998" cy="323165"/>
          </a:xfrm>
          <a:prstGeom prst="rect">
            <a:avLst/>
          </a:prstGeom>
          <a:solidFill>
            <a:schemeClr val="bg1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É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fio de </a:t>
            </a:r>
            <a:r>
              <a:rPr lang="es-ES" sz="1500" b="0" dirty="0" err="1" smtClean="0">
                <a:latin typeface="+mn-lt"/>
              </a:rPr>
              <a:t>vidro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ou</a:t>
            </a:r>
            <a:r>
              <a:rPr lang="es-ES" sz="1500" b="0" dirty="0" smtClean="0">
                <a:latin typeface="+mn-lt"/>
              </a:rPr>
              <a:t> de plástico </a:t>
            </a:r>
            <a:r>
              <a:rPr lang="es-ES" sz="1500" b="0" dirty="0" err="1" smtClean="0">
                <a:latin typeface="+mn-lt"/>
              </a:rPr>
              <a:t>composto</a:t>
            </a:r>
            <a:r>
              <a:rPr lang="es-ES" sz="1500" b="0" dirty="0" smtClean="0">
                <a:latin typeface="+mn-lt"/>
              </a:rPr>
              <a:t> por 3 capas </a:t>
            </a:r>
            <a:r>
              <a:rPr lang="es-ES" sz="1500" b="0" dirty="0" err="1" smtClean="0">
                <a:latin typeface="+mn-lt"/>
              </a:rPr>
              <a:t>concêntricas</a:t>
            </a:r>
            <a:r>
              <a:rPr lang="es-ES" sz="1500" b="0" dirty="0" smtClean="0">
                <a:latin typeface="+mn-lt"/>
              </a:rPr>
              <a:t> que </a:t>
            </a:r>
            <a:r>
              <a:rPr lang="es-ES" sz="1500" b="0" dirty="0" err="1" smtClean="0">
                <a:latin typeface="+mn-lt"/>
              </a:rPr>
              <a:t>diferem</a:t>
            </a:r>
            <a:r>
              <a:rPr lang="es-ES" sz="1500" b="0" dirty="0" smtClean="0">
                <a:latin typeface="+mn-lt"/>
              </a:rPr>
              <a:t> por </a:t>
            </a:r>
            <a:r>
              <a:rPr lang="es-ES" sz="1500" b="0" dirty="0" err="1" smtClean="0">
                <a:latin typeface="+mn-lt"/>
              </a:rPr>
              <a:t>propriedades</a:t>
            </a:r>
            <a:r>
              <a:rPr lang="es-ES" sz="1500" b="0" dirty="0" smtClean="0">
                <a:latin typeface="+mn-lt"/>
              </a:rPr>
              <a:t>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71472" y="1631610"/>
            <a:ext cx="3500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Núcleo (</a:t>
            </a:r>
            <a:r>
              <a:rPr lang="es-ES_tradnl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coração</a:t>
            </a:r>
            <a:r>
              <a:rPr lang="es-ES_tradnl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)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 É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fio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de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vidro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 fabricado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com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SiO</a:t>
            </a:r>
            <a:r>
              <a:rPr lang="es-ES_tradnl" sz="1500" b="0" baseline="-25000" dirty="0" smtClean="0">
                <a:latin typeface="+mn-lt"/>
                <a:cs typeface="Times New Roman" pitchFamily="18" charset="0"/>
              </a:rPr>
              <a:t>2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Conduz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a luz.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Possui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8 a 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62,5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μm de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diametro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2" name="31 Dodecágono"/>
          <p:cNvSpPr/>
          <p:nvPr/>
        </p:nvSpPr>
        <p:spPr bwMode="auto">
          <a:xfrm>
            <a:off x="142844" y="1628800"/>
            <a:ext cx="396000" cy="360000"/>
          </a:xfrm>
          <a:prstGeom prst="dodecagon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rPr>
              <a:t>1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</a:endParaRPr>
          </a:p>
        </p:txBody>
      </p:sp>
      <p:sp>
        <p:nvSpPr>
          <p:cNvPr id="33" name="32 Dodecágono"/>
          <p:cNvSpPr/>
          <p:nvPr/>
        </p:nvSpPr>
        <p:spPr bwMode="auto">
          <a:xfrm>
            <a:off x="142844" y="2663301"/>
            <a:ext cx="396000" cy="360000"/>
          </a:xfrm>
          <a:prstGeom prst="dodecagon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rPr>
              <a:t>2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71472" y="2636912"/>
            <a:ext cx="36404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Revestimento</a:t>
            </a:r>
            <a:r>
              <a:rPr lang="es-ES_tradnl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 (casca)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 É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tubo de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vidro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fabricado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com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SiO</a:t>
            </a:r>
            <a:r>
              <a:rPr lang="es-ES_tradnl" sz="1500" b="0" baseline="-25000" dirty="0" smtClean="0">
                <a:latin typeface="+mn-lt"/>
                <a:cs typeface="Times New Roman" pitchFamily="18" charset="0"/>
              </a:rPr>
              <a:t>2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, de diferente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densidade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óptica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que 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o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núcleo. 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Confina a luz dentro do núcleo.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Possui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125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μm de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diametro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5" name="34 Dodecágono"/>
          <p:cNvSpPr/>
          <p:nvPr/>
        </p:nvSpPr>
        <p:spPr bwMode="auto">
          <a:xfrm>
            <a:off x="142844" y="4069702"/>
            <a:ext cx="396000" cy="360000"/>
          </a:xfrm>
          <a:prstGeom prst="dodecagon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rPr>
              <a:t>3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71472" y="4056981"/>
            <a:ext cx="3568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Cor</a:t>
            </a:r>
            <a:r>
              <a:rPr lang="es-ES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 (capa)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. É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uma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blindagem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ou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amortizador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de plástico (PVC). Protege o núcleo e o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revestimento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de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possíveis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danos.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Possui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245 </a:t>
            </a:r>
            <a:r>
              <a:rPr lang="es-ES_tradnl" sz="1500" b="0" dirty="0">
                <a:latin typeface="+mn-lt"/>
                <a:cs typeface="Times New Roman" pitchFamily="18" charset="0"/>
              </a:rPr>
              <a:t>μm de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diametro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42844" y="5827330"/>
            <a:ext cx="4141124" cy="553998"/>
          </a:xfrm>
          <a:prstGeom prst="rect">
            <a:avLst/>
          </a:prstGeom>
          <a:solidFill>
            <a:schemeClr val="bg1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err="1" smtClean="0">
                <a:latin typeface="+mn-lt"/>
                <a:cs typeface="Times New Roman" pitchFamily="18" charset="0"/>
              </a:rPr>
              <a:t>Têm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diametro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semelhante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cabelo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humano que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têm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diametro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de 75 </a:t>
            </a:r>
            <a:r>
              <a:rPr lang="el-GR" sz="1500" b="0" dirty="0">
                <a:latin typeface="+mn-lt"/>
                <a:cs typeface="Times New Roman" pitchFamily="18" charset="0"/>
              </a:rPr>
              <a:t>μ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m.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pic>
        <p:nvPicPr>
          <p:cNvPr id="14338" name="Picture 2" descr="C:\Users\Edison\Desktop\MUESTRAS\Imagen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968" y="1556792"/>
            <a:ext cx="4584700" cy="37973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1 Título"/>
          <p:cNvSpPr txBox="1">
            <a:spLocks/>
          </p:cNvSpPr>
          <p:nvPr/>
        </p:nvSpPr>
        <p:spPr bwMode="auto">
          <a:xfrm>
            <a:off x="4357686" y="5643578"/>
            <a:ext cx="4357718" cy="928694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 ser constituida de material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dielétrico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a fibra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afetada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pelo ruido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eletromagnético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7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770" decel="100000"/>
                                        <p:tgtEl>
                                          <p:spTgt spid="3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0" dur="77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2" dur="77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7" grpId="0" animBg="1"/>
      <p:bldP spid="28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Desenho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básico de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uma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 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642918"/>
            <a:ext cx="4929190" cy="57150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Como se comporta a fibra óptica (como a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luz se propaga pelo núcleo) 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16 Flecha abajo"/>
          <p:cNvSpPr/>
          <p:nvPr/>
        </p:nvSpPr>
        <p:spPr>
          <a:xfrm rot="16200000">
            <a:off x="4748284" y="1305049"/>
            <a:ext cx="357190" cy="428629"/>
          </a:xfrm>
          <a:prstGeom prst="downArrow">
            <a:avLst>
              <a:gd name="adj1" fmla="val 50000"/>
              <a:gd name="adj2" fmla="val 57314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8434" name="Picture 2" descr="C:\Users\Edison\Desktop\MUESTRAS\Imagen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193" y="692696"/>
            <a:ext cx="3829050" cy="195103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57984" y="1285860"/>
            <a:ext cx="4566416" cy="180049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feixe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) de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luz </a:t>
            </a:r>
            <a:r>
              <a:rPr lang="es-ES" sz="1500" b="0" dirty="0" smtClean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acende</a:t>
            </a:r>
            <a:r>
              <a:rPr lang="es-ES" sz="1500" b="0" dirty="0" smtClean="0">
                <a:latin typeface="+mn-lt"/>
              </a:rPr>
              <a:t> e se apaga </a:t>
            </a:r>
            <a:r>
              <a:rPr lang="es-ES" sz="1500" b="0" dirty="0">
                <a:latin typeface="+mn-lt"/>
              </a:rPr>
              <a:t>para </a:t>
            </a:r>
            <a:r>
              <a:rPr lang="es-ES" sz="1500" b="0" dirty="0" smtClean="0">
                <a:latin typeface="+mn-lt"/>
              </a:rPr>
              <a:t>transportar dados pela fibra (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s-ES" sz="1500" b="0" dirty="0" smtClean="0">
                <a:latin typeface="+mn-lt"/>
              </a:rPr>
              <a:t>´s 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es-ES" sz="1500" b="0" dirty="0" smtClean="0">
                <a:latin typeface="+mn-lt"/>
              </a:rPr>
              <a:t>´s).</a:t>
            </a:r>
          </a:p>
          <a:p>
            <a:endParaRPr lang="es-ES" sz="300" b="0" dirty="0" smtClean="0">
              <a:latin typeface="+mn-lt"/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feixe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entra</a:t>
            </a:r>
            <a:r>
              <a:rPr lang="es-ES" sz="1500" b="0" dirty="0" smtClean="0">
                <a:latin typeface="+mn-lt"/>
              </a:rPr>
              <a:t> no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núcleo</a:t>
            </a:r>
            <a:r>
              <a:rPr lang="es-ES" sz="1500" b="0" dirty="0" smtClean="0">
                <a:latin typeface="+mn-lt"/>
              </a:rPr>
              <a:t> e </a:t>
            </a:r>
            <a:r>
              <a:rPr lang="es-ES" sz="1500" b="0" dirty="0" err="1" smtClean="0">
                <a:latin typeface="+mn-lt"/>
              </a:rPr>
              <a:t>deve</a:t>
            </a:r>
            <a:r>
              <a:rPr lang="es-ES" sz="1500" b="0" dirty="0" smtClean="0">
                <a:latin typeface="+mn-lt"/>
              </a:rPr>
              <a:t> permanecer </a:t>
            </a:r>
            <a:r>
              <a:rPr lang="es-ES" sz="1500" b="0" dirty="0" err="1" smtClean="0">
                <a:latin typeface="+mn-lt"/>
              </a:rPr>
              <a:t>nêle</a:t>
            </a:r>
            <a:r>
              <a:rPr lang="es-ES" sz="1500" b="0" dirty="0" smtClean="0">
                <a:latin typeface="+mn-lt"/>
              </a:rPr>
              <a:t> até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chegue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outro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extremo. </a:t>
            </a:r>
            <a:endParaRPr lang="es-ES" sz="1500" b="0" dirty="0" smtClean="0">
              <a:latin typeface="+mn-lt"/>
            </a:endParaRPr>
          </a:p>
          <a:p>
            <a:endParaRPr lang="es-ES" sz="300" b="0" dirty="0" smtClean="0">
              <a:latin typeface="+mn-lt"/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feixe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deve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refratar</a:t>
            </a:r>
            <a:r>
              <a:rPr lang="es-ES" sz="1500" b="0" dirty="0" smtClean="0">
                <a:latin typeface="+mn-lt"/>
              </a:rPr>
              <a:t> no </a:t>
            </a:r>
            <a:r>
              <a:rPr lang="es-ES" sz="1500" b="0" dirty="0" err="1" smtClean="0"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porque </a:t>
            </a:r>
            <a:r>
              <a:rPr lang="es-ES" sz="1500" b="0" dirty="0" err="1" smtClean="0">
                <a:latin typeface="+mn-lt"/>
              </a:rPr>
              <a:t>isso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significaría perder </a:t>
            </a:r>
            <a:r>
              <a:rPr lang="es-ES" sz="1500" b="0" dirty="0" smtClean="0">
                <a:latin typeface="+mn-lt"/>
              </a:rPr>
              <a:t>parte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err="1" smtClean="0">
                <a:latin typeface="+mn-lt"/>
              </a:rPr>
              <a:t>sua</a:t>
            </a:r>
            <a:r>
              <a:rPr lang="es-ES" sz="1500" b="0" dirty="0" smtClean="0">
                <a:latin typeface="+mn-lt"/>
              </a:rPr>
              <a:t> energía. 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57983" y="3286123"/>
            <a:ext cx="5638153" cy="1107996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É </a:t>
            </a:r>
            <a:r>
              <a:rPr lang="es-ES" sz="1500" b="0" dirty="0" err="1" smtClean="0">
                <a:latin typeface="+mn-lt"/>
              </a:rPr>
              <a:t>necessário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portanto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fazer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projeto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fibra </a:t>
            </a:r>
            <a:r>
              <a:rPr lang="es-ES" sz="1500" b="0" dirty="0" smtClean="0">
                <a:latin typeface="+mn-lt"/>
              </a:rPr>
              <a:t>no </a:t>
            </a:r>
            <a:r>
              <a:rPr lang="es-ES" sz="1500" b="0" dirty="0" err="1" smtClean="0">
                <a:latin typeface="+mn-lt"/>
              </a:rPr>
              <a:t>qual</a:t>
            </a:r>
            <a:r>
              <a:rPr lang="es-ES" sz="1500" b="0" dirty="0" smtClean="0">
                <a:latin typeface="+mn-lt"/>
              </a:rPr>
              <a:t>:</a:t>
            </a:r>
          </a:p>
          <a:p>
            <a:endParaRPr lang="es-ES" sz="300" b="0" dirty="0" smtClean="0">
              <a:latin typeface="+mn-lt"/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atue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como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espelho</a:t>
            </a:r>
            <a:r>
              <a:rPr lang="es-ES" sz="1500" b="0" dirty="0" smtClean="0">
                <a:latin typeface="+mn-lt"/>
              </a:rPr>
              <a:t> para o </a:t>
            </a:r>
            <a:r>
              <a:rPr lang="es-ES" sz="1500" b="0" dirty="0" err="1" smtClean="0">
                <a:latin typeface="+mn-lt"/>
              </a:rPr>
              <a:t>feixe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smtClean="0">
                <a:latin typeface="+mn-lt"/>
              </a:rPr>
              <a:t>luz.</a:t>
            </a:r>
          </a:p>
          <a:p>
            <a:endParaRPr lang="es-ES" sz="300" b="0" dirty="0" smtClean="0">
              <a:latin typeface="+mn-lt"/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E o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núcleo</a:t>
            </a:r>
            <a:r>
              <a:rPr lang="es-ES" sz="1500" b="0" dirty="0" smtClean="0">
                <a:latin typeface="+mn-lt"/>
              </a:rPr>
              <a:t> se comporte como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guía de ondas </a:t>
            </a:r>
            <a:r>
              <a:rPr lang="es-ES" sz="1500" b="0" dirty="0" smtClean="0">
                <a:latin typeface="+mn-lt"/>
              </a:rPr>
              <a:t>para o </a:t>
            </a:r>
            <a:r>
              <a:rPr lang="es-ES" sz="1500" b="0" dirty="0" err="1" smtClean="0">
                <a:latin typeface="+mn-lt"/>
              </a:rPr>
              <a:t>feixe</a:t>
            </a:r>
            <a:r>
              <a:rPr lang="es-ES" sz="1500" b="0" dirty="0" smtClean="0">
                <a:latin typeface="+mn-lt"/>
              </a:rPr>
              <a:t> de luz.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89534" y="5072074"/>
            <a:ext cx="6974754" cy="107721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As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leis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e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orientam</a:t>
            </a:r>
            <a:r>
              <a:rPr lang="es-ES" sz="1500" b="0" dirty="0" smtClean="0">
                <a:latin typeface="+mn-lt"/>
              </a:rPr>
              <a:t> como </a:t>
            </a:r>
            <a:r>
              <a:rPr lang="es-ES" sz="1500" b="0" dirty="0" err="1" smtClean="0">
                <a:latin typeface="+mn-lt"/>
              </a:rPr>
              <a:t>projetar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fibra que </a:t>
            </a:r>
            <a:r>
              <a:rPr lang="es-ES" sz="1500" b="0" dirty="0" smtClean="0">
                <a:latin typeface="+mn-lt"/>
              </a:rPr>
              <a:t>guie as </a:t>
            </a:r>
            <a:r>
              <a:rPr lang="es-ES" sz="1500" b="0" dirty="0">
                <a:latin typeface="+mn-lt"/>
              </a:rPr>
              <a:t>ondas de luz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mínima </a:t>
            </a:r>
            <a:r>
              <a:rPr lang="es-ES" sz="1500" b="0" dirty="0" err="1" smtClean="0">
                <a:latin typeface="+mn-lt"/>
              </a:rPr>
              <a:t>perda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smtClean="0">
                <a:latin typeface="+mn-lt"/>
              </a:rPr>
              <a:t>energía: </a:t>
            </a:r>
          </a:p>
          <a:p>
            <a:endParaRPr lang="es-ES" sz="400" b="0" dirty="0" smtClean="0">
              <a:latin typeface="+mn-lt"/>
            </a:endParaRPr>
          </a:p>
          <a:p>
            <a:pPr marL="285750" indent="-285750"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núcleo</a:t>
            </a:r>
            <a:r>
              <a:rPr lang="es-ES" sz="1500" b="0" dirty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deve</a:t>
            </a:r>
            <a:r>
              <a:rPr lang="es-ES" sz="1500" b="0" dirty="0" smtClean="0">
                <a:latin typeface="+mn-lt"/>
              </a:rPr>
              <a:t> ter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densidade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óptica </a:t>
            </a:r>
            <a:r>
              <a:rPr lang="es-ES" sz="1500" b="0" dirty="0" err="1" smtClean="0">
                <a:latin typeface="+mn-lt"/>
              </a:rPr>
              <a:t>maior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smtClean="0">
                <a:latin typeface="+mn-lt"/>
              </a:rPr>
              <a:t>a </a:t>
            </a:r>
            <a:r>
              <a:rPr lang="es-ES" sz="1500" b="0" dirty="0" err="1" smtClean="0">
                <a:latin typeface="+mn-lt"/>
              </a:rPr>
              <a:t>densidade</a:t>
            </a:r>
            <a:r>
              <a:rPr lang="es-ES" sz="1500" b="0" dirty="0" smtClean="0">
                <a:latin typeface="+mn-lt"/>
              </a:rPr>
              <a:t> do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para que </a:t>
            </a:r>
            <a:r>
              <a:rPr lang="es-ES" sz="1500" b="0" dirty="0" err="1" smtClean="0">
                <a:latin typeface="+mn-lt"/>
              </a:rPr>
              <a:t>ocorra</a:t>
            </a:r>
            <a:r>
              <a:rPr lang="es-ES" sz="1500" b="0" dirty="0" smtClean="0">
                <a:latin typeface="+mn-lt"/>
              </a:rPr>
              <a:t> o </a:t>
            </a:r>
            <a:r>
              <a:rPr lang="es-ES" sz="1500" b="0" dirty="0" err="1" smtClean="0">
                <a:latin typeface="+mn-lt"/>
              </a:rPr>
              <a:t>fenomeno</a:t>
            </a:r>
            <a:r>
              <a:rPr lang="es-ES" sz="1500" b="0" dirty="0" smtClean="0">
                <a:latin typeface="+mn-lt"/>
              </a:rPr>
              <a:t> da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interna total</a:t>
            </a:r>
            <a:r>
              <a:rPr lang="es-ES" sz="1500" b="0" dirty="0" smtClean="0">
                <a:latin typeface="+mn-lt"/>
              </a:rPr>
              <a:t>.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-12541" y="4500570"/>
            <a:ext cx="3689451" cy="296582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Como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projetar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fibra óptica?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C:\Users\Edison\Desktop\MUESTRAS\Image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982069"/>
            <a:ext cx="2786063" cy="1743075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LeftFacing">
              <a:rot lat="0" lon="1800000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1 Título"/>
          <p:cNvSpPr txBox="1">
            <a:spLocks/>
          </p:cNvSpPr>
          <p:nvPr/>
        </p:nvSpPr>
        <p:spPr bwMode="auto">
          <a:xfrm>
            <a:off x="4572000" y="6286520"/>
            <a:ext cx="4143404" cy="357190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revestimento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confina a luz no núcleo</a:t>
            </a:r>
            <a:r>
              <a:rPr lang="es-ES_tradnl" sz="1600" b="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62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Índice de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refração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das substancias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dielétricas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571480"/>
            <a:ext cx="2718220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de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feixe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luz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5364088" y="3645024"/>
            <a:ext cx="3607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i="1" dirty="0" smtClean="0">
                <a:solidFill>
                  <a:srgbClr val="003300"/>
                </a:solidFill>
                <a:latin typeface="+mn-lt"/>
                <a:cs typeface="Times New Roman" pitchFamily="18" charset="0"/>
              </a:rPr>
              <a:t>Valores para substancias </a:t>
            </a:r>
            <a:r>
              <a:rPr lang="es-ES_tradnl" sz="1600" b="1" i="1" dirty="0" err="1" smtClean="0">
                <a:solidFill>
                  <a:srgbClr val="003300"/>
                </a:solidFill>
                <a:latin typeface="+mn-lt"/>
                <a:cs typeface="Times New Roman" pitchFamily="18" charset="0"/>
              </a:rPr>
              <a:t>comuns</a:t>
            </a:r>
            <a:endParaRPr lang="es-ES" sz="1600" i="1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66786" y="2636912"/>
            <a:ext cx="8869710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A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densidade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óptica </a:t>
            </a:r>
            <a:r>
              <a:rPr lang="es-ES" sz="1500" b="0" dirty="0" smtClean="0">
                <a:latin typeface="+mj-lt"/>
              </a:rPr>
              <a:t>de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substancia se </a:t>
            </a:r>
            <a:r>
              <a:rPr lang="es-ES" sz="1500" b="0" dirty="0" err="1" smtClean="0">
                <a:latin typeface="+mj-lt"/>
              </a:rPr>
              <a:t>refere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a </a:t>
            </a:r>
            <a:r>
              <a:rPr lang="es-ES" sz="1500" b="0" dirty="0" err="1" smtClean="0">
                <a:latin typeface="+mj-lt"/>
              </a:rPr>
              <a:t>quanto</a:t>
            </a:r>
            <a:r>
              <a:rPr lang="es-ES" sz="1500" b="0" dirty="0" smtClean="0">
                <a:latin typeface="+mj-lt"/>
              </a:rPr>
              <a:t> a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velocidade</a:t>
            </a:r>
            <a:r>
              <a:rPr lang="es-ES" sz="1500" b="0" dirty="0" smtClean="0">
                <a:latin typeface="+mj-lt"/>
              </a:rPr>
              <a:t> do </a:t>
            </a:r>
            <a:r>
              <a:rPr lang="es-ES" sz="1500" b="0" dirty="0" err="1" smtClean="0">
                <a:latin typeface="+mj-lt"/>
              </a:rPr>
              <a:t>feixe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luz </a:t>
            </a:r>
            <a:r>
              <a:rPr lang="es-ES" sz="1500" b="0" dirty="0" err="1" smtClean="0">
                <a:latin typeface="+mj-lt"/>
              </a:rPr>
              <a:t>diminui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ao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atravessá</a:t>
            </a:r>
            <a:r>
              <a:rPr lang="es-ES" sz="1500" b="0" dirty="0" smtClean="0">
                <a:latin typeface="+mj-lt"/>
              </a:rPr>
              <a:t>-la. </a:t>
            </a:r>
            <a:r>
              <a:rPr lang="es-ES" sz="1500" b="0" dirty="0" err="1">
                <a:latin typeface="+mj-lt"/>
              </a:rPr>
              <a:t>Q</a:t>
            </a:r>
            <a:r>
              <a:rPr lang="es-ES" sz="1500" b="0" dirty="0" err="1" smtClean="0">
                <a:latin typeface="+mj-lt"/>
              </a:rPr>
              <a:t>uanto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maior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seja</a:t>
            </a:r>
            <a:r>
              <a:rPr lang="es-ES" sz="1500" b="0" dirty="0" smtClean="0">
                <a:latin typeface="+mj-lt"/>
              </a:rPr>
              <a:t>, </a:t>
            </a:r>
            <a:r>
              <a:rPr lang="es-ES" sz="1500" b="0" dirty="0" err="1" smtClean="0">
                <a:latin typeface="+mj-lt"/>
              </a:rPr>
              <a:t>mais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se desacelera </a:t>
            </a:r>
            <a:r>
              <a:rPr lang="es-ES" sz="1500" b="0" dirty="0" smtClean="0">
                <a:latin typeface="+mj-lt"/>
              </a:rPr>
              <a:t>a </a:t>
            </a:r>
            <a:r>
              <a:rPr lang="es-ES" sz="1500" b="0" dirty="0">
                <a:latin typeface="+mj-lt"/>
              </a:rPr>
              <a:t>luz </a:t>
            </a:r>
            <a:r>
              <a:rPr lang="es-ES" sz="1500" b="0" dirty="0" err="1" smtClean="0">
                <a:latin typeface="+mj-lt"/>
              </a:rPr>
              <a:t>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relação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a </a:t>
            </a:r>
            <a:r>
              <a:rPr lang="es-ES" sz="1500" b="0" dirty="0" err="1" smtClean="0">
                <a:latin typeface="+mj-lt"/>
              </a:rPr>
              <a:t>sua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velocidade</a:t>
            </a:r>
            <a:r>
              <a:rPr lang="es-ES" sz="1500" b="0" dirty="0" smtClean="0">
                <a:latin typeface="+mj-lt"/>
              </a:rPr>
              <a:t> no </a:t>
            </a:r>
            <a:r>
              <a:rPr lang="es-ES" sz="1500" b="0" dirty="0" err="1" smtClean="0">
                <a:latin typeface="+mj-lt"/>
              </a:rPr>
              <a:t>vácuo</a:t>
            </a:r>
            <a:r>
              <a:rPr lang="es-ES" sz="1500" b="0" dirty="0" smtClean="0">
                <a:latin typeface="+mj-lt"/>
              </a:rPr>
              <a:t>.. </a:t>
            </a:r>
            <a:endParaRPr lang="es-ES" sz="1500" b="0" dirty="0">
              <a:latin typeface="+mj-lt"/>
              <a:cs typeface="Times New Roman" pitchFamily="18" charset="0"/>
            </a:endParaRPr>
          </a:p>
        </p:txBody>
      </p:sp>
      <p:sp>
        <p:nvSpPr>
          <p:cNvPr id="31" name="13 CuadroTexto"/>
          <p:cNvSpPr txBox="1">
            <a:spLocks noChangeArrowheads="1"/>
          </p:cNvSpPr>
          <p:nvPr/>
        </p:nvSpPr>
        <p:spPr bwMode="auto">
          <a:xfrm>
            <a:off x="142844" y="5229200"/>
            <a:ext cx="450059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1350" b="1" i="1" dirty="0" smtClean="0">
                <a:latin typeface="Lucida Sans" pitchFamily="34" charset="0"/>
                <a:cs typeface="Times New Roman" pitchFamily="18" charset="0"/>
              </a:rPr>
              <a:t> </a:t>
            </a: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n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índice de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da substancia.</a:t>
            </a:r>
          </a:p>
          <a:p>
            <a:pPr>
              <a:spcBef>
                <a:spcPts val="0"/>
              </a:spcBef>
            </a:pP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c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i="1" dirty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</a:t>
            </a:r>
            <a:r>
              <a:rPr lang="es-ES" sz="1400" b="0" dirty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300.000 km/s. Velocidad da luz no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vácuo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(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vazío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v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=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velocidade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da luz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na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substancia.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Em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km/s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  <a:sym typeface="Symbol"/>
              </a:rPr>
              <a:t></a:t>
            </a:r>
            <a:r>
              <a:rPr lang="es-ES" sz="1600" i="1" baseline="-250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  <a:sym typeface="Symbol"/>
              </a:rPr>
              <a:t>r</a:t>
            </a:r>
            <a:r>
              <a:rPr lang="es-ES" sz="140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  <a:sym typeface="Symbol"/>
              </a:rPr>
              <a:t>=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  <a:sym typeface="Symbol"/>
              </a:rPr>
              <a:t>permissividade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  <a:sym typeface="Symbol"/>
              </a:rPr>
              <a:t> relativa da substancia.</a:t>
            </a:r>
            <a:endParaRPr lang="es-ES" sz="1400" b="0" dirty="0">
              <a:solidFill>
                <a:srgbClr val="000000"/>
              </a:solidFill>
              <a:latin typeface="+mn-lt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323528" y="5333916"/>
            <a:ext cx="200058" cy="974719"/>
          </a:xfrm>
          <a:prstGeom prst="leftBrace">
            <a:avLst>
              <a:gd name="adj1" fmla="val 38910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7410" name="Picture 2" descr="C:\Users\Edison\Desktop\MUESTRAS\Imagen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088" y="4005064"/>
            <a:ext cx="3592513" cy="1201737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43752" y="998235"/>
            <a:ext cx="6156440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As ondas </a:t>
            </a:r>
            <a:r>
              <a:rPr lang="es-ES" sz="1500" b="0" dirty="0" err="1" smtClean="0">
                <a:latin typeface="+mn-lt"/>
              </a:rPr>
              <a:t>eletromagnéticas</a:t>
            </a:r>
            <a:r>
              <a:rPr lang="es-ES" sz="1500" b="0" dirty="0" smtClean="0">
                <a:latin typeface="+mn-lt"/>
              </a:rPr>
              <a:t>, como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a luz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saem</a:t>
            </a:r>
            <a:r>
              <a:rPr lang="es-ES" sz="1500" b="0" dirty="0" smtClean="0">
                <a:latin typeface="+mn-lt"/>
              </a:rPr>
              <a:t> da </a:t>
            </a:r>
            <a:r>
              <a:rPr lang="es-ES" sz="1500" b="0" dirty="0" err="1" smtClean="0">
                <a:latin typeface="+mn-lt"/>
              </a:rPr>
              <a:t>fonte</a:t>
            </a:r>
            <a:r>
              <a:rPr lang="es-ES" sz="1500" b="0" dirty="0" smtClean="0">
                <a:latin typeface="+mn-lt"/>
              </a:rPr>
              <a:t> viajando </a:t>
            </a:r>
            <a:r>
              <a:rPr lang="es-ES" sz="1500" b="0" dirty="0" err="1" smtClean="0">
                <a:latin typeface="+mn-lt"/>
              </a:rPr>
              <a:t>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línhas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retas</a:t>
            </a:r>
            <a:r>
              <a:rPr lang="es-ES" sz="1500" b="0" dirty="0">
                <a:latin typeface="+mn-lt"/>
              </a:rPr>
              <a:t>. Estas </a:t>
            </a:r>
            <a:r>
              <a:rPr lang="es-ES" sz="1500" b="0" dirty="0" err="1" smtClean="0">
                <a:latin typeface="+mn-lt"/>
              </a:rPr>
              <a:t>linhas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recebem</a:t>
            </a:r>
            <a:r>
              <a:rPr lang="es-ES" sz="1500" b="0" dirty="0" smtClean="0">
                <a:latin typeface="+mn-lt"/>
              </a:rPr>
              <a:t> o </a:t>
            </a:r>
            <a:r>
              <a:rPr lang="es-ES" sz="1500" b="0" dirty="0" err="1" smtClean="0">
                <a:latin typeface="+mn-lt"/>
              </a:rPr>
              <a:t>nome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feixes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es-ES" sz="1500" b="0" dirty="0" smtClean="0">
                <a:latin typeface="+mn-lt"/>
              </a:rPr>
              <a:t>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225438" y="3742127"/>
            <a:ext cx="4985563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O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índice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refração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b="0" dirty="0" smtClean="0">
                <a:latin typeface="+mj-lt"/>
              </a:rPr>
              <a:t>(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  <a:ea typeface="Verdana" pitchFamily="34" charset="0"/>
                <a:cs typeface="Calibri" pitchFamily="34" charset="0"/>
              </a:rPr>
              <a:t>n</a:t>
            </a:r>
            <a:r>
              <a:rPr lang="es-ES" sz="1500" b="0" dirty="0" smtClean="0">
                <a:latin typeface="+mj-lt"/>
              </a:rPr>
              <a:t>) de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substancia se define </a:t>
            </a:r>
            <a:r>
              <a:rPr lang="es-ES" sz="1500" b="0" dirty="0">
                <a:latin typeface="+mj-lt"/>
              </a:rPr>
              <a:t>como </a:t>
            </a:r>
            <a:r>
              <a:rPr lang="es-ES" sz="1500" b="0" dirty="0" smtClean="0">
                <a:latin typeface="+mj-lt"/>
              </a:rPr>
              <a:t>a </a:t>
            </a:r>
            <a:r>
              <a:rPr lang="es-ES" sz="1500" b="0" dirty="0" err="1" smtClean="0">
                <a:latin typeface="+mj-lt"/>
              </a:rPr>
              <a:t>velocidade</a:t>
            </a:r>
            <a:r>
              <a:rPr lang="es-ES" sz="1500" b="0" dirty="0" smtClean="0">
                <a:latin typeface="+mj-lt"/>
              </a:rPr>
              <a:t> da </a:t>
            </a:r>
            <a:r>
              <a:rPr lang="es-ES" sz="1500" b="0" dirty="0">
                <a:latin typeface="+mj-lt"/>
              </a:rPr>
              <a:t>luz </a:t>
            </a:r>
            <a:r>
              <a:rPr lang="es-ES" sz="1500" b="0" dirty="0" smtClean="0">
                <a:latin typeface="+mj-lt"/>
              </a:rPr>
              <a:t>no </a:t>
            </a:r>
            <a:r>
              <a:rPr lang="es-ES" sz="1500" b="0" dirty="0" err="1" smtClean="0">
                <a:latin typeface="+mj-lt"/>
              </a:rPr>
              <a:t>vazío</a:t>
            </a:r>
            <a:r>
              <a:rPr lang="es-ES" sz="1500" b="0" dirty="0" smtClean="0">
                <a:latin typeface="+mj-lt"/>
              </a:rPr>
              <a:t> (</a:t>
            </a:r>
            <a:r>
              <a:rPr lang="es-ES" sz="1500" b="0" dirty="0" err="1" smtClean="0">
                <a:latin typeface="+mj-lt"/>
              </a:rPr>
              <a:t>vácuo</a:t>
            </a:r>
            <a:r>
              <a:rPr lang="es-ES" sz="1500" b="0" dirty="0" smtClean="0">
                <a:latin typeface="+mj-lt"/>
              </a:rPr>
              <a:t>) </a:t>
            </a:r>
            <a:r>
              <a:rPr lang="es-ES" sz="1500" b="0" dirty="0" err="1" smtClean="0">
                <a:latin typeface="+mj-lt"/>
              </a:rPr>
              <a:t>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relação</a:t>
            </a:r>
            <a:r>
              <a:rPr lang="es-ES" sz="1500" b="0" dirty="0" smtClean="0">
                <a:latin typeface="+mj-lt"/>
              </a:rPr>
              <a:t> a </a:t>
            </a:r>
            <a:r>
              <a:rPr lang="es-ES" sz="1500" b="0" dirty="0" err="1" smtClean="0">
                <a:latin typeface="+mj-lt"/>
              </a:rPr>
              <a:t>velocidade</a:t>
            </a:r>
            <a:r>
              <a:rPr lang="es-ES" sz="1500" b="0" dirty="0" smtClean="0">
                <a:latin typeface="+mj-lt"/>
              </a:rPr>
              <a:t> da </a:t>
            </a:r>
            <a:r>
              <a:rPr lang="es-ES" sz="1500" b="0" dirty="0">
                <a:latin typeface="+mj-lt"/>
              </a:rPr>
              <a:t>luz </a:t>
            </a:r>
            <a:r>
              <a:rPr lang="es-ES" sz="1500" b="0" dirty="0" err="1" smtClean="0">
                <a:latin typeface="+mj-lt"/>
              </a:rPr>
              <a:t>nessa</a:t>
            </a:r>
            <a:r>
              <a:rPr lang="es-ES" sz="1500" b="0" dirty="0" smtClean="0">
                <a:latin typeface="+mj-lt"/>
              </a:rPr>
              <a:t> substancia. </a:t>
            </a:r>
            <a:endParaRPr lang="es-ES" sz="1500" b="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4717243" y="5365665"/>
            <a:ext cx="4239358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No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vidro</a:t>
            </a:r>
            <a:r>
              <a:rPr lang="es-ES" sz="1500" b="0" dirty="0">
                <a:latin typeface="+mn-lt"/>
              </a:rPr>
              <a:t>, </a:t>
            </a:r>
            <a:r>
              <a:rPr lang="es-ES" sz="1500" b="0" dirty="0" smtClean="0">
                <a:latin typeface="+mn-lt"/>
              </a:rPr>
              <a:t>é </a:t>
            </a:r>
            <a:r>
              <a:rPr lang="es-ES" sz="1500" b="0" dirty="0" err="1" smtClean="0">
                <a:latin typeface="+mn-lt"/>
              </a:rPr>
              <a:t>possivel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aumentar </a:t>
            </a: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índice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500" b="0" dirty="0" smtClean="0">
                <a:latin typeface="+mn-lt"/>
              </a:rPr>
              <a:t> agregando-se </a:t>
            </a:r>
            <a:r>
              <a:rPr lang="es-ES" sz="1500" b="0" dirty="0" err="1" smtClean="0">
                <a:latin typeface="+mn-lt"/>
              </a:rPr>
              <a:t>produtos</a:t>
            </a:r>
            <a:r>
              <a:rPr lang="es-ES" sz="1500" b="0" dirty="0" smtClean="0">
                <a:latin typeface="+mn-lt"/>
              </a:rPr>
              <a:t> químicos. </a:t>
            </a:r>
            <a:r>
              <a:rPr lang="es-ES" sz="1500" b="0" dirty="0" err="1" smtClean="0">
                <a:latin typeface="+mn-lt"/>
              </a:rPr>
              <a:t>Quando</a:t>
            </a:r>
            <a:r>
              <a:rPr lang="es-ES" sz="1500" b="0" dirty="0" smtClean="0">
                <a:latin typeface="+mn-lt"/>
              </a:rPr>
              <a:t> se </a:t>
            </a:r>
            <a:r>
              <a:rPr lang="es-ES" sz="1500" b="0" dirty="0" err="1" smtClean="0">
                <a:latin typeface="+mn-lt"/>
              </a:rPr>
              <a:t>produz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vidro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muito</a:t>
            </a:r>
            <a:r>
              <a:rPr lang="es-ES" sz="1500" b="0" dirty="0" smtClean="0">
                <a:latin typeface="+mn-lt"/>
              </a:rPr>
              <a:t> puro</a:t>
            </a:r>
            <a:r>
              <a:rPr lang="es-ES" sz="1500" b="0" dirty="0">
                <a:latin typeface="+mn-lt"/>
              </a:rPr>
              <a:t>, se </a:t>
            </a:r>
            <a:r>
              <a:rPr lang="es-ES" sz="1500" b="0" dirty="0" err="1" smtClean="0">
                <a:latin typeface="+mn-lt"/>
              </a:rPr>
              <a:t>reduz</a:t>
            </a:r>
            <a:r>
              <a:rPr lang="es-ES" sz="1500" b="0" dirty="0" smtClean="0">
                <a:latin typeface="+mn-lt"/>
              </a:rPr>
              <a:t> o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índice 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500" b="0" dirty="0" smtClean="0">
                <a:latin typeface="+mn-lt"/>
              </a:rPr>
              <a:t>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pic>
        <p:nvPicPr>
          <p:cNvPr id="6148" name="Picture 4" descr="C:\Users\Edison\Desktop\MUESTRAS\las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50" y="620688"/>
            <a:ext cx="2412346" cy="1883323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Flecha abajo"/>
          <p:cNvSpPr/>
          <p:nvPr/>
        </p:nvSpPr>
        <p:spPr>
          <a:xfrm rot="16200000">
            <a:off x="6193141" y="1060919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70209" y="1633521"/>
            <a:ext cx="5727810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No </a:t>
            </a:r>
            <a:r>
              <a:rPr lang="es-ES" sz="1500" b="0" dirty="0" err="1" smtClean="0">
                <a:latin typeface="+mn-lt"/>
              </a:rPr>
              <a:t>vazío</a:t>
            </a:r>
            <a:r>
              <a:rPr lang="es-ES" sz="1500" b="0" dirty="0" smtClean="0">
                <a:latin typeface="+mn-lt"/>
              </a:rPr>
              <a:t> (</a:t>
            </a:r>
            <a:r>
              <a:rPr lang="es-ES" sz="1500" b="0" dirty="0" err="1" smtClean="0">
                <a:latin typeface="+mn-lt"/>
              </a:rPr>
              <a:t>vácuo</a:t>
            </a:r>
            <a:r>
              <a:rPr lang="es-ES" sz="1500" b="0" dirty="0" smtClean="0">
                <a:latin typeface="+mn-lt"/>
              </a:rPr>
              <a:t>), a </a:t>
            </a:r>
            <a:r>
              <a:rPr lang="es-ES" sz="1500" b="0" dirty="0">
                <a:latin typeface="+mn-lt"/>
              </a:rPr>
              <a:t>luz viaja </a:t>
            </a:r>
            <a:r>
              <a:rPr lang="es-ES" sz="1500" b="0" dirty="0" smtClean="0">
                <a:latin typeface="+mn-lt"/>
              </a:rPr>
              <a:t>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300.000 km/s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porém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outros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materiais</a:t>
            </a:r>
            <a:r>
              <a:rPr lang="es-ES" sz="1500" b="0" dirty="0" smtClean="0">
                <a:latin typeface="+mn-lt"/>
              </a:rPr>
              <a:t> (substancias) como o </a:t>
            </a:r>
            <a:r>
              <a:rPr lang="es-ES" sz="1500" b="0" dirty="0" err="1" smtClean="0">
                <a:latin typeface="+mn-lt"/>
              </a:rPr>
              <a:t>ar</a:t>
            </a:r>
            <a:r>
              <a:rPr lang="es-ES" sz="1500" b="0" dirty="0" smtClean="0">
                <a:latin typeface="+mn-lt"/>
              </a:rPr>
              <a:t>, a </a:t>
            </a:r>
            <a:r>
              <a:rPr lang="es-ES" sz="1500" b="0" dirty="0" err="1" smtClean="0">
                <a:latin typeface="+mn-lt"/>
              </a:rPr>
              <a:t>água</a:t>
            </a:r>
            <a:r>
              <a:rPr lang="es-ES" sz="1500" b="0" dirty="0" smtClean="0">
                <a:latin typeface="+mn-lt"/>
              </a:rPr>
              <a:t> e o </a:t>
            </a:r>
            <a:r>
              <a:rPr lang="es-ES" sz="1500" b="0" dirty="0" err="1" smtClean="0">
                <a:latin typeface="+mn-lt"/>
              </a:rPr>
              <a:t>vidro</a:t>
            </a:r>
            <a:r>
              <a:rPr lang="es-ES" sz="1500" b="0" dirty="0" smtClean="0">
                <a:latin typeface="+mn-lt"/>
              </a:rPr>
              <a:t>, viaja a  velocidades menores, </a:t>
            </a:r>
            <a:r>
              <a:rPr lang="es-ES" sz="1500" b="0" dirty="0" err="1" smtClean="0">
                <a:latin typeface="+mn-lt"/>
              </a:rPr>
              <a:t>devido</a:t>
            </a:r>
            <a:r>
              <a:rPr lang="es-ES" sz="1500" b="0" dirty="0" smtClean="0">
                <a:latin typeface="+mn-lt"/>
              </a:rPr>
              <a:t> a que ópticamente </a:t>
            </a:r>
            <a:r>
              <a:rPr lang="es-ES" sz="1500" b="0" dirty="0" err="1" smtClean="0">
                <a:latin typeface="+mn-lt"/>
              </a:rPr>
              <a:t>serem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 densas.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 bwMode="auto">
          <a:xfrm>
            <a:off x="-36512" y="3284984"/>
            <a:ext cx="7251718" cy="357190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medida da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densidade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óptica é denominada de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indice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refração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1" y="4589120"/>
            <a:ext cx="1840992" cy="64008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1 Título"/>
          <p:cNvSpPr txBox="1">
            <a:spLocks/>
          </p:cNvSpPr>
          <p:nvPr/>
        </p:nvSpPr>
        <p:spPr bwMode="auto">
          <a:xfrm>
            <a:off x="2000232" y="6499669"/>
            <a:ext cx="6357982" cy="357190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substancia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maior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i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densa e desacelera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luz.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7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770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8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0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9" grpId="0" animBg="1"/>
      <p:bldP spid="31" grpId="0"/>
      <p:bldP spid="32" grpId="0" animBg="1"/>
      <p:bldP spid="23" grpId="0" animBg="1"/>
      <p:bldP spid="30" grpId="0" animBg="1"/>
      <p:bldP spid="34" grpId="0" animBg="1"/>
      <p:bldP spid="33" grpId="0" animBg="1"/>
      <p:bldP spid="35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Reflexão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refração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 luz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571480"/>
            <a:ext cx="5076056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Leis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reflexão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refração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 luz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35496" y="3645024"/>
            <a:ext cx="3000364" cy="357190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Lei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Refração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Snell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79512" y="4100299"/>
            <a:ext cx="5472608" cy="98488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50" b="0" dirty="0" err="1" smtClean="0">
                <a:latin typeface="+mn-lt"/>
              </a:rPr>
              <a:t>Em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 smtClean="0">
                <a:solidFill>
                  <a:srgbClr val="FF0000"/>
                </a:solidFill>
                <a:latin typeface="+mn-lt"/>
              </a:rPr>
              <a:t>1626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>
                <a:latin typeface="+mn-lt"/>
              </a:rPr>
              <a:t>se formula </a:t>
            </a:r>
            <a:r>
              <a:rPr lang="es-ES" sz="1450" b="0" dirty="0" smtClean="0">
                <a:latin typeface="+mn-lt"/>
              </a:rPr>
              <a:t>a </a:t>
            </a:r>
            <a:r>
              <a:rPr lang="es-ES" sz="1450" dirty="0" err="1" smtClean="0">
                <a:solidFill>
                  <a:srgbClr val="0000CC"/>
                </a:solidFill>
                <a:latin typeface="+mn-lt"/>
              </a:rPr>
              <a:t>Lei</a:t>
            </a:r>
            <a:r>
              <a:rPr lang="es-ES" sz="145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450" dirty="0">
                <a:solidFill>
                  <a:srgbClr val="0000CC"/>
                </a:solidFill>
                <a:latin typeface="+mn-lt"/>
              </a:rPr>
              <a:t>de Snell </a:t>
            </a:r>
            <a:r>
              <a:rPr lang="es-ES" sz="1450" b="0" dirty="0">
                <a:latin typeface="+mn-lt"/>
              </a:rPr>
              <a:t>que </a:t>
            </a:r>
            <a:r>
              <a:rPr lang="es-ES" sz="1450" b="0" dirty="0" err="1" smtClean="0">
                <a:latin typeface="+mn-lt"/>
              </a:rPr>
              <a:t>estabelece</a:t>
            </a:r>
            <a:r>
              <a:rPr lang="es-ES" sz="1450" b="0" dirty="0" smtClean="0">
                <a:latin typeface="+mn-lt"/>
              </a:rPr>
              <a:t> a </a:t>
            </a:r>
            <a:r>
              <a:rPr lang="es-ES" sz="1450" b="0" dirty="0" err="1" smtClean="0">
                <a:latin typeface="+mn-lt"/>
              </a:rPr>
              <a:t>relação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>
                <a:latin typeface="+mn-lt"/>
              </a:rPr>
              <a:t>entre </a:t>
            </a:r>
            <a:r>
              <a:rPr lang="es-ES" sz="1450" b="0" dirty="0" smtClean="0">
                <a:latin typeface="+mn-lt"/>
              </a:rPr>
              <a:t>os </a:t>
            </a:r>
            <a:r>
              <a:rPr lang="es-ES" sz="1450" dirty="0" err="1" smtClean="0">
                <a:solidFill>
                  <a:srgbClr val="0000CC"/>
                </a:solidFill>
                <a:latin typeface="+mn-lt"/>
              </a:rPr>
              <a:t>ângulos</a:t>
            </a:r>
            <a:r>
              <a:rPr lang="es-ES" sz="145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45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450" dirty="0" err="1" smtClean="0">
                <a:solidFill>
                  <a:srgbClr val="0000CC"/>
                </a:solidFill>
                <a:latin typeface="+mn-lt"/>
              </a:rPr>
              <a:t>incidência</a:t>
            </a:r>
            <a:r>
              <a:rPr lang="es-ES" sz="1450" b="0" dirty="0" smtClean="0">
                <a:latin typeface="+mn-lt"/>
              </a:rPr>
              <a:t> e </a:t>
            </a:r>
            <a:r>
              <a:rPr lang="es-ES" sz="1450" b="0" dirty="0">
                <a:latin typeface="+mn-lt"/>
              </a:rPr>
              <a:t>de </a:t>
            </a:r>
            <a:r>
              <a:rPr lang="es-ES" sz="145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>
                <a:latin typeface="+mn-lt"/>
              </a:rPr>
              <a:t>de </a:t>
            </a:r>
            <a:r>
              <a:rPr lang="es-ES" sz="1450" b="0" dirty="0" err="1" smtClean="0">
                <a:latin typeface="+mn-lt"/>
              </a:rPr>
              <a:t>um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 err="1" smtClean="0">
                <a:latin typeface="+mn-lt"/>
              </a:rPr>
              <a:t>feixe</a:t>
            </a:r>
            <a:r>
              <a:rPr lang="es-ES" sz="1450" b="0" dirty="0" smtClean="0">
                <a:latin typeface="+mn-lt"/>
              </a:rPr>
              <a:t> de luz </a:t>
            </a:r>
            <a:r>
              <a:rPr lang="es-ES" sz="1450" b="0" dirty="0">
                <a:latin typeface="+mn-lt"/>
              </a:rPr>
              <a:t>que incide </a:t>
            </a:r>
            <a:r>
              <a:rPr lang="es-ES" sz="1450" b="0" dirty="0" err="1" smtClean="0">
                <a:latin typeface="+mn-lt"/>
              </a:rPr>
              <a:t>na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 err="1" smtClean="0">
                <a:latin typeface="+mn-lt"/>
              </a:rPr>
              <a:t>fronteira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>
                <a:latin typeface="+mn-lt"/>
              </a:rPr>
              <a:t>entre </a:t>
            </a:r>
            <a:r>
              <a:rPr lang="es-ES" sz="1450" b="0" dirty="0" smtClean="0">
                <a:latin typeface="+mn-lt"/>
              </a:rPr>
              <a:t>as </a:t>
            </a:r>
            <a:r>
              <a:rPr lang="es-ES" sz="1450" b="0" dirty="0" err="1" smtClean="0">
                <a:latin typeface="+mn-lt"/>
              </a:rPr>
              <a:t>duas</a:t>
            </a:r>
            <a:r>
              <a:rPr lang="es-ES" sz="1450" b="0" dirty="0" smtClean="0">
                <a:latin typeface="+mn-lt"/>
              </a:rPr>
              <a:t> substancias </a:t>
            </a:r>
            <a:r>
              <a:rPr lang="es-ES" sz="1450" b="0" dirty="0" err="1" smtClean="0">
                <a:latin typeface="+mn-lt"/>
              </a:rPr>
              <a:t>com</a:t>
            </a:r>
            <a:r>
              <a:rPr lang="es-ES" sz="1450" b="0" dirty="0" smtClean="0">
                <a:latin typeface="+mn-lt"/>
              </a:rPr>
              <a:t> </a:t>
            </a:r>
            <a:r>
              <a:rPr lang="es-ES" sz="1450" b="0" dirty="0">
                <a:latin typeface="+mn-lt"/>
              </a:rPr>
              <a:t>diferentes </a:t>
            </a:r>
            <a:r>
              <a:rPr lang="es-ES" sz="1450" dirty="0">
                <a:solidFill>
                  <a:srgbClr val="0000CC"/>
                </a:solidFill>
                <a:latin typeface="+mn-lt"/>
              </a:rPr>
              <a:t>índices de </a:t>
            </a:r>
            <a:r>
              <a:rPr lang="es-ES" sz="145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450" b="0" dirty="0" smtClean="0">
                <a:latin typeface="+mn-lt"/>
              </a:rPr>
              <a:t>.</a:t>
            </a:r>
            <a:endParaRPr lang="es-ES" sz="1450" b="0" dirty="0">
              <a:latin typeface="+mn-lt"/>
            </a:endParaRPr>
          </a:p>
        </p:txBody>
      </p:sp>
      <p:sp>
        <p:nvSpPr>
          <p:cNvPr id="35" name="13 CuadroTexto"/>
          <p:cNvSpPr txBox="1">
            <a:spLocks noChangeArrowheads="1"/>
          </p:cNvSpPr>
          <p:nvPr/>
        </p:nvSpPr>
        <p:spPr bwMode="auto">
          <a:xfrm>
            <a:off x="357186" y="5643577"/>
            <a:ext cx="41428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1350" b="1" i="1" dirty="0" smtClean="0">
                <a:latin typeface="Lucida Sans" pitchFamily="34" charset="0"/>
                <a:cs typeface="Times New Roman" pitchFamily="18" charset="0"/>
              </a:rPr>
              <a:t> </a:t>
            </a:r>
            <a:r>
              <a:rPr lang="es-ES" sz="1600" i="1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n</a:t>
            </a:r>
            <a:r>
              <a:rPr lang="es-ES" sz="1600" baseline="-250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1</a:t>
            </a: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índice de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da substancia 1.</a:t>
            </a:r>
          </a:p>
          <a:p>
            <a:pPr>
              <a:spcBef>
                <a:spcPts val="0"/>
              </a:spcBef>
            </a:pP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600" i="1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n</a:t>
            </a:r>
            <a:r>
              <a:rPr lang="es-ES" sz="1600" baseline="-250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2</a:t>
            </a: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índice de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da sustancia 2.</a:t>
            </a:r>
          </a:p>
          <a:p>
            <a:pPr>
              <a:spcBef>
                <a:spcPts val="0"/>
              </a:spcBef>
            </a:pP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θ</a:t>
            </a:r>
            <a:r>
              <a:rPr lang="es-ES_tradnl" sz="1600" baseline="-250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1</a:t>
            </a: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=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Ângulo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de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incidência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ES_tradnl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/>
              </a:rPr>
              <a:t> </a:t>
            </a:r>
            <a:r>
              <a:rPr lang="el-GR" sz="16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θ</a:t>
            </a:r>
            <a:r>
              <a:rPr lang="es-ES_tradnl" sz="1600" baseline="-25000" dirty="0" smtClean="0">
                <a:solidFill>
                  <a:srgbClr val="003300"/>
                </a:solidFill>
                <a:ea typeface="Cambria Math" pitchFamily="18" charset="0"/>
                <a:cs typeface="Times New Roman" pitchFamily="18" charset="0"/>
              </a:rPr>
              <a:t>2</a:t>
            </a:r>
            <a:r>
              <a:rPr lang="es-ES" sz="1400" b="0" i="1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=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Ângulo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de </a:t>
            </a:r>
            <a:r>
              <a:rPr lang="es-ES" sz="1400" b="0" dirty="0" err="1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33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.</a:t>
            </a:r>
            <a:endParaRPr lang="es-ES" sz="1400" b="0" dirty="0">
              <a:solidFill>
                <a:srgbClr val="003300"/>
              </a:solidFill>
              <a:latin typeface="+mn-lt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300004" y="5583710"/>
            <a:ext cx="200058" cy="1085650"/>
          </a:xfrm>
          <a:prstGeom prst="leftBrace">
            <a:avLst>
              <a:gd name="adj1" fmla="val 38910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22" name="Picture 2" descr="C:\Users\Edison\Desktop\MUESTRAS\Imagen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08" y="3785527"/>
            <a:ext cx="3256388" cy="194773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3660" y="980381"/>
            <a:ext cx="5458460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err="1" smtClean="0">
                <a:latin typeface="+mn-lt"/>
              </a:rPr>
              <a:t>Quando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feixe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smtClean="0">
                <a:latin typeface="+mn-lt"/>
              </a:rPr>
              <a:t>luz (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err="1">
                <a:solidFill>
                  <a:srgbClr val="0000CC"/>
                </a:solidFill>
                <a:latin typeface="+mn-lt"/>
              </a:rPr>
              <a:t>â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ngulo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incidente</a:t>
            </a:r>
            <a:r>
              <a:rPr lang="es-ES" sz="1500" b="0" dirty="0" smtClean="0">
                <a:latin typeface="+mn-lt"/>
              </a:rPr>
              <a:t>) toca a </a:t>
            </a:r>
            <a:r>
              <a:rPr lang="es-ES" sz="1500" b="0" dirty="0" err="1" smtClean="0">
                <a:latin typeface="+mn-lt"/>
              </a:rPr>
              <a:t>fronteira</a:t>
            </a:r>
            <a:r>
              <a:rPr lang="es-ES" sz="1500" b="0" dirty="0" smtClean="0">
                <a:latin typeface="+mn-lt"/>
              </a:rPr>
              <a:t> entre 2 substancias de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densidades distintas</a:t>
            </a:r>
            <a:r>
              <a:rPr lang="es-ES" sz="1500" b="0" dirty="0" smtClean="0">
                <a:latin typeface="+mn-lt"/>
              </a:rPr>
              <a:t>, se divide </a:t>
            </a:r>
            <a:r>
              <a:rPr lang="es-ES" sz="1500" b="0" dirty="0" err="1" smtClean="0">
                <a:latin typeface="+mn-lt"/>
              </a:rPr>
              <a:t>em</a:t>
            </a:r>
            <a:r>
              <a:rPr lang="es-ES" sz="1500" b="0" dirty="0" smtClean="0">
                <a:latin typeface="+mn-lt"/>
              </a:rPr>
              <a:t> 2 partes:</a:t>
            </a:r>
          </a:p>
        </p:txBody>
      </p:sp>
      <p:pic>
        <p:nvPicPr>
          <p:cNvPr id="7171" name="Picture 3" descr="C:\Users\Edison\Desktop\MUESTRAS\ref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21" y="620688"/>
            <a:ext cx="3253037" cy="2096401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Dodecágono"/>
          <p:cNvSpPr/>
          <p:nvPr/>
        </p:nvSpPr>
        <p:spPr bwMode="auto">
          <a:xfrm>
            <a:off x="107504" y="1759275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39552" y="1749296"/>
            <a:ext cx="5112568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parte se reflete (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refletido</a:t>
            </a:r>
            <a:r>
              <a:rPr lang="es-ES" sz="1500" b="0" dirty="0" smtClean="0">
                <a:latin typeface="+mn-lt"/>
              </a:rPr>
              <a:t>),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ângulo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ES" sz="1500" b="0" dirty="0" smtClean="0">
                <a:latin typeface="+mn-lt"/>
              </a:rPr>
              <a:t> igual </a:t>
            </a:r>
            <a:r>
              <a:rPr lang="es-ES" sz="1500" b="0" dirty="0" err="1" smtClean="0">
                <a:latin typeface="+mn-lt"/>
              </a:rPr>
              <a:t>ao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ângulo</a:t>
            </a:r>
            <a:r>
              <a:rPr lang="es-ES" sz="1500" b="0" dirty="0" smtClean="0">
                <a:latin typeface="+mn-lt"/>
              </a:rPr>
              <a:t> de </a:t>
            </a:r>
            <a:r>
              <a:rPr lang="es-ES" sz="1500" b="0" dirty="0" err="1" smtClean="0">
                <a:latin typeface="+mn-lt"/>
              </a:rPr>
              <a:t>incidência</a:t>
            </a:r>
            <a:r>
              <a:rPr lang="es-ES" sz="1500" b="0" dirty="0" smtClean="0">
                <a:latin typeface="+mn-lt"/>
              </a:rPr>
              <a:t>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39552" y="2772797"/>
            <a:ext cx="8280920" cy="800219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A </a:t>
            </a:r>
            <a:r>
              <a:rPr lang="es-ES" sz="1500" b="0" dirty="0" err="1" smtClean="0">
                <a:latin typeface="+mn-lt"/>
              </a:rPr>
              <a:t>energia</a:t>
            </a:r>
            <a:r>
              <a:rPr lang="es-ES" sz="1500" b="0" dirty="0" smtClean="0">
                <a:latin typeface="+mn-lt"/>
              </a:rPr>
              <a:t> restante cruza a </a:t>
            </a:r>
            <a:r>
              <a:rPr lang="es-ES" sz="1500" b="0" dirty="0" err="1" smtClean="0">
                <a:latin typeface="+mn-lt"/>
              </a:rPr>
              <a:t>fronteira</a:t>
            </a:r>
            <a:r>
              <a:rPr lang="es-ES" sz="1500" b="0" dirty="0" smtClean="0">
                <a:latin typeface="+mn-lt"/>
              </a:rPr>
              <a:t> e penetra </a:t>
            </a:r>
            <a:r>
              <a:rPr lang="es-ES" sz="1500" b="0" dirty="0" err="1" smtClean="0">
                <a:latin typeface="+mn-lt"/>
              </a:rPr>
              <a:t>na</a:t>
            </a:r>
            <a:r>
              <a:rPr lang="es-ES" sz="1500" b="0" dirty="0" smtClean="0">
                <a:latin typeface="+mn-lt"/>
              </a:rPr>
              <a:t> segunda substancia (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refratado</a:t>
            </a:r>
            <a:r>
              <a:rPr lang="es-ES" sz="1500" b="0" dirty="0" smtClean="0">
                <a:latin typeface="+mn-lt"/>
              </a:rPr>
              <a:t>), </a:t>
            </a:r>
            <a:r>
              <a:rPr lang="es-ES" sz="1500" b="0" dirty="0" err="1" smtClean="0">
                <a:latin typeface="+mn-lt"/>
              </a:rPr>
              <a:t>porém</a:t>
            </a:r>
            <a:r>
              <a:rPr lang="es-ES" sz="1500" b="0" dirty="0" smtClean="0">
                <a:latin typeface="+mn-lt"/>
              </a:rPr>
              <a:t> se desvía de </a:t>
            </a:r>
            <a:r>
              <a:rPr lang="es-ES" sz="1500" b="0" dirty="0" err="1" smtClean="0">
                <a:latin typeface="+mn-lt"/>
              </a:rPr>
              <a:t>seu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trajeto</a:t>
            </a:r>
            <a:r>
              <a:rPr lang="es-ES" sz="1500" b="0" dirty="0" smtClean="0">
                <a:latin typeface="+mn-lt"/>
              </a:rPr>
              <a:t> original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â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ngulo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refração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que depende do </a:t>
            </a:r>
            <a:r>
              <a:rPr lang="es-ES" sz="1500" b="0" dirty="0" err="1" smtClean="0">
                <a:latin typeface="+mn-lt"/>
              </a:rPr>
              <a:t>ângulo</a:t>
            </a:r>
            <a:r>
              <a:rPr lang="es-ES" sz="1500" b="0" dirty="0" smtClean="0">
                <a:latin typeface="+mn-lt"/>
              </a:rPr>
              <a:t> de </a:t>
            </a:r>
            <a:r>
              <a:rPr lang="es-ES" sz="1500" b="0" dirty="0" err="1" smtClean="0">
                <a:latin typeface="+mn-lt"/>
              </a:rPr>
              <a:t>incidência</a:t>
            </a:r>
            <a:r>
              <a:rPr lang="es-ES" sz="1500" b="0" dirty="0" smtClean="0">
                <a:latin typeface="+mn-lt"/>
              </a:rPr>
              <a:t> e dos índices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err="1" smtClean="0">
                <a:latin typeface="+mn-lt"/>
              </a:rPr>
              <a:t>refração</a:t>
            </a:r>
            <a:r>
              <a:rPr lang="es-ES" sz="1500" b="0" dirty="0" smtClean="0">
                <a:latin typeface="+mn-lt"/>
              </a:rPr>
              <a:t> das </a:t>
            </a:r>
            <a:r>
              <a:rPr lang="es-ES" sz="1500" b="0" dirty="0" err="1" smtClean="0">
                <a:latin typeface="+mn-lt"/>
              </a:rPr>
              <a:t>duas</a:t>
            </a:r>
            <a:r>
              <a:rPr lang="es-ES" sz="1500" b="0" dirty="0" smtClean="0">
                <a:latin typeface="+mn-lt"/>
              </a:rPr>
              <a:t> substancias.</a:t>
            </a:r>
            <a:endParaRPr lang="es-ES" sz="1500" b="0" dirty="0">
              <a:latin typeface="+mn-lt"/>
            </a:endParaRPr>
          </a:p>
        </p:txBody>
      </p:sp>
      <p:sp>
        <p:nvSpPr>
          <p:cNvPr id="29" name="28 Dodecágono"/>
          <p:cNvSpPr/>
          <p:nvPr/>
        </p:nvSpPr>
        <p:spPr bwMode="auto">
          <a:xfrm>
            <a:off x="110354" y="2783778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30 Flecha abajo"/>
          <p:cNvSpPr/>
          <p:nvPr/>
        </p:nvSpPr>
        <p:spPr>
          <a:xfrm rot="16200000">
            <a:off x="5369848" y="1210304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31 Flecha abajo"/>
          <p:cNvSpPr/>
          <p:nvPr/>
        </p:nvSpPr>
        <p:spPr>
          <a:xfrm rot="16200000">
            <a:off x="5308878" y="4692274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698"/>
            <a:ext cx="2471547" cy="3764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1 Título"/>
          <p:cNvSpPr txBox="1">
            <a:spLocks/>
          </p:cNvSpPr>
          <p:nvPr/>
        </p:nvSpPr>
        <p:spPr bwMode="auto">
          <a:xfrm>
            <a:off x="4357686" y="5929330"/>
            <a:ext cx="4291980" cy="714380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luz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passar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por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meio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menos denso aumenta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sua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velocidade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50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7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770" decel="100000"/>
                                        <p:tgtEl>
                                          <p:spTgt spid="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3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5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33" grpId="0" animBg="1"/>
      <p:bldP spid="35" grpId="0"/>
      <p:bldP spid="37" grpId="0" animBg="1"/>
      <p:bldP spid="23" grpId="0" animBg="1"/>
      <p:bldP spid="19" grpId="0" animBg="1"/>
      <p:bldP spid="26" grpId="0" animBg="1"/>
      <p:bldP spid="27" grpId="0" animBg="1"/>
      <p:bldP spid="29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dison\Desktop\MUESTRAS\Image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259" y="1108311"/>
            <a:ext cx="7034213" cy="4265613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0" lang="es-ES_tradn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.-</a:t>
            </a:r>
            <a:r>
              <a:rPr kumimoji="0" lang="es-ES_tradnl" sz="28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 ópticos de </a:t>
            </a:r>
            <a:r>
              <a:rPr kumimoji="0" lang="es-ES_tradnl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comunicação</a:t>
            </a:r>
            <a:endParaRPr kumimoji="0" lang="es-ES_tradnl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571480"/>
            <a:ext cx="4788024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Pode-se transmitir 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luz por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fibra óptica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445224"/>
            <a:ext cx="3214678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Sistema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óptico </a:t>
            </a:r>
            <a:r>
              <a:rPr kumimoji="0" lang="es-ES_tradnl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bidirecional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4000496" y="6500834"/>
            <a:ext cx="4786346" cy="357166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Os pulsos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digitais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se</a:t>
            </a:r>
            <a:r>
              <a:rPr kumimoji="0" lang="es-ES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convertem</a:t>
            </a:r>
            <a:r>
              <a:rPr kumimoji="0" lang="es-ES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s-ES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pulsos de luz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949560" y="792162"/>
            <a:ext cx="235902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b="1" dirty="0" err="1" smtClean="0">
                <a:solidFill>
                  <a:srgbClr val="0000CC"/>
                </a:solidFill>
                <a:latin typeface="+mn-lt"/>
              </a:rPr>
              <a:t>Transmissor</a:t>
            </a:r>
            <a:r>
              <a:rPr lang="es-ES" sz="14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400" b="1" dirty="0">
                <a:solidFill>
                  <a:srgbClr val="0000CC"/>
                </a:solidFill>
                <a:latin typeface="+mn-lt"/>
              </a:rPr>
              <a:t>(LED, </a:t>
            </a:r>
            <a:r>
              <a:rPr lang="es-ES" sz="1400" b="1" dirty="0" smtClean="0">
                <a:solidFill>
                  <a:srgbClr val="0000CC"/>
                </a:solidFill>
                <a:latin typeface="+mn-lt"/>
              </a:rPr>
              <a:t>laser</a:t>
            </a:r>
            <a:r>
              <a:rPr lang="es-ES" sz="1400" b="1" dirty="0">
                <a:solidFill>
                  <a:srgbClr val="0000CC"/>
                </a:solidFill>
                <a:latin typeface="+mn-lt"/>
              </a:rPr>
              <a:t>)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H="1">
            <a:off x="6351205" y="1071546"/>
            <a:ext cx="223519" cy="5143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936499" y="2643182"/>
            <a:ext cx="4486276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/>
              <a:t>Fibra de baixa perda de MM ou SM</a:t>
            </a:r>
            <a:endParaRPr lang="es-ES" sz="1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779173" y="1142984"/>
            <a:ext cx="1649819" cy="52322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0000CC"/>
                </a:solidFill>
                <a:latin typeface="+mn-lt"/>
              </a:rPr>
              <a:t>Información </a:t>
            </a:r>
            <a:r>
              <a:rPr lang="es-ES" dirty="0" smtClean="0">
                <a:solidFill>
                  <a:srgbClr val="0000CC"/>
                </a:solidFill>
                <a:latin typeface="+mn-lt"/>
              </a:rPr>
              <a:t>a ser transmitida</a:t>
            </a:r>
            <a:endParaRPr lang="es-ES" sz="1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707867" y="5000636"/>
            <a:ext cx="259715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b="1" dirty="0" err="1" smtClean="0">
                <a:solidFill>
                  <a:srgbClr val="0000CC"/>
                </a:solidFill>
                <a:latin typeface="+mn-lt"/>
              </a:rPr>
              <a:t>Detetor</a:t>
            </a:r>
            <a:r>
              <a:rPr lang="es-ES" sz="14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400" b="1" dirty="0">
                <a:solidFill>
                  <a:srgbClr val="0000CC"/>
                </a:solidFill>
                <a:latin typeface="+mn-lt"/>
              </a:rPr>
              <a:t>de luz </a:t>
            </a: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3065057" y="4714884"/>
            <a:ext cx="295277" cy="35719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64925" y="1622415"/>
            <a:ext cx="250824" cy="3778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pic>
        <p:nvPicPr>
          <p:cNvPr id="39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8009" y="1600200"/>
            <a:ext cx="640080" cy="278892"/>
          </a:xfrm>
          <a:prstGeom prst="rect">
            <a:avLst/>
          </a:prstGeom>
          <a:solidFill>
            <a:srgbClr val="FFFF00"/>
          </a:solidFill>
          <a:ln w="0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6363" y="4286256"/>
            <a:ext cx="621792" cy="233172"/>
          </a:xfrm>
          <a:prstGeom prst="rect">
            <a:avLst/>
          </a:prstGeom>
          <a:noFill/>
          <a:ln w="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50" name="49 Rectángulo"/>
          <p:cNvSpPr/>
          <p:nvPr/>
        </p:nvSpPr>
        <p:spPr>
          <a:xfrm>
            <a:off x="214282" y="5906176"/>
            <a:ext cx="857256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_tradnl" b="0" dirty="0" err="1" smtClean="0">
                <a:latin typeface="+mn-lt"/>
              </a:rPr>
              <a:t>Um</a:t>
            </a:r>
            <a:r>
              <a:rPr lang="es-ES_tradnl" b="0" dirty="0" smtClean="0">
                <a:latin typeface="+mn-lt"/>
              </a:rPr>
              <a:t> </a:t>
            </a:r>
            <a:r>
              <a:rPr lang="es-ES_tradnl" dirty="0" smtClean="0">
                <a:solidFill>
                  <a:srgbClr val="0000CC"/>
                </a:solidFill>
                <a:latin typeface="+mn-lt"/>
              </a:rPr>
              <a:t>sistema óptico </a:t>
            </a:r>
            <a:r>
              <a:rPr lang="es-ES_tradnl" dirty="0" err="1" smtClean="0">
                <a:solidFill>
                  <a:srgbClr val="0000CC"/>
                </a:solidFill>
                <a:latin typeface="+mn-lt"/>
              </a:rPr>
              <a:t>bidirecional</a:t>
            </a:r>
            <a:r>
              <a:rPr lang="es-ES_tradnl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_tradnl" b="0" dirty="0" smtClean="0">
                <a:latin typeface="+mn-lt"/>
              </a:rPr>
              <a:t> é formado implementando-se </a:t>
            </a:r>
            <a:r>
              <a:rPr lang="es-ES_tradnl" b="0" dirty="0" err="1" smtClean="0">
                <a:latin typeface="+mn-lt"/>
              </a:rPr>
              <a:t>um</a:t>
            </a:r>
            <a:r>
              <a:rPr lang="es-ES_tradnl" b="0" dirty="0" smtClean="0">
                <a:latin typeface="+mn-lt"/>
              </a:rPr>
              <a:t> segundo grupo </a:t>
            </a:r>
            <a:r>
              <a:rPr lang="es-ES_tradnl" b="0" dirty="0" err="1" smtClean="0">
                <a:latin typeface="+mn-lt"/>
              </a:rPr>
              <a:t>idêntico</a:t>
            </a:r>
            <a:r>
              <a:rPr lang="es-ES_tradnl" b="0" dirty="0" smtClean="0">
                <a:latin typeface="+mn-lt"/>
              </a:rPr>
              <a:t> de dispositivos de </a:t>
            </a:r>
            <a:r>
              <a:rPr lang="es-ES_tradnl" b="0" dirty="0" err="1" smtClean="0">
                <a:latin typeface="+mn-lt"/>
              </a:rPr>
              <a:t>modulação</a:t>
            </a:r>
            <a:r>
              <a:rPr lang="es-ES_tradnl" b="0" dirty="0" smtClean="0">
                <a:latin typeface="+mn-lt"/>
              </a:rPr>
              <a:t> e </a:t>
            </a:r>
            <a:r>
              <a:rPr lang="es-ES_tradnl" b="0" dirty="0" err="1" smtClean="0">
                <a:latin typeface="+mn-lt"/>
              </a:rPr>
              <a:t>detecção</a:t>
            </a:r>
            <a:r>
              <a:rPr lang="es-ES_tradnl" b="0" dirty="0" smtClean="0">
                <a:latin typeface="+mn-lt"/>
              </a:rPr>
              <a:t> </a:t>
            </a:r>
            <a:r>
              <a:rPr lang="es-ES_tradnl" b="0" dirty="0" err="1" smtClean="0">
                <a:latin typeface="+mn-lt"/>
              </a:rPr>
              <a:t>em</a:t>
            </a:r>
            <a:r>
              <a:rPr lang="es-ES_tradnl" b="0" dirty="0" smtClean="0">
                <a:latin typeface="+mn-lt"/>
              </a:rPr>
              <a:t> sentido </a:t>
            </a:r>
            <a:r>
              <a:rPr lang="es-ES_tradnl" b="0" dirty="0" err="1" smtClean="0">
                <a:latin typeface="+mn-lt"/>
              </a:rPr>
              <a:t>oposto</a:t>
            </a:r>
            <a:r>
              <a:rPr lang="es-ES_tradnl" b="0" dirty="0" smtClean="0">
                <a:solidFill>
                  <a:srgbClr val="0000CC"/>
                </a:solidFill>
                <a:latin typeface="+mn-lt"/>
              </a:rPr>
              <a:t> (modem).</a:t>
            </a:r>
            <a:endParaRPr lang="es-ES" b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2" name="51 Dodecágono"/>
          <p:cNvSpPr/>
          <p:nvPr/>
        </p:nvSpPr>
        <p:spPr bwMode="auto">
          <a:xfrm>
            <a:off x="5595843" y="714356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" name="52 Dodecágono"/>
          <p:cNvSpPr/>
          <p:nvPr/>
        </p:nvSpPr>
        <p:spPr bwMode="auto">
          <a:xfrm>
            <a:off x="2578347" y="2571744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4" name="53 Dodecágono"/>
          <p:cNvSpPr/>
          <p:nvPr/>
        </p:nvSpPr>
        <p:spPr bwMode="auto">
          <a:xfrm>
            <a:off x="2381133" y="4929198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 bwMode="auto">
          <a:xfrm>
            <a:off x="166587" y="1142984"/>
            <a:ext cx="1142976" cy="8572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Sistema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óptico básico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3" descr="C:\Users\Edison\Desktop\MUESTRAS\Imagen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643182"/>
            <a:ext cx="1627312" cy="2500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5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7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770" decel="100000"/>
                                        <p:tgtEl>
                                          <p:spTgt spid="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1" dur="77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3" dur="77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2" grpId="0" animBg="1"/>
      <p:bldP spid="28" grpId="0"/>
      <p:bldP spid="29" grpId="0" animBg="1"/>
      <p:bldP spid="32" grpId="0"/>
      <p:bldP spid="34" grpId="0"/>
      <p:bldP spid="35" grpId="0"/>
      <p:bldP spid="36" grpId="0" animBg="1"/>
      <p:bldP spid="37" grpId="0" animBg="1"/>
      <p:bldP spid="50" grpId="0" animBg="1"/>
      <p:bldP spid="52" grpId="0" animBg="1"/>
      <p:bldP spid="53" grpId="0" animBg="1"/>
      <p:bldP spid="54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Ângulo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crítico da fibra óptica –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Exemplos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exercícios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6386" name="Picture 2" descr="C:\Users\Edison\Desktop\MUESTRAS\Imagen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4268" y="620688"/>
            <a:ext cx="3007596" cy="1800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 descr="C:\Users\Edison\Desktop\MUESTRAS\Imagen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778" y="2637112"/>
            <a:ext cx="2997086" cy="1800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8" name="Picture 4" descr="C:\Users\Edison\Desktop\MUESTRAS\Imagen2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4267" y="4653136"/>
            <a:ext cx="3006693" cy="1800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1 Título"/>
          <p:cNvSpPr txBox="1">
            <a:spLocks/>
          </p:cNvSpPr>
          <p:nvPr/>
        </p:nvSpPr>
        <p:spPr bwMode="auto">
          <a:xfrm>
            <a:off x="0" y="548680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Exercício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1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15510" y="980728"/>
            <a:ext cx="5730494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s-BO" dirty="0" err="1" smtClean="0">
                <a:solidFill>
                  <a:srgbClr val="0000CC"/>
                </a:solidFill>
                <a:latin typeface="+mn-lt"/>
              </a:rPr>
              <a:t>Lei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de </a:t>
            </a:r>
            <a:r>
              <a:rPr lang="es-BO" dirty="0" err="1" smtClean="0">
                <a:solidFill>
                  <a:srgbClr val="0000CC"/>
                </a:solidFill>
                <a:latin typeface="+mn-lt"/>
              </a:rPr>
              <a:t>Snell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.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</a:t>
            </a:r>
            <a:r>
              <a:rPr lang="es-ES" b="0" dirty="0" err="1" smtClean="0">
                <a:latin typeface="+mn-lt"/>
              </a:rPr>
              <a:t>têm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índice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de 1.6 para o núcleo e de 1.4 para 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. Se 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incidente toca a </a:t>
            </a:r>
            <a:r>
              <a:rPr lang="es-ES" b="0" dirty="0" err="1" smtClean="0">
                <a:latin typeface="+mn-lt"/>
              </a:rPr>
              <a:t>fronteira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incidência</a:t>
            </a:r>
            <a:r>
              <a:rPr lang="es-ES" b="0" dirty="0" smtClean="0">
                <a:latin typeface="+mn-lt"/>
              </a:rPr>
              <a:t> de 30º, calcule o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que se desvía 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no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2175" y="1916832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475656" y="1916832"/>
            <a:ext cx="435733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350" i="1" dirty="0" smtClean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2</a:t>
            </a:r>
            <a:r>
              <a:rPr lang="es-ES_tradnl" sz="1350" i="1" baseline="-25000" dirty="0" smtClean="0">
                <a:solidFill>
                  <a:srgbClr val="0000CC"/>
                </a:solidFill>
                <a:cs typeface="Times New Roman"/>
              </a:rPr>
              <a:t> </a:t>
            </a:r>
            <a:r>
              <a:rPr lang="es-BO" sz="1350" b="0" i="1" dirty="0" smtClean="0">
                <a:latin typeface="+mn-lt"/>
              </a:rPr>
              <a:t>= 34,8º. O </a:t>
            </a:r>
            <a:r>
              <a:rPr lang="es-BO" sz="1350" b="0" i="1" dirty="0" err="1" smtClean="0">
                <a:latin typeface="+mn-lt"/>
              </a:rPr>
              <a:t>raio</a:t>
            </a:r>
            <a:r>
              <a:rPr lang="es-BO" sz="1350" b="0" i="1" dirty="0" smtClean="0">
                <a:latin typeface="+mn-lt"/>
              </a:rPr>
              <a:t> se </a:t>
            </a:r>
            <a:r>
              <a:rPr lang="es-BO" sz="1350" b="0" i="1" dirty="0" err="1" smtClean="0">
                <a:latin typeface="+mn-lt"/>
              </a:rPr>
              <a:t>refrata</a:t>
            </a:r>
            <a:r>
              <a:rPr lang="es-BO" sz="1350" b="0" i="1" dirty="0" smtClean="0">
                <a:latin typeface="+mn-lt"/>
              </a:rPr>
              <a:t>; </a:t>
            </a:r>
            <a:r>
              <a:rPr lang="es-BO" sz="1350" b="0" i="1" dirty="0" err="1" smtClean="0">
                <a:latin typeface="+mn-lt"/>
              </a:rPr>
              <a:t>ao</a:t>
            </a:r>
            <a:r>
              <a:rPr lang="es-BO" sz="1350" b="0" i="1" dirty="0" smtClean="0">
                <a:latin typeface="+mn-lt"/>
              </a:rPr>
              <a:t> entrar no </a:t>
            </a:r>
            <a:r>
              <a:rPr lang="es-BO" sz="1350" b="0" i="1" dirty="0" err="1" smtClean="0">
                <a:latin typeface="+mn-lt"/>
              </a:rPr>
              <a:t>outro</a:t>
            </a:r>
            <a:r>
              <a:rPr lang="es-BO" sz="1350" b="0" i="1" dirty="0" smtClean="0">
                <a:latin typeface="+mn-lt"/>
              </a:rPr>
              <a:t> </a:t>
            </a:r>
            <a:r>
              <a:rPr lang="es-BO" sz="1350" b="0" i="1" dirty="0" err="1" smtClean="0">
                <a:latin typeface="+mn-lt"/>
              </a:rPr>
              <a:t>meio</a:t>
            </a:r>
            <a:r>
              <a:rPr lang="es-BO" sz="1350" b="0" i="1" dirty="0" smtClean="0">
                <a:latin typeface="+mn-lt"/>
              </a:rPr>
              <a:t>  menos denso, aumenta </a:t>
            </a:r>
            <a:r>
              <a:rPr lang="es-BO" sz="1350" b="0" i="1" dirty="0" err="1" smtClean="0">
                <a:latin typeface="+mn-lt"/>
              </a:rPr>
              <a:t>sua</a:t>
            </a:r>
            <a:r>
              <a:rPr lang="es-BO" sz="1350" b="0" i="1" dirty="0" smtClean="0">
                <a:latin typeface="+mn-lt"/>
              </a:rPr>
              <a:t> </a:t>
            </a:r>
            <a:r>
              <a:rPr lang="es-BO" sz="1350" b="0" i="1" dirty="0" err="1" smtClean="0">
                <a:latin typeface="+mn-lt"/>
              </a:rPr>
              <a:t>velocidade</a:t>
            </a:r>
            <a:r>
              <a:rPr lang="es-BO" sz="1350" b="0" i="1" dirty="0" smtClean="0">
                <a:latin typeface="+mn-lt"/>
              </a:rPr>
              <a:t> e muda de </a:t>
            </a:r>
            <a:r>
              <a:rPr lang="es-BO" sz="1350" b="0" i="1" dirty="0" err="1" smtClean="0">
                <a:latin typeface="+mn-lt"/>
              </a:rPr>
              <a:t>direção</a:t>
            </a:r>
            <a:r>
              <a:rPr lang="es-BO" sz="1350" b="0" i="1" dirty="0" smtClean="0">
                <a:latin typeface="+mn-lt"/>
              </a:rPr>
              <a:t>.</a:t>
            </a:r>
            <a:endParaRPr lang="es-ES" sz="1350" b="0" i="1" dirty="0">
              <a:latin typeface="+mn-lt"/>
            </a:endParaRPr>
          </a:p>
        </p:txBody>
      </p:sp>
      <p:sp>
        <p:nvSpPr>
          <p:cNvPr id="27" name="26 Flecha abajo"/>
          <p:cNvSpPr/>
          <p:nvPr/>
        </p:nvSpPr>
        <p:spPr>
          <a:xfrm rot="16200000">
            <a:off x="5552421" y="1529738"/>
            <a:ext cx="423768" cy="494435"/>
          </a:xfrm>
          <a:prstGeom prst="downArrow">
            <a:avLst>
              <a:gd name="adj1" fmla="val 50000"/>
              <a:gd name="adj2" fmla="val 59275"/>
            </a:avLst>
          </a:prstGeom>
          <a:gradFill flip="none" rotWithShape="1">
            <a:gsLst>
              <a:gs pos="31000">
                <a:srgbClr val="FFF200"/>
              </a:gs>
              <a:gs pos="53000">
                <a:srgbClr val="FF7A00"/>
              </a:gs>
              <a:gs pos="78000">
                <a:srgbClr val="FF0000"/>
              </a:gs>
              <a:gs pos="100000">
                <a:srgbClr val="FFFF00"/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1 Título"/>
          <p:cNvSpPr txBox="1">
            <a:spLocks/>
          </p:cNvSpPr>
          <p:nvPr/>
        </p:nvSpPr>
        <p:spPr bwMode="auto">
          <a:xfrm>
            <a:off x="-25650" y="2495746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Rectángulo"/>
          <p:cNvSpPr>
            <a:spLocks noChangeArrowheads="1"/>
          </p:cNvSpPr>
          <p:nvPr/>
        </p:nvSpPr>
        <p:spPr bwMode="auto">
          <a:xfrm>
            <a:off x="107504" y="2906941"/>
            <a:ext cx="5738500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s-BO" dirty="0" err="1" smtClean="0">
                <a:solidFill>
                  <a:srgbClr val="0000CC"/>
                </a:solidFill>
                <a:latin typeface="+mn-lt"/>
              </a:rPr>
              <a:t>Ângulo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crítico.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</a:t>
            </a:r>
            <a:r>
              <a:rPr lang="es-ES" b="0" dirty="0" err="1" smtClean="0">
                <a:latin typeface="+mn-lt"/>
              </a:rPr>
              <a:t>têm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índice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de 1.6 para o núcleo e de 1.4 para 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. Calcule o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incidência</a:t>
            </a:r>
            <a:r>
              <a:rPr lang="es-ES" b="0" dirty="0" smtClean="0">
                <a:latin typeface="+mn-lt"/>
              </a:rPr>
              <a:t> (</a:t>
            </a:r>
            <a:r>
              <a:rPr lang="es-ES" b="0" dirty="0" err="1" smtClean="0">
                <a:latin typeface="+mn-lt"/>
              </a:rPr>
              <a:t>â</a:t>
            </a:r>
            <a:r>
              <a:rPr lang="es-ES" dirty="0" err="1" smtClean="0">
                <a:latin typeface="+mn-lt"/>
              </a:rPr>
              <a:t>ngulo</a:t>
            </a:r>
            <a:r>
              <a:rPr lang="es-ES" dirty="0" smtClean="0">
                <a:latin typeface="+mn-lt"/>
              </a:rPr>
              <a:t> crítico</a:t>
            </a:r>
            <a:r>
              <a:rPr lang="es-ES" b="0" dirty="0" smtClean="0">
                <a:latin typeface="+mn-lt"/>
              </a:rPr>
              <a:t>) </a:t>
            </a:r>
            <a:r>
              <a:rPr lang="es-ES" b="0" dirty="0" err="1" smtClean="0">
                <a:latin typeface="+mn-lt"/>
              </a:rPr>
              <a:t>com</a:t>
            </a:r>
            <a:r>
              <a:rPr lang="es-ES" b="0" dirty="0" smtClean="0">
                <a:latin typeface="+mn-lt"/>
              </a:rPr>
              <a:t> o </a:t>
            </a:r>
            <a:r>
              <a:rPr lang="es-ES" b="0" dirty="0" err="1" smtClean="0">
                <a:latin typeface="+mn-lt"/>
              </a:rPr>
              <a:t>qual</a:t>
            </a:r>
            <a:r>
              <a:rPr lang="es-ES" b="0" dirty="0" smtClean="0">
                <a:latin typeface="+mn-lt"/>
              </a:rPr>
              <a:t> 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deve</a:t>
            </a:r>
            <a:r>
              <a:rPr lang="es-ES" b="0" dirty="0" smtClean="0">
                <a:latin typeface="+mn-lt"/>
              </a:rPr>
              <a:t> tocar a </a:t>
            </a:r>
            <a:r>
              <a:rPr lang="es-ES" b="0" dirty="0" err="1" smtClean="0">
                <a:latin typeface="+mn-lt"/>
              </a:rPr>
              <a:t>fronteira</a:t>
            </a:r>
            <a:r>
              <a:rPr lang="es-ES" b="0" dirty="0" smtClean="0">
                <a:latin typeface="+mn-lt"/>
              </a:rPr>
              <a:t> para que 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refratado</a:t>
            </a:r>
            <a:r>
              <a:rPr lang="es-ES" b="0" dirty="0" smtClean="0">
                <a:latin typeface="+mn-lt"/>
              </a:rPr>
              <a:t> se propague </a:t>
            </a:r>
            <a:r>
              <a:rPr lang="es-ES" b="0" dirty="0" err="1" smtClean="0">
                <a:latin typeface="+mn-lt"/>
              </a:rPr>
              <a:t>ao</a:t>
            </a:r>
            <a:r>
              <a:rPr lang="es-ES" b="0" dirty="0" smtClean="0">
                <a:latin typeface="+mn-lt"/>
              </a:rPr>
              <a:t> longo da </a:t>
            </a:r>
            <a:r>
              <a:rPr lang="es-ES" b="0" dirty="0" err="1" smtClean="0">
                <a:latin typeface="+mn-lt"/>
              </a:rPr>
              <a:t>linha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fronteira</a:t>
            </a:r>
            <a:r>
              <a:rPr lang="es-ES" b="0" dirty="0" smtClean="0">
                <a:latin typeface="+mn-lt"/>
              </a:rPr>
              <a:t>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496" y="385005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259632" y="3861048"/>
            <a:ext cx="45145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350" i="1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1</a:t>
            </a:r>
            <a:r>
              <a:rPr lang="es-ES_tradnl" sz="1350" i="1" baseline="-25000" dirty="0">
                <a:solidFill>
                  <a:srgbClr val="0000CC"/>
                </a:solidFill>
                <a:cs typeface="Times New Roman"/>
              </a:rPr>
              <a:t> </a:t>
            </a:r>
            <a:r>
              <a:rPr lang="es-BO" sz="1350" b="0" i="1" dirty="0" smtClean="0">
                <a:latin typeface="+mn-lt"/>
              </a:rPr>
              <a:t>= </a:t>
            </a:r>
            <a:r>
              <a:rPr lang="el-GR" sz="1350" i="1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C</a:t>
            </a:r>
            <a:r>
              <a:rPr lang="es-ES_tradnl" sz="1350" i="1" baseline="-25000" dirty="0">
                <a:solidFill>
                  <a:srgbClr val="0000CC"/>
                </a:solidFill>
                <a:cs typeface="Times New Roman"/>
              </a:rPr>
              <a:t> </a:t>
            </a:r>
            <a:r>
              <a:rPr lang="es-BO" sz="1350" b="0" i="1" dirty="0" smtClean="0">
                <a:latin typeface="+mn-lt"/>
              </a:rPr>
              <a:t>= 61º. </a:t>
            </a:r>
            <a:r>
              <a:rPr lang="es-ES_tradnl" sz="1350" b="0" i="1" dirty="0" smtClean="0">
                <a:latin typeface="+mn-lt"/>
              </a:rPr>
              <a:t>O </a:t>
            </a:r>
            <a:r>
              <a:rPr lang="es-ES_tradnl" sz="1350" b="0" i="1" dirty="0" err="1" smtClean="0">
                <a:latin typeface="+mn-lt"/>
              </a:rPr>
              <a:t>ângulo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crítico </a:t>
            </a:r>
            <a:r>
              <a:rPr lang="es-ES_tradnl" sz="1350" b="0" i="1" dirty="0" smtClean="0">
                <a:latin typeface="+mn-lt"/>
              </a:rPr>
              <a:t>se calcula para </a:t>
            </a:r>
            <a:r>
              <a:rPr lang="es-ES_tradnl" sz="1350" b="0" i="1" dirty="0" err="1" smtClean="0">
                <a:latin typeface="+mn-lt"/>
              </a:rPr>
              <a:t>um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 err="1" smtClean="0">
                <a:latin typeface="+mn-lt"/>
              </a:rPr>
              <a:t>ângulo</a:t>
            </a:r>
            <a:r>
              <a:rPr lang="es-ES_tradnl" sz="1350" b="0" i="1" dirty="0" smtClean="0">
                <a:latin typeface="+mn-lt"/>
              </a:rPr>
              <a:t> de </a:t>
            </a:r>
            <a:r>
              <a:rPr lang="es-ES_tradnl" sz="1350" b="0" i="1" dirty="0" err="1" smtClean="0">
                <a:latin typeface="+mn-lt"/>
              </a:rPr>
              <a:t>refração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l-GR" sz="1350" i="1" dirty="0">
                <a:solidFill>
                  <a:srgbClr val="0000CC"/>
                </a:solidFill>
                <a:latin typeface="+mj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j-lt"/>
                <a:cs typeface="Times New Roman"/>
              </a:rPr>
              <a:t>2</a:t>
            </a:r>
            <a:r>
              <a:rPr lang="es-ES_tradnl" sz="1350" i="1" baseline="-25000" dirty="0">
                <a:solidFill>
                  <a:srgbClr val="0000CC"/>
                </a:solidFill>
                <a:cs typeface="Times New Roman"/>
              </a:rPr>
              <a:t> </a:t>
            </a:r>
            <a:r>
              <a:rPr lang="es-BO" sz="1350" b="0" dirty="0"/>
              <a:t>=</a:t>
            </a:r>
            <a:r>
              <a:rPr lang="es-BO" sz="1350" b="0" i="1" dirty="0" smtClean="0"/>
              <a:t> </a:t>
            </a:r>
            <a:r>
              <a:rPr lang="es-ES_tradnl" sz="1350" b="0" i="1" dirty="0" smtClean="0">
                <a:latin typeface="+mn-lt"/>
              </a:rPr>
              <a:t>90º.</a:t>
            </a:r>
            <a:endParaRPr lang="es-ES" sz="1350" b="0" i="1" dirty="0">
              <a:latin typeface="+mn-lt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 bwMode="auto">
          <a:xfrm>
            <a:off x="-36512" y="4439962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32 Rectángulo"/>
          <p:cNvSpPr>
            <a:spLocks noChangeArrowheads="1"/>
          </p:cNvSpPr>
          <p:nvPr/>
        </p:nvSpPr>
        <p:spPr bwMode="auto">
          <a:xfrm>
            <a:off x="96642" y="4851157"/>
            <a:ext cx="5738500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s-BO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interna total.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</a:t>
            </a:r>
            <a:r>
              <a:rPr lang="es-ES" b="0" dirty="0" err="1" smtClean="0">
                <a:latin typeface="+mn-lt"/>
              </a:rPr>
              <a:t>têm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índice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de 1.6 para o núcleo e de 1.4 para 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. Se 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>
                <a:latin typeface="+mn-lt"/>
              </a:rPr>
              <a:t>incidente toca </a:t>
            </a:r>
            <a:r>
              <a:rPr lang="es-ES" b="0" dirty="0" smtClean="0">
                <a:latin typeface="+mn-lt"/>
              </a:rPr>
              <a:t>a </a:t>
            </a:r>
            <a:r>
              <a:rPr lang="es-ES" b="0" dirty="0" err="1" smtClean="0">
                <a:latin typeface="+mn-lt"/>
              </a:rPr>
              <a:t>fronteira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>
                <a:latin typeface="+mn-lt"/>
              </a:rPr>
              <a:t>de </a:t>
            </a:r>
            <a:r>
              <a:rPr lang="es-ES" b="0" dirty="0" err="1" smtClean="0">
                <a:latin typeface="+mn-lt"/>
              </a:rPr>
              <a:t>incidência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>
                <a:latin typeface="+mn-lt"/>
              </a:rPr>
              <a:t>de </a:t>
            </a:r>
            <a:r>
              <a:rPr lang="es-ES" b="0" dirty="0" smtClean="0">
                <a:latin typeface="+mn-lt"/>
              </a:rPr>
              <a:t>70º</a:t>
            </a:r>
            <a:r>
              <a:rPr lang="es-ES" b="0" dirty="0">
                <a:latin typeface="+mn-lt"/>
              </a:rPr>
              <a:t>, calcule </a:t>
            </a:r>
            <a:r>
              <a:rPr lang="es-ES" b="0" dirty="0" smtClean="0">
                <a:latin typeface="+mn-lt"/>
              </a:rPr>
              <a:t>o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>
                <a:latin typeface="+mn-lt"/>
              </a:rPr>
              <a:t>de </a:t>
            </a:r>
            <a:r>
              <a:rPr lang="es-ES" b="0" dirty="0" err="1" smtClean="0">
                <a:latin typeface="+mn-lt"/>
              </a:rPr>
              <a:t>reflexão</a:t>
            </a:r>
            <a:r>
              <a:rPr lang="es-ES" b="0" dirty="0" smtClean="0">
                <a:latin typeface="+mn-lt"/>
              </a:rPr>
              <a:t> do </a:t>
            </a:r>
            <a:r>
              <a:rPr lang="es-ES" b="0" dirty="0" err="1" smtClean="0">
                <a:latin typeface="+mn-lt"/>
              </a:rPr>
              <a:t>raio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refletido</a:t>
            </a:r>
            <a:r>
              <a:rPr lang="es-ES" b="0" dirty="0" smtClean="0">
                <a:latin typeface="+mn-lt"/>
              </a:rPr>
              <a:t> no núcleo.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2175" y="5785519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187624" y="5818038"/>
            <a:ext cx="4658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350" i="1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2 </a:t>
            </a:r>
            <a:r>
              <a:rPr lang="es-BO" sz="1350" b="0" dirty="0">
                <a:latin typeface="+mn-lt"/>
              </a:rPr>
              <a:t>=</a:t>
            </a:r>
            <a:r>
              <a:rPr lang="es-BO" sz="1350" b="0" i="1" dirty="0">
                <a:latin typeface="+mn-lt"/>
              </a:rPr>
              <a:t> </a:t>
            </a:r>
            <a:r>
              <a:rPr lang="es-BO" sz="1350" b="0" i="1" dirty="0" smtClean="0">
                <a:latin typeface="+mn-lt"/>
              </a:rPr>
              <a:t>70º. Para </a:t>
            </a:r>
            <a:r>
              <a:rPr lang="es-ES_tradnl" sz="1350" b="0" i="1" dirty="0" err="1" smtClean="0">
                <a:latin typeface="+mn-lt"/>
              </a:rPr>
              <a:t>ângulos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de </a:t>
            </a:r>
            <a:r>
              <a:rPr lang="es-ES_tradnl" sz="1350" b="0" i="1" dirty="0" err="1" smtClean="0">
                <a:latin typeface="+mn-lt"/>
              </a:rPr>
              <a:t>incidência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 err="1" smtClean="0">
                <a:latin typeface="+mn-lt"/>
              </a:rPr>
              <a:t>maiores</a:t>
            </a:r>
            <a:r>
              <a:rPr lang="es-ES_tradnl" sz="1350" b="0" i="1" dirty="0" smtClean="0">
                <a:latin typeface="+mn-lt"/>
              </a:rPr>
              <a:t> que o </a:t>
            </a:r>
            <a:r>
              <a:rPr lang="es-ES_tradnl" sz="1350" b="0" i="1" dirty="0" err="1" smtClean="0">
                <a:latin typeface="+mn-lt"/>
              </a:rPr>
              <a:t>ângulo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crítico</a:t>
            </a:r>
            <a:r>
              <a:rPr lang="es-BO" sz="1350" b="0" i="1" dirty="0">
                <a:latin typeface="+mn-lt"/>
                <a:cs typeface="Times New Roman" pitchFamily="18" charset="0"/>
              </a:rPr>
              <a:t> (</a:t>
            </a:r>
            <a:r>
              <a:rPr lang="el-GR" sz="1350" i="1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1 </a:t>
            </a:r>
            <a:r>
              <a:rPr lang="es-BO" sz="1350" i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&gt; </a:t>
            </a:r>
            <a:r>
              <a:rPr lang="el-GR" sz="1350" i="1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350" i="1" baseline="-25000" dirty="0">
                <a:solidFill>
                  <a:srgbClr val="0000CC"/>
                </a:solidFill>
                <a:latin typeface="+mn-lt"/>
                <a:cs typeface="Times New Roman"/>
              </a:rPr>
              <a:t>C</a:t>
            </a:r>
            <a:r>
              <a:rPr lang="es-ES_tradnl" sz="1350" b="0" i="1" dirty="0" smtClean="0">
                <a:latin typeface="+mn-lt"/>
              </a:rPr>
              <a:t>), o </a:t>
            </a:r>
            <a:r>
              <a:rPr lang="es-ES_tradnl" sz="1350" b="0" i="1" dirty="0" err="1" smtClean="0">
                <a:latin typeface="+mn-lt"/>
              </a:rPr>
              <a:t>raio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se </a:t>
            </a:r>
            <a:r>
              <a:rPr lang="es-ES_tradnl" sz="1350" i="1" dirty="0" smtClean="0">
                <a:solidFill>
                  <a:srgbClr val="0000CC"/>
                </a:solidFill>
                <a:latin typeface="+mn-lt"/>
              </a:rPr>
              <a:t>reflete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 err="1" smtClean="0">
                <a:latin typeface="+mn-lt"/>
              </a:rPr>
              <a:t>na</a:t>
            </a:r>
            <a:r>
              <a:rPr lang="es-ES_tradnl" sz="1350" b="0" i="1" dirty="0" smtClean="0">
                <a:latin typeface="+mn-lt"/>
              </a:rPr>
              <a:t> substancia </a:t>
            </a:r>
            <a:r>
              <a:rPr lang="es-ES_tradnl" sz="1350" b="0" i="1" dirty="0" err="1" smtClean="0">
                <a:latin typeface="+mn-lt"/>
              </a:rPr>
              <a:t>mais</a:t>
            </a:r>
            <a:r>
              <a:rPr lang="es-ES_tradnl" sz="1350" b="0" i="1" dirty="0" smtClean="0">
                <a:latin typeface="+mn-lt"/>
              </a:rPr>
              <a:t> densa </a:t>
            </a:r>
            <a:r>
              <a:rPr lang="es-ES_tradnl" sz="1350" b="0" i="1" dirty="0" err="1" smtClean="0">
                <a:latin typeface="+mn-lt"/>
              </a:rPr>
              <a:t>com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 err="1" smtClean="0">
                <a:latin typeface="+mn-lt"/>
              </a:rPr>
              <a:t>um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 err="1" smtClean="0">
                <a:latin typeface="+mn-lt"/>
              </a:rPr>
              <a:t>ângulo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de </a:t>
            </a:r>
            <a:r>
              <a:rPr lang="es-ES_tradnl" sz="1350" b="0" i="1" dirty="0" err="1" smtClean="0">
                <a:latin typeface="+mn-lt"/>
              </a:rPr>
              <a:t>reflexão</a:t>
            </a:r>
            <a:r>
              <a:rPr lang="es-ES_tradnl" sz="1350" b="0" i="1" dirty="0" smtClean="0">
                <a:latin typeface="+mn-lt"/>
              </a:rPr>
              <a:t> igual </a:t>
            </a:r>
            <a:r>
              <a:rPr lang="es-ES_tradnl" sz="1350" b="0" i="1" dirty="0" err="1" smtClean="0">
                <a:latin typeface="+mn-lt"/>
              </a:rPr>
              <a:t>ao</a:t>
            </a:r>
            <a:r>
              <a:rPr lang="es-ES_tradnl" sz="1350" b="0" i="1" dirty="0" smtClean="0">
                <a:latin typeface="+mn-lt"/>
              </a:rPr>
              <a:t> </a:t>
            </a:r>
            <a:r>
              <a:rPr lang="es-ES_tradnl" sz="1350" b="0" i="1" dirty="0">
                <a:latin typeface="+mn-lt"/>
              </a:rPr>
              <a:t>incidente. </a:t>
            </a:r>
            <a:r>
              <a:rPr lang="es-ES_tradnl" sz="1350" b="0" i="1" dirty="0" err="1" smtClean="0">
                <a:latin typeface="+mn-lt"/>
              </a:rPr>
              <a:t>Assim</a:t>
            </a:r>
            <a:r>
              <a:rPr lang="es-ES_tradnl" sz="1350" b="0" i="1" dirty="0" smtClean="0">
                <a:latin typeface="+mn-lt"/>
              </a:rPr>
              <a:t> se </a:t>
            </a:r>
            <a:r>
              <a:rPr lang="es-ES_tradnl" sz="1350" b="0" i="1" dirty="0" err="1" smtClean="0">
                <a:latin typeface="+mn-lt"/>
              </a:rPr>
              <a:t>produz</a:t>
            </a:r>
            <a:r>
              <a:rPr lang="es-ES_tradnl" sz="1350" b="0" i="1" dirty="0" smtClean="0">
                <a:latin typeface="+mn-lt"/>
              </a:rPr>
              <a:t> a </a:t>
            </a:r>
            <a:r>
              <a:rPr lang="es-ES_tradnl" sz="1350" i="1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ES_tradnl" sz="1350" i="1" dirty="0" smtClean="0">
                <a:solidFill>
                  <a:srgbClr val="0000CC"/>
                </a:solidFill>
                <a:latin typeface="+mn-lt"/>
              </a:rPr>
              <a:t> interna total</a:t>
            </a:r>
            <a:r>
              <a:rPr lang="es-ES_tradnl" sz="1350" b="0" i="1" dirty="0" smtClean="0">
                <a:latin typeface="+mn-lt"/>
              </a:rPr>
              <a:t>.</a:t>
            </a:r>
            <a:endParaRPr lang="es-ES" sz="1350" b="0" i="1" dirty="0">
              <a:latin typeface="+mn-lt"/>
            </a:endParaRPr>
          </a:p>
        </p:txBody>
      </p:sp>
      <p:sp>
        <p:nvSpPr>
          <p:cNvPr id="38" name="37 Flecha abajo"/>
          <p:cNvSpPr/>
          <p:nvPr/>
        </p:nvSpPr>
        <p:spPr>
          <a:xfrm rot="16200000">
            <a:off x="5553058" y="3473954"/>
            <a:ext cx="423768" cy="494435"/>
          </a:xfrm>
          <a:prstGeom prst="downArrow">
            <a:avLst>
              <a:gd name="adj1" fmla="val 50000"/>
              <a:gd name="adj2" fmla="val 59275"/>
            </a:avLst>
          </a:prstGeom>
          <a:gradFill flip="none" rotWithShape="1">
            <a:gsLst>
              <a:gs pos="0">
                <a:srgbClr val="FFF200"/>
              </a:gs>
              <a:gs pos="41000">
                <a:srgbClr val="FF7A00"/>
              </a:gs>
              <a:gs pos="59000">
                <a:srgbClr val="FF9900"/>
              </a:gs>
              <a:gs pos="79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38 Flecha abajo"/>
          <p:cNvSpPr/>
          <p:nvPr/>
        </p:nvSpPr>
        <p:spPr>
          <a:xfrm rot="16200000">
            <a:off x="5543438" y="5418170"/>
            <a:ext cx="423768" cy="494435"/>
          </a:xfrm>
          <a:prstGeom prst="downArrow">
            <a:avLst>
              <a:gd name="adj1" fmla="val 50000"/>
              <a:gd name="adj2" fmla="val 59275"/>
            </a:avLst>
          </a:prstGeom>
          <a:gradFill flip="none" rotWithShape="1">
            <a:gsLst>
              <a:gs pos="28000">
                <a:srgbClr val="FFF200"/>
              </a:gs>
              <a:gs pos="41000">
                <a:srgbClr val="FF7A00"/>
              </a:gs>
              <a:gs pos="61000">
                <a:srgbClr val="FF0000"/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Reflexão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interna total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51555" y="1135037"/>
            <a:ext cx="4380485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err="1" smtClean="0">
                <a:latin typeface="+mn-lt"/>
              </a:rPr>
              <a:t>deve</a:t>
            </a:r>
            <a:r>
              <a:rPr lang="es-ES" sz="1500" b="0" dirty="0" smtClean="0">
                <a:latin typeface="+mn-lt"/>
              </a:rPr>
              <a:t> ter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índice de </a:t>
            </a:r>
            <a:r>
              <a:rPr lang="es-ES" sz="1500" b="0" dirty="0" err="1" smtClean="0">
                <a:latin typeface="+mn-lt"/>
              </a:rPr>
              <a:t>refração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maior</a:t>
            </a:r>
            <a:r>
              <a:rPr lang="es-ES" sz="1500" b="0" dirty="0" smtClean="0">
                <a:latin typeface="+mn-lt"/>
              </a:rPr>
              <a:t> que o do </a:t>
            </a:r>
            <a:r>
              <a:rPr lang="es-ES" sz="1500" b="0" dirty="0" err="1" smtClean="0"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(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n</a:t>
            </a:r>
            <a:r>
              <a:rPr lang="es-ES" sz="150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  <a:sym typeface="Symbol"/>
              </a:rPr>
              <a:t>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  <a:sym typeface="Symbol"/>
              </a:rPr>
              <a:t>n</a:t>
            </a:r>
            <a:r>
              <a:rPr lang="es-ES" sz="1500" baseline="-25000" dirty="0" smtClean="0">
                <a:solidFill>
                  <a:srgbClr val="0000CC"/>
                </a:solidFill>
                <a:latin typeface="+mn-lt"/>
                <a:sym typeface="Symbol"/>
              </a:rPr>
              <a:t>2</a:t>
            </a:r>
            <a:r>
              <a:rPr lang="es-ES" sz="1500" b="0" dirty="0" smtClean="0">
                <a:latin typeface="+mn-lt"/>
                <a:sym typeface="Symbol"/>
              </a:rPr>
              <a:t>).</a:t>
            </a: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-1" y="548680"/>
            <a:ext cx="4716017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Condições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 a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reflexão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interna total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08717" y="3786190"/>
            <a:ext cx="4435291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cumprida</a:t>
            </a:r>
            <a:r>
              <a:rPr lang="es-ES" sz="1500" b="0" dirty="0" smtClean="0">
                <a:latin typeface="+mn-lt"/>
              </a:rPr>
              <a:t> estas </a:t>
            </a:r>
            <a:r>
              <a:rPr lang="es-ES" sz="1500" b="0" dirty="0" err="1" smtClean="0">
                <a:latin typeface="+mn-lt"/>
              </a:rPr>
              <a:t>duas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condições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>
                <a:latin typeface="+mn-lt"/>
              </a:rPr>
              <a:t>toda </a:t>
            </a:r>
            <a:r>
              <a:rPr lang="es-ES" sz="1500" b="0" dirty="0" smtClean="0">
                <a:latin typeface="+mn-lt"/>
              </a:rPr>
              <a:t>a </a:t>
            </a:r>
            <a:r>
              <a:rPr lang="es-ES" sz="1500" b="0" dirty="0">
                <a:latin typeface="+mn-lt"/>
              </a:rPr>
              <a:t>luz que incide </a:t>
            </a:r>
            <a:r>
              <a:rPr lang="es-ES" sz="1500" b="0" dirty="0" err="1" smtClean="0">
                <a:latin typeface="+mn-lt"/>
              </a:rPr>
              <a:t>na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fibra se </a:t>
            </a:r>
            <a:r>
              <a:rPr lang="es-ES" sz="1500" b="0" dirty="0" smtClean="0">
                <a:latin typeface="+mn-lt"/>
              </a:rPr>
              <a:t>reflete </a:t>
            </a:r>
            <a:r>
              <a:rPr lang="es-ES" sz="1500" b="0" dirty="0">
                <a:latin typeface="+mn-lt"/>
              </a:rPr>
              <a:t>dentro </a:t>
            </a:r>
            <a:r>
              <a:rPr lang="es-ES" sz="1500" b="0" dirty="0" smtClean="0">
                <a:latin typeface="+mn-lt"/>
              </a:rPr>
              <a:t>dela; se </a:t>
            </a:r>
            <a:r>
              <a:rPr lang="es-ES" sz="1500" b="0" dirty="0" err="1" smtClean="0">
                <a:latin typeface="+mn-lt"/>
              </a:rPr>
              <a:t>produz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interna total</a:t>
            </a:r>
            <a:r>
              <a:rPr lang="es-ES" sz="1500" b="0" dirty="0">
                <a:latin typeface="+mn-lt"/>
              </a:rPr>
              <a:t>, que </a:t>
            </a:r>
            <a:r>
              <a:rPr lang="es-ES" sz="1500" b="0" dirty="0" smtClean="0">
                <a:latin typeface="+mn-lt"/>
              </a:rPr>
              <a:t>é a </a:t>
            </a:r>
            <a:r>
              <a:rPr lang="es-ES" sz="1500" b="0" dirty="0">
                <a:latin typeface="+mn-lt"/>
              </a:rPr>
              <a:t>base </a:t>
            </a:r>
            <a:r>
              <a:rPr lang="es-ES" sz="1500" b="0" dirty="0" smtClean="0">
                <a:latin typeface="+mn-lt"/>
              </a:rPr>
              <a:t>para se construir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fibra óptica. 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12" name="Picture 2" descr="C:\Users\Edison\Desktop\MUESTRAS\Imagen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975" y="3501008"/>
            <a:ext cx="3829050" cy="195103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C:\Users\Edison\Desktop\MUESTRAS\Imagen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048" y="783688"/>
            <a:ext cx="3456440" cy="2069248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13 Flecha abajo"/>
          <p:cNvSpPr/>
          <p:nvPr/>
        </p:nvSpPr>
        <p:spPr>
          <a:xfrm rot="16200000">
            <a:off x="4967374" y="1575934"/>
            <a:ext cx="423768" cy="494435"/>
          </a:xfrm>
          <a:prstGeom prst="downArrow">
            <a:avLst>
              <a:gd name="adj1" fmla="val 50000"/>
              <a:gd name="adj2" fmla="val 59275"/>
            </a:avLst>
          </a:prstGeom>
          <a:gradFill flip="none" rotWithShape="1">
            <a:gsLst>
              <a:gs pos="0">
                <a:srgbClr val="FFFF0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14 Dodecágono"/>
          <p:cNvSpPr/>
          <p:nvPr/>
        </p:nvSpPr>
        <p:spPr bwMode="auto">
          <a:xfrm>
            <a:off x="71696" y="1135037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66FF"/>
              </a:gs>
              <a:gs pos="70000">
                <a:srgbClr val="FF00FF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15 Dodecágono"/>
          <p:cNvSpPr/>
          <p:nvPr/>
        </p:nvSpPr>
        <p:spPr bwMode="auto">
          <a:xfrm>
            <a:off x="102912" y="1856442"/>
            <a:ext cx="357190" cy="357190"/>
          </a:xfrm>
          <a:prstGeom prst="dodecagon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66FF"/>
              </a:gs>
              <a:gs pos="70000">
                <a:srgbClr val="FF00FF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51555" y="2071678"/>
            <a:ext cx="4380485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  <a:sym typeface="Symbol"/>
              </a:rPr>
              <a:t>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ângulo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err="1" smtClean="0">
                <a:latin typeface="+mn-lt"/>
              </a:rPr>
              <a:t>incidência</a:t>
            </a:r>
            <a:r>
              <a:rPr lang="es-ES" sz="1500" b="0" dirty="0" smtClean="0">
                <a:latin typeface="+mn-lt"/>
              </a:rPr>
              <a:t> do </a:t>
            </a:r>
            <a:r>
              <a:rPr lang="es-ES" sz="1500" b="0" dirty="0" err="1" smtClean="0">
                <a:latin typeface="+mn-lt"/>
              </a:rPr>
              <a:t>raio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luz </a:t>
            </a:r>
            <a:r>
              <a:rPr lang="es-ES" sz="1500" b="0" dirty="0" err="1" smtClean="0">
                <a:latin typeface="+mn-lt"/>
              </a:rPr>
              <a:t>deve</a:t>
            </a:r>
            <a:r>
              <a:rPr lang="es-ES" sz="1500" b="0" dirty="0" smtClean="0">
                <a:latin typeface="+mn-lt"/>
              </a:rPr>
              <a:t> ser </a:t>
            </a:r>
            <a:r>
              <a:rPr lang="es-ES" sz="1500" b="0" dirty="0" err="1" smtClean="0">
                <a:latin typeface="+mn-lt"/>
              </a:rPr>
              <a:t>maior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smtClean="0">
                <a:latin typeface="+mn-lt"/>
              </a:rPr>
              <a:t>o </a:t>
            </a:r>
            <a:r>
              <a:rPr lang="es-ES" sz="1500" b="0" dirty="0" err="1" smtClean="0">
                <a:latin typeface="+mn-lt"/>
              </a:rPr>
              <a:t>ângulo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crítico para </a:t>
            </a:r>
            <a:r>
              <a:rPr lang="es-ES" sz="1500" b="0" dirty="0" smtClean="0">
                <a:latin typeface="+mn-lt"/>
              </a:rPr>
              <a:t>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smtClean="0">
                <a:latin typeface="+mn-lt"/>
              </a:rPr>
              <a:t>e </a:t>
            </a:r>
            <a:r>
              <a:rPr lang="es-ES" sz="1500" b="0" dirty="0" err="1" smtClean="0">
                <a:latin typeface="+mn-lt"/>
              </a:rPr>
              <a:t>seu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(</a:t>
            </a:r>
            <a:r>
              <a:rPr lang="el-GR" sz="1500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500" baseline="-25000" dirty="0">
                <a:solidFill>
                  <a:srgbClr val="0000CC"/>
                </a:solidFill>
                <a:latin typeface="+mn-lt"/>
                <a:cs typeface="Times New Roman"/>
              </a:rPr>
              <a:t>1 </a:t>
            </a:r>
            <a:r>
              <a:rPr lang="es-BO" sz="15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&gt; </a:t>
            </a:r>
            <a:r>
              <a:rPr lang="el-GR" sz="1500" dirty="0">
                <a:solidFill>
                  <a:srgbClr val="0000CC"/>
                </a:solidFill>
                <a:latin typeface="+mn-lt"/>
                <a:cs typeface="Times New Roman"/>
              </a:rPr>
              <a:t>θ</a:t>
            </a:r>
            <a:r>
              <a:rPr lang="es-ES_tradnl" sz="1500" baseline="-25000" dirty="0">
                <a:solidFill>
                  <a:srgbClr val="0000CC"/>
                </a:solidFill>
                <a:latin typeface="+mn-lt"/>
                <a:cs typeface="Times New Roman"/>
              </a:rPr>
              <a:t>C</a:t>
            </a:r>
            <a:r>
              <a:rPr lang="es-ES_tradnl" sz="1500" b="0" dirty="0">
                <a:latin typeface="+mn-lt"/>
              </a:rPr>
              <a:t>), 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2996952"/>
            <a:ext cx="4932040" cy="357190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Então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se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produz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reflexão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interna total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08717" y="5143512"/>
            <a:ext cx="4437201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A </a:t>
            </a:r>
            <a:r>
              <a:rPr lang="es-ES" sz="1500" b="0" dirty="0" err="1" smtClean="0">
                <a:latin typeface="+mn-lt"/>
              </a:rPr>
              <a:t>reflexão</a:t>
            </a:r>
            <a:r>
              <a:rPr lang="es-ES" sz="1500" b="0" dirty="0" smtClean="0">
                <a:latin typeface="+mn-lt"/>
              </a:rPr>
              <a:t> interna </a:t>
            </a:r>
            <a:r>
              <a:rPr lang="es-ES" sz="1500" b="0" dirty="0">
                <a:latin typeface="+mn-lt"/>
              </a:rPr>
              <a:t>total </a:t>
            </a:r>
            <a:r>
              <a:rPr lang="es-ES" sz="1500" b="0" dirty="0" smtClean="0">
                <a:latin typeface="+mn-lt"/>
              </a:rPr>
              <a:t>faz </a:t>
            </a:r>
            <a:r>
              <a:rPr lang="es-ES" sz="1500" b="0" dirty="0" err="1" smtClean="0">
                <a:latin typeface="+mn-lt"/>
              </a:rPr>
              <a:t>com</a:t>
            </a:r>
            <a:r>
              <a:rPr lang="es-ES" sz="1500" b="0" dirty="0" smtClean="0">
                <a:latin typeface="+mn-lt"/>
              </a:rPr>
              <a:t> que os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luz </a:t>
            </a:r>
            <a:r>
              <a:rPr lang="es-ES" sz="1500" b="0" dirty="0">
                <a:latin typeface="+mn-lt"/>
              </a:rPr>
              <a:t>dentro </a:t>
            </a:r>
            <a:r>
              <a:rPr lang="es-ES" sz="1500" b="0" dirty="0" smtClean="0">
                <a:latin typeface="+mn-lt"/>
              </a:rPr>
              <a:t>da </a:t>
            </a:r>
            <a:r>
              <a:rPr lang="es-ES" sz="1500" b="0" dirty="0">
                <a:latin typeface="+mn-lt"/>
              </a:rPr>
              <a:t>fibra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rebatam</a:t>
            </a:r>
            <a:r>
              <a:rPr lang="es-ES" sz="1500" b="0" dirty="0" smtClean="0">
                <a:latin typeface="+mn-lt"/>
              </a:rPr>
              <a:t> no </a:t>
            </a:r>
            <a:r>
              <a:rPr lang="es-ES" sz="1500" b="0" dirty="0">
                <a:latin typeface="+mn-lt"/>
              </a:rPr>
              <a:t>límite entre </a:t>
            </a:r>
            <a:r>
              <a:rPr lang="es-ES" sz="1500" b="0" dirty="0" smtClean="0">
                <a:latin typeface="+mn-lt"/>
              </a:rPr>
              <a:t>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smtClean="0">
                <a:latin typeface="+mn-lt"/>
              </a:rPr>
              <a:t>e o </a:t>
            </a:r>
            <a:r>
              <a:rPr lang="es-ES" sz="1500" b="0" dirty="0" err="1" smtClean="0"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e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continuem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sua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trajetória</a:t>
            </a:r>
            <a:r>
              <a:rPr lang="es-ES" sz="1500" b="0" dirty="0" smtClean="0">
                <a:latin typeface="+mn-lt"/>
              </a:rPr>
              <a:t> até o </a:t>
            </a:r>
            <a:r>
              <a:rPr lang="es-ES" sz="1500" b="0" dirty="0" err="1" smtClean="0">
                <a:latin typeface="+mn-lt"/>
              </a:rPr>
              <a:t>outro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extremo </a:t>
            </a:r>
            <a:r>
              <a:rPr lang="es-ES" sz="1500" b="0" dirty="0" smtClean="0">
                <a:latin typeface="+mn-lt"/>
              </a:rPr>
              <a:t>da </a:t>
            </a:r>
            <a:r>
              <a:rPr lang="es-ES" sz="1500" b="0" dirty="0">
                <a:latin typeface="+mn-lt"/>
              </a:rPr>
              <a:t>fibra. 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 bwMode="auto">
          <a:xfrm>
            <a:off x="5292080" y="5857892"/>
            <a:ext cx="3357586" cy="642942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luz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segue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trajeto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zigzag </a:t>
            </a:r>
            <a:r>
              <a:rPr lang="es-ES_tradnl" sz="16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longo do núcleo da fibra</a:t>
            </a:r>
            <a:r>
              <a:rPr lang="es-ES_tradnl" sz="1600" b="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25 Flecha abajo"/>
          <p:cNvSpPr/>
          <p:nvPr/>
        </p:nvSpPr>
        <p:spPr>
          <a:xfrm rot="16200000">
            <a:off x="4679342" y="3810387"/>
            <a:ext cx="423768" cy="494435"/>
          </a:xfrm>
          <a:prstGeom prst="downArrow">
            <a:avLst>
              <a:gd name="adj1" fmla="val 50000"/>
              <a:gd name="adj2" fmla="val 59275"/>
            </a:avLst>
          </a:prstGeom>
          <a:gradFill flip="none" rotWithShape="1">
            <a:gsLst>
              <a:gs pos="0">
                <a:srgbClr val="FFFF0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9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5" grpId="0" animBg="1"/>
      <p:bldP spid="16" grpId="0" animBg="1"/>
      <p:bldP spid="20" grpId="0" animBg="1"/>
      <p:bldP spid="25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Abertura numérica da fibra óptica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21658" y="2413337"/>
            <a:ext cx="3658254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abertura numérica (NA) </a:t>
            </a:r>
            <a:r>
              <a:rPr lang="es-ES" sz="1500" b="0" dirty="0" smtClean="0">
                <a:latin typeface="+mn-lt"/>
              </a:rPr>
              <a:t>do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smtClean="0">
                <a:latin typeface="+mn-lt"/>
              </a:rPr>
              <a:t>é 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coleção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err="1" smtClean="0">
                <a:latin typeface="+mn-lt"/>
              </a:rPr>
              <a:t>ângulos</a:t>
            </a:r>
            <a:r>
              <a:rPr lang="es-ES" sz="1500" b="0" dirty="0" smtClean="0">
                <a:latin typeface="+mn-lt"/>
              </a:rPr>
              <a:t> de </a:t>
            </a:r>
            <a:r>
              <a:rPr lang="es-ES" sz="1500" b="0" dirty="0" err="1" smtClean="0">
                <a:latin typeface="+mn-lt"/>
              </a:rPr>
              <a:t>incidência</a:t>
            </a:r>
            <a:r>
              <a:rPr lang="es-ES" sz="1500" b="0" dirty="0" smtClean="0">
                <a:latin typeface="+mn-lt"/>
              </a:rPr>
              <a:t> dos </a:t>
            </a:r>
            <a:r>
              <a:rPr lang="es-ES" sz="1500" b="0" dirty="0" err="1" smtClean="0">
                <a:latin typeface="+mn-lt"/>
              </a:rPr>
              <a:t>raios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luz </a:t>
            </a:r>
            <a:r>
              <a:rPr lang="es-ES" sz="1500" b="0" dirty="0" smtClean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ingressam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fibra </a:t>
            </a:r>
            <a:r>
              <a:rPr lang="es-ES" sz="1500" b="0" dirty="0" smtClean="0">
                <a:latin typeface="+mn-lt"/>
              </a:rPr>
              <a:t>e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smtClean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refletem</a:t>
            </a:r>
            <a:r>
              <a:rPr lang="es-ES" sz="1500" b="0" dirty="0" smtClean="0">
                <a:latin typeface="+mn-lt"/>
              </a:rPr>
              <a:t> internamente.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12824" y="1052736"/>
            <a:ext cx="8584988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Para que se </a:t>
            </a:r>
            <a:r>
              <a:rPr lang="es-ES" sz="1500" b="0" dirty="0" err="1" smtClean="0">
                <a:latin typeface="+mj-lt"/>
              </a:rPr>
              <a:t>produza</a:t>
            </a:r>
            <a:r>
              <a:rPr lang="es-ES" sz="1500" b="0" dirty="0" smtClean="0">
                <a:latin typeface="+mj-lt"/>
              </a:rPr>
              <a:t> a </a:t>
            </a:r>
            <a:r>
              <a:rPr lang="es-ES" sz="1500" b="0" dirty="0" err="1" smtClean="0">
                <a:latin typeface="+mj-lt"/>
              </a:rPr>
              <a:t>reflexão</a:t>
            </a:r>
            <a:r>
              <a:rPr lang="es-ES" sz="1500" b="0" dirty="0" smtClean="0">
                <a:latin typeface="+mj-lt"/>
              </a:rPr>
              <a:t> interna total </a:t>
            </a:r>
            <a:r>
              <a:rPr lang="es-ES" sz="1500" b="0" dirty="0" err="1" smtClean="0">
                <a:latin typeface="+mj-lt"/>
              </a:rPr>
              <a:t>numa</a:t>
            </a:r>
            <a:r>
              <a:rPr lang="es-ES" sz="1500" b="0" dirty="0" smtClean="0">
                <a:latin typeface="+mj-lt"/>
              </a:rPr>
              <a:t> fibra, se </a:t>
            </a:r>
            <a:r>
              <a:rPr lang="es-ES" sz="1500" b="0" dirty="0" err="1" smtClean="0">
                <a:latin typeface="+mj-lt"/>
              </a:rPr>
              <a:t>deve</a:t>
            </a:r>
            <a:r>
              <a:rPr lang="es-ES" sz="1500" b="0" dirty="0" smtClean="0">
                <a:latin typeface="+mj-lt"/>
              </a:rPr>
              <a:t> controlar o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ângulo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incidência</a:t>
            </a:r>
            <a:r>
              <a:rPr lang="es-ES" sz="1500" b="0" dirty="0" smtClean="0">
                <a:latin typeface="+mj-lt"/>
              </a:rPr>
              <a:t> dos </a:t>
            </a:r>
            <a:r>
              <a:rPr lang="es-ES" sz="1500" b="0" dirty="0" err="1" smtClean="0">
                <a:latin typeface="+mj-lt"/>
              </a:rPr>
              <a:t>raios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luz que </a:t>
            </a:r>
            <a:r>
              <a:rPr lang="es-ES" sz="1500" b="0" dirty="0" err="1" smtClean="0">
                <a:latin typeface="+mj-lt"/>
              </a:rPr>
              <a:t>entram</a:t>
            </a:r>
            <a:r>
              <a:rPr lang="es-ES" sz="1500" b="0" dirty="0" smtClean="0">
                <a:latin typeface="+mj-lt"/>
              </a:rPr>
              <a:t> no núcleo. Este controle se </a:t>
            </a:r>
            <a:r>
              <a:rPr lang="es-ES" sz="1500" b="0" dirty="0" err="1" smtClean="0">
                <a:latin typeface="+mj-lt"/>
              </a:rPr>
              <a:t>efetua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restringindo</a:t>
            </a:r>
            <a:r>
              <a:rPr lang="es-ES" sz="1500" b="0" dirty="0" smtClean="0">
                <a:latin typeface="+mj-lt"/>
              </a:rPr>
              <a:t> a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abertura numérica</a:t>
            </a:r>
            <a:r>
              <a:rPr lang="es-ES" sz="1500" b="0" dirty="0" smtClean="0">
                <a:latin typeface="+mj-lt"/>
              </a:rPr>
              <a:t>. </a:t>
            </a:r>
            <a:endParaRPr lang="es-ES" sz="1500" b="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32194" y="3573016"/>
            <a:ext cx="3647718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fonte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de luz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deve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ser posicionada de tal modo que todos os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raios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500" b="0" dirty="0" err="1" smtClean="0">
                <a:solidFill>
                  <a:srgbClr val="000000"/>
                </a:solidFill>
                <a:latin typeface="+mn-lt"/>
              </a:rPr>
              <a:t>entrem</a:t>
            </a:r>
            <a:r>
              <a:rPr lang="es-ES_tradnl" sz="1500" b="0" dirty="0" smtClean="0">
                <a:solidFill>
                  <a:srgbClr val="000000"/>
                </a:solidFill>
                <a:latin typeface="+mn-lt"/>
              </a:rPr>
              <a:t> por </a:t>
            </a:r>
            <a:r>
              <a:rPr lang="es-ES_tradnl" sz="1500" b="0" dirty="0" err="1" smtClean="0">
                <a:solidFill>
                  <a:srgbClr val="000000"/>
                </a:solidFill>
                <a:latin typeface="+mn-lt"/>
              </a:rPr>
              <a:t>um</a:t>
            </a:r>
            <a:r>
              <a:rPr lang="es-ES_tradnl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500" i="1" dirty="0" err="1" smtClean="0">
                <a:solidFill>
                  <a:srgbClr val="0000CC"/>
                </a:solidFill>
                <a:latin typeface="+mn-lt"/>
              </a:rPr>
              <a:t>cone</a:t>
            </a:r>
            <a:r>
              <a:rPr lang="es-ES_tradnl" sz="1500" i="1" dirty="0" smtClean="0">
                <a:solidFill>
                  <a:srgbClr val="0000CC"/>
                </a:solidFill>
                <a:latin typeface="+mn-lt"/>
              </a:rPr>
              <a:t> de </a:t>
            </a:r>
            <a:r>
              <a:rPr lang="es-ES_tradnl" sz="1500" i="1" dirty="0" err="1" smtClean="0">
                <a:solidFill>
                  <a:srgbClr val="0000CC"/>
                </a:solidFill>
                <a:latin typeface="+mn-lt"/>
              </a:rPr>
              <a:t>aceitação</a:t>
            </a:r>
            <a:r>
              <a:rPr lang="es-ES_tradnl" sz="1500" b="0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500" b="0" dirty="0" err="1" smtClean="0">
                <a:solidFill>
                  <a:srgbClr val="000000"/>
                </a:solidFill>
                <a:latin typeface="+mn-lt"/>
              </a:rPr>
              <a:t>imaginário</a:t>
            </a:r>
            <a:r>
              <a:rPr lang="es-ES_tradnl" sz="1500" b="0" i="1" dirty="0" smtClean="0">
                <a:solidFill>
                  <a:srgbClr val="000000"/>
                </a:solidFill>
                <a:latin typeface="+mn-lt"/>
              </a:rPr>
              <a:t>.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5259823" y="5229200"/>
            <a:ext cx="377667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1350" b="1" i="1" dirty="0" smtClean="0">
                <a:latin typeface="Lucida Sans" pitchFamily="34" charset="0"/>
                <a:cs typeface="Times New Roman" pitchFamily="18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NA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abertura numérica da fibra. </a:t>
            </a:r>
            <a:endParaRPr lang="es-ES" sz="1400" b="0" i="1" dirty="0" smtClean="0">
              <a:solidFill>
                <a:srgbClr val="000000"/>
              </a:solidFill>
              <a:latin typeface="+mn-lt"/>
              <a:ea typeface="Cambria Math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s-ES" sz="16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   </a:t>
            </a:r>
            <a:r>
              <a:rPr lang="el-GR" sz="16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θ</a:t>
            </a:r>
            <a:r>
              <a:rPr lang="es-ES_tradnl" sz="1600" baseline="-250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a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=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Ângulo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de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aceitação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.  </a:t>
            </a:r>
          </a:p>
          <a:p>
            <a:pPr>
              <a:spcBef>
                <a:spcPts val="0"/>
              </a:spcBef>
            </a:pP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   n</a:t>
            </a:r>
            <a:r>
              <a:rPr lang="es-ES" sz="1600" baseline="-250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1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índice de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do núcleo.</a:t>
            </a:r>
          </a:p>
          <a:p>
            <a:pPr>
              <a:spcBef>
                <a:spcPts val="0"/>
              </a:spcBef>
            </a:pP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  </a:t>
            </a:r>
            <a:r>
              <a:rPr lang="es-ES" sz="1600" i="1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n</a:t>
            </a:r>
            <a:r>
              <a:rPr lang="es-ES" sz="1600" baseline="-25000" dirty="0" smtClean="0">
                <a:solidFill>
                  <a:srgbClr val="000000"/>
                </a:solidFill>
                <a:ea typeface="Cambria Math" pitchFamily="18" charset="0"/>
                <a:cs typeface="Times New Roman" pitchFamily="18" charset="0"/>
              </a:rPr>
              <a:t>2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= índice de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refração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do </a:t>
            </a:r>
            <a:r>
              <a:rPr lang="es-ES" sz="1400" b="0" dirty="0" err="1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revestimento</a:t>
            </a:r>
            <a:r>
              <a:rPr lang="es-ES" sz="1400" b="0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.</a:t>
            </a:r>
            <a:r>
              <a:rPr lang="es-ES" sz="1400" b="0" i="1" dirty="0" smtClean="0">
                <a:solidFill>
                  <a:srgbClr val="000000"/>
                </a:solidFill>
                <a:latin typeface="+mn-lt"/>
                <a:ea typeface="Cambria Math" pitchFamily="18" charset="0"/>
                <a:cs typeface="Times New Roman" pitchFamily="18" charset="0"/>
              </a:rPr>
              <a:t> </a:t>
            </a:r>
            <a:endParaRPr lang="es-ES" sz="1400" b="0" dirty="0">
              <a:solidFill>
                <a:srgbClr val="000000"/>
              </a:solidFill>
              <a:latin typeface="+mn-lt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5221782" y="5237750"/>
            <a:ext cx="214314" cy="1071570"/>
          </a:xfrm>
          <a:prstGeom prst="leftBrace">
            <a:avLst>
              <a:gd name="adj1" fmla="val 38910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1 Título"/>
          <p:cNvSpPr txBox="1">
            <a:spLocks/>
          </p:cNvSpPr>
          <p:nvPr/>
        </p:nvSpPr>
        <p:spPr bwMode="auto">
          <a:xfrm>
            <a:off x="-1" y="548680"/>
            <a:ext cx="4716017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Como controlar o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ângulo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incidencia?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-47625" y="1989345"/>
            <a:ext cx="3539505" cy="357190"/>
          </a:xfrm>
          <a:prstGeom prst="rect">
            <a:avLst/>
          </a:prstGeom>
          <a:solidFill>
            <a:srgbClr val="FFA21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é a abertura numérica?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1919288" cy="4619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Edison\Desktop\MUESTRAS\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75332"/>
            <a:ext cx="4895573" cy="2029732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1524000" cy="352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5 Flecha abajo"/>
          <p:cNvSpPr/>
          <p:nvPr/>
        </p:nvSpPr>
        <p:spPr>
          <a:xfrm rot="16200000">
            <a:off x="3815632" y="2797933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 rot="21151284">
            <a:off x="852740" y="4610266"/>
            <a:ext cx="2415198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Conexão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típica de laser</a:t>
            </a:r>
            <a:r>
              <a:rPr lang="es-ES_tradnl" sz="1500" b="0" i="1" dirty="0" smtClean="0">
                <a:solidFill>
                  <a:srgbClr val="000000"/>
                </a:solidFill>
                <a:latin typeface="+mn-lt"/>
              </a:rPr>
              <a:t>.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6146" name="Picture 2" descr="C:\Users\Edison\Desktop\MUESTRAS\chi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9" y="5183907"/>
            <a:ext cx="3243263" cy="13414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1 Título"/>
          <p:cNvSpPr txBox="1">
            <a:spLocks/>
          </p:cNvSpPr>
          <p:nvPr/>
        </p:nvSpPr>
        <p:spPr bwMode="auto">
          <a:xfrm>
            <a:off x="4000496" y="6500834"/>
            <a:ext cx="4714908" cy="357166"/>
          </a:xfrm>
          <a:prstGeom prst="rect">
            <a:avLst/>
          </a:prstGeom>
          <a:solidFill>
            <a:srgbClr val="B18EF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NA típica para as fibras varía entre 0.1 e 0.5.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30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9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16" grpId="0" animBg="1"/>
      <p:bldP spid="26" grpId="0"/>
      <p:bldP spid="27" grpId="0" animBg="1"/>
      <p:bldP spid="17" grpId="0" animBg="1"/>
      <p:bldP spid="18" grpId="0" animBg="1"/>
      <p:bldP spid="19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71504"/>
          </a:xfrm>
          <a:solidFill>
            <a:srgbClr val="3333FF"/>
          </a:solidFill>
        </p:spPr>
        <p:txBody>
          <a:bodyPr/>
          <a:lstStyle/>
          <a:p>
            <a:pPr algn="l">
              <a:defRPr/>
            </a:pPr>
            <a:r>
              <a:rPr lang="es-ES_tradnl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fibra óptica - </a:t>
            </a:r>
            <a:r>
              <a:rPr lang="es-ES_tradnl" sz="2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Exercicios</a:t>
            </a:r>
            <a:endParaRPr lang="es-ES_tradnl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41704" y="980728"/>
            <a:ext cx="4862344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dirty="0" smtClean="0">
                <a:solidFill>
                  <a:srgbClr val="0000CC"/>
                </a:solidFill>
                <a:latin typeface="+mn-lt"/>
              </a:rPr>
              <a:t>Abertura numérica</a:t>
            </a:r>
            <a:r>
              <a:rPr lang="es-BO" b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s-ES" b="0" dirty="0" smtClean="0">
                <a:latin typeface="+mn-lt"/>
              </a:rPr>
              <a:t>Calcule a abertura numérica e o </a:t>
            </a:r>
            <a:r>
              <a:rPr lang="es-ES" b="0" dirty="0" err="1" smtClean="0">
                <a:latin typeface="+mn-lt"/>
              </a:rPr>
              <a:t>ângulo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aceitação</a:t>
            </a:r>
            <a:r>
              <a:rPr lang="es-ES" b="0" dirty="0" smtClean="0">
                <a:latin typeface="+mn-lt"/>
              </a:rPr>
              <a:t> máxima (a partir do </a:t>
            </a:r>
            <a:r>
              <a:rPr lang="es-ES" b="0" dirty="0" err="1" smtClean="0">
                <a:latin typeface="+mn-lt"/>
              </a:rPr>
              <a:t>eixo</a:t>
            </a:r>
            <a:r>
              <a:rPr lang="es-ES" b="0" dirty="0" smtClean="0">
                <a:latin typeface="+mn-lt"/>
              </a:rPr>
              <a:t> da fibra) para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que </a:t>
            </a:r>
            <a:r>
              <a:rPr lang="es-ES" b="0" dirty="0" err="1" smtClean="0">
                <a:latin typeface="+mn-lt"/>
              </a:rPr>
              <a:t>têm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índice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de 1.6 para o núcleo e de  1.4 para 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BO" b="0" dirty="0" smtClean="0">
                <a:latin typeface="+mn-lt"/>
              </a:rPr>
              <a:t>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79512" y="1897087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393958" y="1916832"/>
            <a:ext cx="9525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1350" b="0" i="1" dirty="0" smtClean="0">
                <a:latin typeface="+mn-lt"/>
                <a:cs typeface="Times New Roman" pitchFamily="18" charset="0"/>
              </a:rPr>
              <a:t>NA = 0.77</a:t>
            </a:r>
            <a:endParaRPr lang="es-ES" sz="1350" b="0" i="1" dirty="0">
              <a:latin typeface="+mn-lt"/>
            </a:endParaRPr>
          </a:p>
        </p:txBody>
      </p:sp>
      <p:sp>
        <p:nvSpPr>
          <p:cNvPr id="26" name="25 Rectángulo"/>
          <p:cNvSpPr>
            <a:spLocks noChangeArrowheads="1"/>
          </p:cNvSpPr>
          <p:nvPr/>
        </p:nvSpPr>
        <p:spPr bwMode="auto">
          <a:xfrm>
            <a:off x="141704" y="2630522"/>
            <a:ext cx="6662544" cy="14465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s-BO" dirty="0" smtClean="0">
                <a:solidFill>
                  <a:srgbClr val="0000CC"/>
                </a:solidFill>
                <a:latin typeface="+mn-lt"/>
              </a:rPr>
              <a:t>Características da fibra</a:t>
            </a:r>
            <a:r>
              <a:rPr lang="es-BO" b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s-ES" b="0" dirty="0" smtClean="0">
                <a:latin typeface="+mn-lt"/>
              </a:rPr>
              <a:t>Os índices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do núcleo e do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óptica </a:t>
            </a:r>
            <a:r>
              <a:rPr lang="es-ES" b="0" dirty="0" err="1" smtClean="0">
                <a:latin typeface="+mn-lt"/>
              </a:rPr>
              <a:t>são</a:t>
            </a:r>
            <a:r>
              <a:rPr lang="es-ES" b="0" dirty="0" smtClean="0">
                <a:latin typeface="+mn-lt"/>
              </a:rPr>
              <a:t> de 1.5 e 1.45, respectivamente.  Calcule:</a:t>
            </a:r>
          </a:p>
          <a:p>
            <a:pPr lvl="0"/>
            <a:endParaRPr lang="es-ES" sz="200" b="0" dirty="0" smtClean="0">
              <a:latin typeface="+mn-lt"/>
            </a:endParaRPr>
          </a:p>
          <a:p>
            <a:pPr marL="433800" lvl="0" indent="-252000"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s-ES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velocidade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da luz no núcleo. </a:t>
            </a:r>
          </a:p>
          <a:p>
            <a:pPr marL="433800" lvl="0" indent="-252000"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s-ES" b="0" dirty="0" smtClean="0">
                <a:solidFill>
                  <a:srgbClr val="000000"/>
                </a:solidFill>
                <a:latin typeface="+mn-lt"/>
              </a:rPr>
              <a:t>O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ângulo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crítico para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um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raio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que se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move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do núcleo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ao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revestimento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433800" lvl="0" indent="-252000"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s-ES" b="0" dirty="0" smtClean="0">
                <a:solidFill>
                  <a:srgbClr val="000000"/>
                </a:solidFill>
                <a:latin typeface="+mn-lt"/>
              </a:rPr>
              <a:t>A abertura numérica da fibra.</a:t>
            </a:r>
          </a:p>
          <a:p>
            <a:pPr marL="433800" lvl="0" indent="-252000"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s-ES" b="0" dirty="0" smtClean="0">
                <a:solidFill>
                  <a:srgbClr val="000000"/>
                </a:solidFill>
                <a:latin typeface="+mn-lt"/>
              </a:rPr>
              <a:t>O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ângulo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máximo (a partir do </a:t>
            </a:r>
            <a:r>
              <a:rPr lang="es-ES" b="0" dirty="0" err="1" smtClean="0">
                <a:solidFill>
                  <a:srgbClr val="000000"/>
                </a:solidFill>
                <a:latin typeface="+mn-lt"/>
              </a:rPr>
              <a:t>eixo</a:t>
            </a:r>
            <a:r>
              <a:rPr lang="es-ES" b="0" dirty="0" smtClean="0">
                <a:solidFill>
                  <a:srgbClr val="000000"/>
                </a:solidFill>
                <a:latin typeface="+mn-lt"/>
              </a:rPr>
              <a:t> da fibra) que se aceita a luz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867843" y="2651616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Respostas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322686" y="2912894"/>
            <a:ext cx="164307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a) 200.000 km/s </a:t>
            </a:r>
            <a:endParaRPr lang="es-ES" sz="1350" b="0" i="1" dirty="0">
              <a:latin typeface="+mn-lt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465541" y="1916832"/>
            <a:ext cx="9765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1350" b="0" dirty="0" smtClean="0">
                <a:latin typeface="+mn-lt"/>
                <a:cs typeface="Times New Roman" pitchFamily="18" charset="0"/>
                <a:sym typeface="Symbol"/>
              </a:rPr>
              <a:t></a:t>
            </a:r>
            <a:r>
              <a:rPr lang="es-BO" sz="1350" b="0" baseline="-25000" dirty="0" smtClean="0">
                <a:latin typeface="+mn-lt"/>
                <a:cs typeface="Times New Roman" pitchFamily="18" charset="0"/>
                <a:sym typeface="Symbol"/>
              </a:rPr>
              <a:t>a</a:t>
            </a:r>
            <a:r>
              <a:rPr lang="es-BO" sz="1350" b="0" i="1" dirty="0" smtClean="0">
                <a:latin typeface="+mn-lt"/>
                <a:cs typeface="Times New Roman" pitchFamily="18" charset="0"/>
                <a:sym typeface="Symbol"/>
              </a:rPr>
              <a:t> = 5</a:t>
            </a:r>
            <a:r>
              <a:rPr lang="es-BO" sz="1350" b="0" i="1" dirty="0" smtClean="0">
                <a:latin typeface="+mn-lt"/>
                <a:cs typeface="Times New Roman" pitchFamily="18" charset="0"/>
              </a:rPr>
              <a:t>0,8º </a:t>
            </a:r>
            <a:endParaRPr lang="es-ES" sz="1350" b="0" i="1" dirty="0">
              <a:latin typeface="+mn-lt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7316726" y="3128918"/>
            <a:ext cx="7858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b) 75º </a:t>
            </a:r>
            <a:endParaRPr lang="es-ES" sz="1350" b="0" i="1" dirty="0">
              <a:latin typeface="+mn-lt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316726" y="3356992"/>
            <a:ext cx="107157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c) 0,384 </a:t>
            </a:r>
            <a:endParaRPr lang="es-ES" sz="1350" b="0" i="1" dirty="0">
              <a:latin typeface="+mn-lt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7322686" y="3573016"/>
            <a:ext cx="1071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d) </a:t>
            </a:r>
            <a:r>
              <a:rPr lang="pt-BR" sz="1350" b="0" i="1" dirty="0" smtClean="0">
                <a:latin typeface="+mn-lt"/>
              </a:rPr>
              <a:t>22,6º</a:t>
            </a:r>
            <a:r>
              <a:rPr lang="es-BO" sz="1350" b="0" i="1" dirty="0" smtClean="0">
                <a:latin typeface="+mn-lt"/>
              </a:rPr>
              <a:t> </a:t>
            </a:r>
            <a:endParaRPr lang="es-ES" sz="1350" b="0" i="1" dirty="0">
              <a:latin typeface="+mn-lt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 bwMode="auto">
          <a:xfrm>
            <a:off x="0" y="548680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4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5" descr="C:\Users\Edison\Desktop\MUESTRAS\ap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34" y="708631"/>
            <a:ext cx="3699822" cy="153396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1 Título"/>
          <p:cNvSpPr txBox="1">
            <a:spLocks/>
          </p:cNvSpPr>
          <p:nvPr/>
        </p:nvSpPr>
        <p:spPr bwMode="auto">
          <a:xfrm>
            <a:off x="-25650" y="2207714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-36512" y="4800002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7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Rectángulo"/>
          <p:cNvSpPr>
            <a:spLocks noChangeArrowheads="1"/>
          </p:cNvSpPr>
          <p:nvPr/>
        </p:nvSpPr>
        <p:spPr bwMode="auto">
          <a:xfrm>
            <a:off x="139630" y="5210616"/>
            <a:ext cx="8861525" cy="73866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dirty="0" err="1" smtClean="0">
                <a:solidFill>
                  <a:srgbClr val="0000CC"/>
                </a:solidFill>
                <a:latin typeface="+mn-lt"/>
              </a:rPr>
              <a:t>Projeto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de fibra</a:t>
            </a:r>
            <a:r>
              <a:rPr lang="es-BO" b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s-ES" b="0" dirty="0" err="1" smtClean="0">
                <a:latin typeface="+mn-lt"/>
              </a:rPr>
              <a:t>Suponha</a:t>
            </a:r>
            <a:r>
              <a:rPr lang="es-ES" b="0" dirty="0" smtClean="0">
                <a:latin typeface="+mn-lt"/>
              </a:rPr>
              <a:t> que o </a:t>
            </a:r>
            <a:r>
              <a:rPr lang="es-ES" b="0" dirty="0" err="1" smtClean="0">
                <a:latin typeface="+mn-lt"/>
              </a:rPr>
              <a:t>tenham</a:t>
            </a:r>
            <a:r>
              <a:rPr lang="es-ES" b="0" dirty="0" smtClean="0">
                <a:latin typeface="+mn-lt"/>
              </a:rPr>
              <a:t> contratado para </a:t>
            </a:r>
            <a:r>
              <a:rPr lang="es-ES" b="0" dirty="0" err="1" smtClean="0">
                <a:latin typeface="+mn-lt"/>
              </a:rPr>
              <a:t>projetar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uma</a:t>
            </a:r>
            <a:r>
              <a:rPr lang="es-ES" b="0" dirty="0" smtClean="0">
                <a:latin typeface="+mn-lt"/>
              </a:rPr>
              <a:t> fibra óptica. </a:t>
            </a:r>
            <a:r>
              <a:rPr lang="es-ES" b="0" dirty="0" err="1" smtClean="0">
                <a:latin typeface="+mn-lt"/>
              </a:rPr>
              <a:t>Você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dispõe</a:t>
            </a:r>
            <a:r>
              <a:rPr lang="es-ES" b="0" dirty="0" smtClean="0">
                <a:latin typeface="+mn-lt"/>
              </a:rPr>
              <a:t> de </a:t>
            </a:r>
            <a:r>
              <a:rPr lang="es-ES" b="0" dirty="0" err="1" smtClean="0">
                <a:latin typeface="+mn-lt"/>
              </a:rPr>
              <a:t>dois</a:t>
            </a:r>
            <a:r>
              <a:rPr lang="es-ES" b="0" dirty="0" smtClean="0">
                <a:latin typeface="+mn-lt"/>
              </a:rPr>
              <a:t> tipos de </a:t>
            </a:r>
            <a:r>
              <a:rPr lang="es-ES" b="0" dirty="0" err="1" smtClean="0">
                <a:latin typeface="+mn-lt"/>
              </a:rPr>
              <a:t>vidro</a:t>
            </a:r>
            <a:r>
              <a:rPr lang="es-ES" b="0" dirty="0" smtClean="0">
                <a:latin typeface="+mn-lt"/>
              </a:rPr>
              <a:t>: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i="1" dirty="0" smtClean="0">
                <a:latin typeface="+mn-lt"/>
              </a:rPr>
              <a:t>A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índice de </a:t>
            </a:r>
            <a:r>
              <a:rPr lang="es-ES" b="0" dirty="0" err="1" smtClean="0">
                <a:latin typeface="+mn-lt"/>
              </a:rPr>
              <a:t>refração</a:t>
            </a:r>
            <a:r>
              <a:rPr lang="es-ES" b="0" dirty="0" smtClean="0">
                <a:latin typeface="+mn-lt"/>
              </a:rPr>
              <a:t> de 1.3 e </a:t>
            </a:r>
            <a:r>
              <a:rPr lang="es-ES" b="0" dirty="0" err="1" smtClean="0">
                <a:latin typeface="+mn-lt"/>
              </a:rPr>
              <a:t>outro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i="1" dirty="0" smtClean="0">
                <a:latin typeface="+mn-lt"/>
              </a:rPr>
              <a:t>B </a:t>
            </a:r>
            <a:r>
              <a:rPr lang="es-ES" b="0" dirty="0" err="1" smtClean="0">
                <a:latin typeface="+mn-lt"/>
              </a:rPr>
              <a:t>com</a:t>
            </a:r>
            <a:r>
              <a:rPr lang="es-ES" b="0" dirty="0" smtClean="0">
                <a:latin typeface="+mn-lt"/>
              </a:rPr>
              <a:t> 1.5. Determine </a:t>
            </a:r>
            <a:r>
              <a:rPr lang="es-ES" b="0" dirty="0" err="1" smtClean="0">
                <a:latin typeface="+mn-lt"/>
              </a:rPr>
              <a:t>qual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vidro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deve</a:t>
            </a:r>
            <a:r>
              <a:rPr lang="es-ES" b="0" dirty="0" smtClean="0">
                <a:latin typeface="+mn-lt"/>
              </a:rPr>
              <a:t> ser utilizado como núcleo e </a:t>
            </a:r>
            <a:r>
              <a:rPr lang="es-ES" b="0" dirty="0" err="1" smtClean="0">
                <a:latin typeface="+mn-lt"/>
              </a:rPr>
              <a:t>qual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deve</a:t>
            </a:r>
            <a:r>
              <a:rPr lang="es-ES" b="0" dirty="0" smtClean="0">
                <a:latin typeface="+mn-lt"/>
              </a:rPr>
              <a:t> ser utilizado como </a:t>
            </a:r>
            <a:r>
              <a:rPr lang="es-ES" b="0" dirty="0" err="1" smtClean="0">
                <a:latin typeface="+mn-lt"/>
              </a:rPr>
              <a:t>revestimento</a:t>
            </a:r>
            <a:r>
              <a:rPr lang="es-ES" b="0" dirty="0" smtClean="0">
                <a:latin typeface="+mn-lt"/>
              </a:rPr>
              <a:t> e calcule a abertura numérica que </a:t>
            </a:r>
            <a:r>
              <a:rPr lang="es-ES" b="0" dirty="0" err="1" smtClean="0">
                <a:latin typeface="+mn-lt"/>
              </a:rPr>
              <a:t>terá</a:t>
            </a:r>
            <a:r>
              <a:rPr lang="es-ES" b="0" dirty="0" smtClean="0">
                <a:latin typeface="+mn-lt"/>
              </a:rPr>
              <a:t> a fibra.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33 Rectángulo"/>
          <p:cNvSpPr>
            <a:spLocks noChangeArrowheads="1"/>
          </p:cNvSpPr>
          <p:nvPr/>
        </p:nvSpPr>
        <p:spPr bwMode="auto">
          <a:xfrm>
            <a:off x="1403648" y="4201924"/>
            <a:ext cx="4104456" cy="5232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s-BO" dirty="0" err="1" smtClean="0">
                <a:solidFill>
                  <a:srgbClr val="0000CC"/>
                </a:solidFill>
                <a:latin typeface="+mn-lt"/>
              </a:rPr>
              <a:t>Reflexão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interna total </a:t>
            </a:r>
            <a:r>
              <a:rPr lang="es-BO" b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s-ES" b="0" dirty="0" smtClean="0">
                <a:latin typeface="+mn-lt"/>
              </a:rPr>
              <a:t>Que é a </a:t>
            </a:r>
            <a:r>
              <a:rPr lang="es-ES" b="0" dirty="0" err="1" smtClean="0">
                <a:latin typeface="+mn-lt"/>
              </a:rPr>
              <a:t>reflexão</a:t>
            </a:r>
            <a:r>
              <a:rPr lang="es-ES" b="0" dirty="0" smtClean="0">
                <a:latin typeface="+mn-lt"/>
              </a:rPr>
              <a:t> interna total? </a:t>
            </a:r>
            <a:r>
              <a:rPr lang="es-ES" b="0" dirty="0" err="1" smtClean="0">
                <a:latin typeface="+mn-lt"/>
              </a:rPr>
              <a:t>Em</a:t>
            </a:r>
            <a:r>
              <a:rPr lang="es-ES" b="0" dirty="0" smtClean="0">
                <a:latin typeface="+mn-lt"/>
              </a:rPr>
              <a:t> que circunstancias </a:t>
            </a:r>
            <a:r>
              <a:rPr lang="es-ES" b="0" dirty="0" err="1" smtClean="0">
                <a:latin typeface="+mn-lt"/>
              </a:rPr>
              <a:t>ocorre</a:t>
            </a:r>
            <a:r>
              <a:rPr lang="es-ES" b="0" dirty="0" smtClean="0">
                <a:latin typeface="+mn-lt"/>
              </a:rPr>
              <a:t>?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5508104" y="414908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786446" y="4361329"/>
            <a:ext cx="30003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err="1" smtClean="0">
                <a:latin typeface="+mn-lt"/>
              </a:rPr>
              <a:t>Quando</a:t>
            </a:r>
            <a:r>
              <a:rPr lang="es-BO" sz="1350" b="0" i="1" dirty="0" smtClean="0">
                <a:latin typeface="+mn-lt"/>
              </a:rPr>
              <a:t> o </a:t>
            </a:r>
            <a:r>
              <a:rPr lang="es-BO" sz="1350" b="0" i="1" dirty="0" err="1" smtClean="0">
                <a:latin typeface="+mn-lt"/>
              </a:rPr>
              <a:t>ângulo</a:t>
            </a:r>
            <a:r>
              <a:rPr lang="es-BO" sz="1350" b="0" i="1" dirty="0" smtClean="0">
                <a:latin typeface="+mn-lt"/>
              </a:rPr>
              <a:t> de </a:t>
            </a:r>
            <a:r>
              <a:rPr lang="es-BO" sz="1350" b="0" i="1" dirty="0" err="1" smtClean="0">
                <a:latin typeface="+mn-lt"/>
              </a:rPr>
              <a:t>incidência</a:t>
            </a:r>
            <a:r>
              <a:rPr lang="es-BO" sz="1350" b="0" i="1" dirty="0" smtClean="0">
                <a:latin typeface="+mn-lt"/>
              </a:rPr>
              <a:t> é </a:t>
            </a:r>
            <a:r>
              <a:rPr lang="es-BO" sz="1350" b="0" i="1" dirty="0" err="1" smtClean="0">
                <a:latin typeface="+mn-lt"/>
              </a:rPr>
              <a:t>maior</a:t>
            </a:r>
            <a:r>
              <a:rPr lang="es-BO" sz="1350" b="0" i="1" dirty="0" smtClean="0">
                <a:latin typeface="+mn-lt"/>
              </a:rPr>
              <a:t> que o </a:t>
            </a:r>
            <a:r>
              <a:rPr lang="es-BO" sz="1350" b="0" i="1" dirty="0" err="1" smtClean="0">
                <a:latin typeface="+mn-lt"/>
              </a:rPr>
              <a:t>ângulo</a:t>
            </a:r>
            <a:r>
              <a:rPr lang="es-BO" sz="1350" b="0" i="1" dirty="0" smtClean="0">
                <a:latin typeface="+mn-lt"/>
              </a:rPr>
              <a:t> crítico.</a:t>
            </a:r>
            <a:endParaRPr lang="es-ES" sz="1350" b="0" i="1" dirty="0">
              <a:latin typeface="+mn-lt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 bwMode="auto">
          <a:xfrm>
            <a:off x="-36512" y="4223938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6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5496" y="594928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1259632" y="5949280"/>
            <a:ext cx="363579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Núcleo: </a:t>
            </a:r>
            <a:r>
              <a:rPr lang="es-BO" sz="1350" b="0" i="1" dirty="0" err="1" smtClean="0">
                <a:latin typeface="+mn-lt"/>
              </a:rPr>
              <a:t>vidro</a:t>
            </a:r>
            <a:r>
              <a:rPr lang="es-BO" sz="1350" b="0" i="1" dirty="0" smtClean="0">
                <a:latin typeface="+mn-lt"/>
              </a:rPr>
              <a:t> B e </a:t>
            </a:r>
            <a:r>
              <a:rPr lang="es-BO" sz="1350" b="0" i="1" dirty="0" err="1" smtClean="0">
                <a:latin typeface="+mn-lt"/>
              </a:rPr>
              <a:t>revestimento</a:t>
            </a:r>
            <a:r>
              <a:rPr lang="es-BO" sz="1350" b="0" i="1" dirty="0" smtClean="0">
                <a:latin typeface="+mn-lt"/>
              </a:rPr>
              <a:t>: </a:t>
            </a:r>
            <a:r>
              <a:rPr lang="es-BO" sz="1350" b="0" i="1" dirty="0" err="1" smtClean="0">
                <a:latin typeface="+mn-lt"/>
              </a:rPr>
              <a:t>vidro</a:t>
            </a:r>
            <a:r>
              <a:rPr lang="es-BO" sz="1350" b="0" i="1" dirty="0" smtClean="0">
                <a:latin typeface="+mn-lt"/>
              </a:rPr>
              <a:t> A. </a:t>
            </a:r>
            <a:endParaRPr lang="es-ES" sz="1350" b="0" i="1" dirty="0">
              <a:latin typeface="+mn-lt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1261970" y="6165304"/>
            <a:ext cx="158183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350" b="0" i="1" dirty="0" smtClean="0">
                <a:latin typeface="+mn-lt"/>
              </a:rPr>
              <a:t>NA = 0.75 </a:t>
            </a:r>
            <a:endParaRPr lang="es-ES" sz="1350" b="0" i="1" dirty="0">
              <a:latin typeface="+mn-lt"/>
            </a:endParaRPr>
          </a:p>
        </p:txBody>
      </p:sp>
      <p:sp>
        <p:nvSpPr>
          <p:cNvPr id="62" name="61 Rectángulo"/>
          <p:cNvSpPr/>
          <p:nvPr/>
        </p:nvSpPr>
        <p:spPr bwMode="auto">
          <a:xfrm>
            <a:off x="5929322" y="5971305"/>
            <a:ext cx="3218051" cy="571504"/>
          </a:xfrm>
          <a:prstGeom prst="rect">
            <a:avLst/>
          </a:prstGeom>
          <a:solidFill>
            <a:srgbClr val="FFB9ED">
              <a:alpha val="9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A abertura numérica é especificada pelo fabricante.</a:t>
            </a:r>
            <a:endParaRPr kumimoji="0" lang="es-E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 bwMode="auto">
          <a:xfrm>
            <a:off x="1282954" y="6519735"/>
            <a:ext cx="5472607" cy="319110"/>
          </a:xfrm>
          <a:prstGeom prst="rect">
            <a:avLst/>
          </a:prstGeom>
          <a:solidFill>
            <a:srgbClr val="FFFF2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Os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raios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 que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entram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 pelo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cone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 se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propagam</a:t>
            </a:r>
            <a:r>
              <a:rPr kumimoji="0" lang="es-E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</a:rPr>
              <a:t> pela fibra.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7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770" decel="100000"/>
                                        <p:tgtEl>
                                          <p:spTgt spid="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7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770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2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4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5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7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  <p:bldP spid="26" grpId="0" animBg="1"/>
      <p:bldP spid="27" grpId="0"/>
      <p:bldP spid="28" grpId="0"/>
      <p:bldP spid="37" grpId="0"/>
      <p:bldP spid="38" grpId="0"/>
      <p:bldP spid="39" grpId="0"/>
      <p:bldP spid="40" grpId="0"/>
      <p:bldP spid="21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45" grpId="0" animBg="1"/>
      <p:bldP spid="46" grpId="0"/>
      <p:bldP spid="47" grpId="0"/>
      <p:bldP spid="48" grpId="0"/>
      <p:bldP spid="62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s-ES_tradnl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.- </a:t>
            </a:r>
            <a:r>
              <a:rPr lang="es-ES_tradnl" sz="28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Natureza</a:t>
            </a:r>
            <a:r>
              <a:rPr lang="es-ES_tradnl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 luz</a:t>
            </a:r>
            <a:endParaRPr kumimoji="0" lang="es-ES_tradnl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1" y="571485"/>
            <a:ext cx="2051719" cy="37149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Que é a luz?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6298" y="3000372"/>
            <a:ext cx="3269558" cy="28575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O espectro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eletromagnético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42843" y="1000108"/>
            <a:ext cx="8722451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A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luz</a:t>
            </a:r>
            <a:r>
              <a:rPr lang="es-ES" sz="1500" b="0" dirty="0">
                <a:latin typeface="+mj-lt"/>
              </a:rPr>
              <a:t> </a:t>
            </a:r>
            <a:r>
              <a:rPr lang="es-ES" sz="1500" b="0" dirty="0" smtClean="0">
                <a:latin typeface="+mj-lt"/>
              </a:rPr>
              <a:t>é </a:t>
            </a:r>
            <a:r>
              <a:rPr lang="es-ES" sz="1500" b="0" dirty="0" err="1" smtClean="0">
                <a:latin typeface="+mj-lt"/>
              </a:rPr>
              <a:t>um</a:t>
            </a:r>
            <a:r>
              <a:rPr lang="es-ES" sz="1500" b="0" dirty="0" smtClean="0">
                <a:latin typeface="+mj-lt"/>
              </a:rPr>
              <a:t> tipo de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energía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eletromagnética</a:t>
            </a:r>
            <a:r>
              <a:rPr lang="es-ES" sz="1500" b="0" dirty="0">
                <a:latin typeface="+mj-lt"/>
              </a:rPr>
              <a:t>. </a:t>
            </a:r>
            <a:r>
              <a:rPr lang="es-ES" sz="1500" b="0" dirty="0" err="1" smtClean="0">
                <a:latin typeface="+mj-lt"/>
              </a:rPr>
              <a:t>Quando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carga </a:t>
            </a:r>
            <a:r>
              <a:rPr lang="es-ES" sz="1500" b="0" dirty="0" err="1" smtClean="0">
                <a:latin typeface="+mj-lt"/>
              </a:rPr>
              <a:t>elétrica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se </a:t>
            </a:r>
            <a:r>
              <a:rPr lang="es-ES" sz="1500" b="0" dirty="0" err="1" smtClean="0">
                <a:latin typeface="+mj-lt"/>
              </a:rPr>
              <a:t>move</a:t>
            </a:r>
            <a:r>
              <a:rPr lang="es-ES" sz="1500" b="0" dirty="0" smtClean="0">
                <a:latin typeface="+mj-lt"/>
              </a:rPr>
              <a:t> para frente e para </a:t>
            </a:r>
            <a:r>
              <a:rPr lang="es-ES" sz="1500" b="0" dirty="0" err="1" smtClean="0">
                <a:latin typeface="+mj-lt"/>
              </a:rPr>
              <a:t>trás</a:t>
            </a:r>
            <a:r>
              <a:rPr lang="es-ES" sz="1500" b="0" dirty="0">
                <a:latin typeface="+mj-lt"/>
              </a:rPr>
              <a:t>, </a:t>
            </a:r>
            <a:r>
              <a:rPr lang="es-ES" sz="1500" b="0" dirty="0" err="1" smtClean="0">
                <a:latin typeface="+mj-lt"/>
              </a:rPr>
              <a:t>produz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energía </a:t>
            </a:r>
            <a:r>
              <a:rPr lang="es-ES" sz="1500" b="0" dirty="0" err="1" smtClean="0">
                <a:latin typeface="+mj-lt"/>
              </a:rPr>
              <a:t>eletromagnética</a:t>
            </a:r>
            <a:r>
              <a:rPr lang="es-ES" sz="1500" b="0" dirty="0">
                <a:latin typeface="+mj-lt"/>
              </a:rPr>
              <a:t>. </a:t>
            </a:r>
            <a:endParaRPr lang="es-BO" sz="1500" b="0" dirty="0">
              <a:latin typeface="+mj-lt"/>
              <a:ea typeface="Times New Roman" pitchFamily="18" charset="0"/>
              <a:cs typeface="Arial" charset="0"/>
            </a:endParaRPr>
          </a:p>
        </p:txBody>
      </p:sp>
      <p:pic>
        <p:nvPicPr>
          <p:cNvPr id="1027" name="Picture 3" descr="C:\Users\Edison\Desktop\MUESTRAS\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664846"/>
            <a:ext cx="4005263" cy="93345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51227" y="1628800"/>
            <a:ext cx="4276757" cy="124649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Esta </a:t>
            </a:r>
            <a:r>
              <a:rPr lang="es-ES" sz="1500" b="0" dirty="0">
                <a:latin typeface="+mj-lt"/>
              </a:rPr>
              <a:t>energía, </a:t>
            </a:r>
            <a:r>
              <a:rPr lang="es-ES" sz="1500" b="0" dirty="0" err="1" smtClean="0">
                <a:latin typeface="+mj-lt"/>
              </a:rPr>
              <a:t>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forma de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ondas</a:t>
            </a:r>
            <a:r>
              <a:rPr lang="es-ES" sz="1500" b="0" dirty="0">
                <a:latin typeface="+mj-lt"/>
              </a:rPr>
              <a:t>, </a:t>
            </a:r>
            <a:r>
              <a:rPr lang="es-ES" sz="1500" b="0" dirty="0" smtClean="0">
                <a:latin typeface="+mj-lt"/>
              </a:rPr>
              <a:t>pode </a:t>
            </a:r>
            <a:r>
              <a:rPr lang="es-ES" sz="1500" b="0" dirty="0">
                <a:latin typeface="+mj-lt"/>
              </a:rPr>
              <a:t>viajar </a:t>
            </a:r>
            <a:r>
              <a:rPr lang="es-ES" sz="1500" b="0" dirty="0" smtClean="0">
                <a:latin typeface="+mj-lt"/>
              </a:rPr>
              <a:t>pelo </a:t>
            </a:r>
            <a:r>
              <a:rPr lang="es-ES" sz="1500" b="0" dirty="0" err="1" smtClean="0">
                <a:latin typeface="+mj-lt"/>
              </a:rPr>
              <a:t>espaço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vazío</a:t>
            </a:r>
            <a:r>
              <a:rPr lang="es-ES" sz="1500" b="0" dirty="0">
                <a:latin typeface="+mj-lt"/>
              </a:rPr>
              <a:t>, </a:t>
            </a:r>
            <a:r>
              <a:rPr lang="es-ES" sz="1500" b="0" dirty="0" smtClean="0">
                <a:latin typeface="+mj-lt"/>
              </a:rPr>
              <a:t>pelo </a:t>
            </a:r>
            <a:r>
              <a:rPr lang="es-ES" sz="1500" b="0" dirty="0" err="1" smtClean="0">
                <a:latin typeface="+mj-lt"/>
              </a:rPr>
              <a:t>ar</a:t>
            </a:r>
            <a:r>
              <a:rPr lang="es-ES" sz="1500" b="0" dirty="0" smtClean="0">
                <a:latin typeface="+mj-lt"/>
              </a:rPr>
              <a:t> e </a:t>
            </a:r>
            <a:r>
              <a:rPr lang="es-ES" sz="1500" b="0" dirty="0" err="1" smtClean="0">
                <a:latin typeface="+mj-lt"/>
              </a:rPr>
              <a:t>alguns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materiais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como </a:t>
            </a:r>
            <a:r>
              <a:rPr lang="es-ES" sz="1500" b="0" dirty="0" smtClean="0">
                <a:latin typeface="+mj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vidro</a:t>
            </a:r>
            <a:r>
              <a:rPr lang="es-ES" sz="1500" b="0" dirty="0">
                <a:latin typeface="+mj-lt"/>
              </a:rPr>
              <a:t>.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propriedade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importante de toda onda de energía </a:t>
            </a:r>
            <a:r>
              <a:rPr lang="es-ES" sz="1500" b="0" dirty="0" smtClean="0">
                <a:latin typeface="+mj-lt"/>
              </a:rPr>
              <a:t>é o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comprimento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de onda (</a:t>
            </a:r>
            <a:r>
              <a:rPr lang="es-ES" sz="1500" dirty="0" smtClean="0">
                <a:solidFill>
                  <a:srgbClr val="0000CC"/>
                </a:solidFill>
                <a:latin typeface="+mj-lt"/>
                <a:sym typeface="Symbol"/>
              </a:rPr>
              <a:t>).</a:t>
            </a:r>
            <a:endParaRPr lang="es-BO" sz="1500" dirty="0">
              <a:solidFill>
                <a:srgbClr val="0000CC"/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20" name="19 Flecha abajo"/>
          <p:cNvSpPr/>
          <p:nvPr/>
        </p:nvSpPr>
        <p:spPr>
          <a:xfrm rot="16200000">
            <a:off x="4393405" y="1917256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79512" y="3357562"/>
            <a:ext cx="8685782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As ondas de </a:t>
            </a:r>
            <a:r>
              <a:rPr lang="es-ES" sz="1500" b="0" dirty="0">
                <a:latin typeface="+mj-lt"/>
              </a:rPr>
              <a:t>radio, </a:t>
            </a:r>
            <a:r>
              <a:rPr lang="es-ES" sz="1500" b="0" dirty="0" smtClean="0">
                <a:latin typeface="+mj-lt"/>
              </a:rPr>
              <a:t>as </a:t>
            </a:r>
            <a:r>
              <a:rPr lang="es-ES" sz="1500" b="0" dirty="0">
                <a:latin typeface="+mj-lt"/>
              </a:rPr>
              <a:t>microondas, </a:t>
            </a:r>
            <a:r>
              <a:rPr lang="es-ES" sz="1500" b="0" dirty="0" smtClean="0">
                <a:latin typeface="+mj-lt"/>
              </a:rPr>
              <a:t>a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luz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visivel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,</a:t>
            </a:r>
            <a:r>
              <a:rPr lang="es-ES" sz="1500" b="0" dirty="0" smtClean="0">
                <a:latin typeface="+mj-lt"/>
              </a:rPr>
              <a:t> os </a:t>
            </a:r>
            <a:r>
              <a:rPr lang="es-ES" sz="1500" b="0" dirty="0" err="1" smtClean="0">
                <a:latin typeface="+mj-lt"/>
              </a:rPr>
              <a:t>raios</a:t>
            </a:r>
            <a:r>
              <a:rPr lang="es-ES" sz="1500" b="0" dirty="0" smtClean="0">
                <a:latin typeface="+mj-lt"/>
              </a:rPr>
              <a:t> X e os </a:t>
            </a:r>
            <a:r>
              <a:rPr lang="es-ES" sz="1500" b="0" dirty="0" err="1" smtClean="0">
                <a:latin typeface="+mj-lt"/>
              </a:rPr>
              <a:t>raios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gama </a:t>
            </a:r>
            <a:r>
              <a:rPr lang="es-ES" sz="1500" b="0" dirty="0" err="1" smtClean="0">
                <a:latin typeface="+mj-lt"/>
              </a:rPr>
              <a:t>parecem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ser </a:t>
            </a:r>
            <a:r>
              <a:rPr lang="es-ES" sz="1500" b="0" dirty="0" err="1" smtClean="0">
                <a:latin typeface="+mj-lt"/>
              </a:rPr>
              <a:t>muito</a:t>
            </a:r>
            <a:r>
              <a:rPr lang="es-ES" sz="1500" b="0" dirty="0" smtClean="0">
                <a:latin typeface="+mj-lt"/>
              </a:rPr>
              <a:t> diferentes; </a:t>
            </a:r>
            <a:r>
              <a:rPr lang="es-ES" sz="1500" b="0" dirty="0" err="1" smtClean="0">
                <a:latin typeface="+mj-lt"/>
              </a:rPr>
              <a:t>sem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dúvida</a:t>
            </a:r>
            <a:r>
              <a:rPr lang="es-ES" sz="1500" b="0" dirty="0" smtClean="0">
                <a:latin typeface="+mj-lt"/>
              </a:rPr>
              <a:t>, todos </a:t>
            </a:r>
            <a:r>
              <a:rPr lang="es-ES" sz="1500" b="0" dirty="0" err="1" smtClean="0">
                <a:latin typeface="+mj-lt"/>
              </a:rPr>
              <a:t>são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tipos de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energía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eletromagnética</a:t>
            </a:r>
            <a:r>
              <a:rPr lang="es-ES" sz="1500" b="0" dirty="0">
                <a:latin typeface="+mj-lt"/>
              </a:rPr>
              <a:t>. </a:t>
            </a:r>
            <a:r>
              <a:rPr lang="es-ES" sz="1500" b="0" dirty="0" err="1" smtClean="0">
                <a:latin typeface="+mj-lt"/>
              </a:rPr>
              <a:t>Ordenam</a:t>
            </a:r>
            <a:r>
              <a:rPr lang="es-ES" sz="1500" b="0" dirty="0" smtClean="0">
                <a:latin typeface="+mj-lt"/>
              </a:rPr>
              <a:t>-se desde o </a:t>
            </a:r>
            <a:r>
              <a:rPr lang="es-ES" sz="1500" b="0" dirty="0" err="1" smtClean="0">
                <a:latin typeface="+mj-lt"/>
              </a:rPr>
              <a:t>maior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comprimento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onda </a:t>
            </a:r>
            <a:r>
              <a:rPr lang="es-ES" sz="1500" b="0" dirty="0" smtClean="0">
                <a:latin typeface="+mj-lt"/>
              </a:rPr>
              <a:t>até o </a:t>
            </a:r>
            <a:r>
              <a:rPr lang="es-ES" sz="1500" b="0" dirty="0">
                <a:latin typeface="+mj-lt"/>
              </a:rPr>
              <a:t>menor, </a:t>
            </a:r>
            <a:r>
              <a:rPr lang="es-ES" sz="1500" b="0" dirty="0" err="1" smtClean="0">
                <a:latin typeface="+mj-lt"/>
              </a:rPr>
              <a:t>ou</a:t>
            </a:r>
            <a:r>
              <a:rPr lang="es-ES" sz="1500" b="0" dirty="0" smtClean="0">
                <a:latin typeface="+mj-lt"/>
              </a:rPr>
              <a:t> desde a menor </a:t>
            </a:r>
            <a:r>
              <a:rPr lang="es-ES" sz="1500" b="0" dirty="0" err="1" smtClean="0">
                <a:latin typeface="+mj-lt"/>
              </a:rPr>
              <a:t>frequência</a:t>
            </a:r>
            <a:r>
              <a:rPr lang="es-ES" sz="1500" b="0" dirty="0" smtClean="0">
                <a:latin typeface="+mj-lt"/>
              </a:rPr>
              <a:t> da onda até a </a:t>
            </a:r>
            <a:r>
              <a:rPr lang="es-ES" sz="1500" b="0" dirty="0" err="1" smtClean="0">
                <a:latin typeface="+mj-lt"/>
              </a:rPr>
              <a:t>maior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frequência</a:t>
            </a:r>
            <a:r>
              <a:rPr lang="es-ES" sz="1500" b="0" dirty="0" smtClean="0">
                <a:latin typeface="+mj-lt"/>
              </a:rPr>
              <a:t>,  criando </a:t>
            </a:r>
            <a:r>
              <a:rPr lang="es-ES" sz="1500" b="0" dirty="0" err="1" smtClean="0">
                <a:latin typeface="+mj-lt"/>
              </a:rPr>
              <a:t>um</a:t>
            </a:r>
            <a:r>
              <a:rPr lang="es-ES" sz="1500" b="0" dirty="0" smtClean="0">
                <a:latin typeface="+mj-lt"/>
              </a:rPr>
              <a:t> intervalo denominado de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espectro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eletromagnético</a:t>
            </a:r>
            <a:r>
              <a:rPr lang="es-ES" sz="1500" b="0" dirty="0" smtClean="0">
                <a:latin typeface="+mj-lt"/>
              </a:rPr>
              <a:t>.</a:t>
            </a:r>
            <a:endParaRPr lang="es-BO" sz="1500" b="0" dirty="0">
              <a:latin typeface="+mj-lt"/>
              <a:ea typeface="Times New Roman" pitchFamily="18" charset="0"/>
              <a:cs typeface="Arial" charset="0"/>
            </a:endParaRPr>
          </a:p>
        </p:txBody>
      </p:sp>
      <p:pic>
        <p:nvPicPr>
          <p:cNvPr id="1029" name="Picture 5" descr="C:\Users\Edison\Desktop\MUESTRAS\espec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0570"/>
            <a:ext cx="7458866" cy="2071702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 Título"/>
          <p:cNvSpPr txBox="1">
            <a:spLocks/>
          </p:cNvSpPr>
          <p:nvPr/>
        </p:nvSpPr>
        <p:spPr bwMode="auto">
          <a:xfrm>
            <a:off x="1643042" y="6572273"/>
            <a:ext cx="7033413" cy="313112"/>
          </a:xfrm>
          <a:prstGeom prst="rect">
            <a:avLst/>
          </a:prstGeom>
          <a:solidFill>
            <a:srgbClr val="79FF7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s-ES" sz="1600" b="0" dirty="0" err="1" smtClean="0">
                <a:latin typeface="+mn-lt"/>
              </a:rPr>
              <a:t>Quanto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maior</a:t>
            </a:r>
            <a:r>
              <a:rPr lang="es-ES" sz="1600" b="0" dirty="0" smtClean="0">
                <a:latin typeface="+mn-lt"/>
              </a:rPr>
              <a:t> a </a:t>
            </a:r>
            <a:r>
              <a:rPr lang="es-ES" sz="1600" b="0" dirty="0" err="1" smtClean="0">
                <a:latin typeface="+mn-lt"/>
              </a:rPr>
              <a:t>frequencia</a:t>
            </a:r>
            <a:r>
              <a:rPr lang="es-ES" sz="1600" b="0" dirty="0" smtClean="0">
                <a:latin typeface="+mn-lt"/>
              </a:rPr>
              <a:t> da onda, menor o </a:t>
            </a:r>
            <a:r>
              <a:rPr lang="es-ES" sz="1600" b="0" dirty="0" err="1" smtClean="0">
                <a:latin typeface="+mn-lt"/>
              </a:rPr>
              <a:t>comprimento</a:t>
            </a:r>
            <a:r>
              <a:rPr lang="es-ES" sz="1600" b="0" dirty="0" smtClean="0">
                <a:latin typeface="+mn-lt"/>
              </a:rPr>
              <a:t> de onda </a:t>
            </a:r>
            <a:endParaRPr lang="es-ES" sz="16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" grpId="0" animBg="1"/>
      <p:bldP spid="13" grpId="0" animBg="1"/>
      <p:bldP spid="18" grpId="0" animBg="1"/>
      <p:bldP spid="21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Comprimento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onda das ondas 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eletromagnéticas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0" y="571485"/>
            <a:ext cx="5292080" cy="37149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O</a:t>
            </a: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_tradnl" sz="1800" b="0" kern="0" noProof="0" dirty="0" err="1" smtClean="0">
                <a:solidFill>
                  <a:schemeClr val="bg1"/>
                </a:solidFill>
                <a:latin typeface="+mn-lt"/>
              </a:rPr>
              <a:t>comprimento</a:t>
            </a: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 de onda e a </a:t>
            </a:r>
            <a:r>
              <a:rPr lang="es-ES_tradnl" sz="1800" b="0" kern="0" noProof="0" dirty="0" err="1" smtClean="0">
                <a:solidFill>
                  <a:schemeClr val="bg1"/>
                </a:solidFill>
                <a:latin typeface="+mn-lt"/>
              </a:rPr>
              <a:t>frequencia</a:t>
            </a: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 da onda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1977" y="1059994"/>
            <a:ext cx="8677628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comprimento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onda </a:t>
            </a:r>
            <a:r>
              <a:rPr lang="es-ES" sz="1500" b="0" dirty="0" smtClean="0">
                <a:latin typeface="+mn-lt"/>
              </a:rPr>
              <a:t> é determinado pela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frequencia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a </a:t>
            </a:r>
            <a:r>
              <a:rPr lang="es-ES" sz="1500" b="0" dirty="0" smtClean="0">
                <a:latin typeface="+mn-lt"/>
              </a:rPr>
              <a:t>que a carga </a:t>
            </a:r>
            <a:r>
              <a:rPr lang="es-ES" sz="1500" b="0" dirty="0" err="1" smtClean="0">
                <a:latin typeface="+mn-lt"/>
              </a:rPr>
              <a:t>elétrica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gera</a:t>
            </a:r>
            <a:r>
              <a:rPr lang="es-ES" sz="1500" b="0" dirty="0" smtClean="0">
                <a:latin typeface="+mn-lt"/>
              </a:rPr>
              <a:t> a onda </a:t>
            </a:r>
            <a:r>
              <a:rPr lang="es-ES" sz="1500" b="0" dirty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move</a:t>
            </a:r>
            <a:r>
              <a:rPr lang="es-ES" sz="1500" b="0" dirty="0" smtClean="0">
                <a:latin typeface="+mn-lt"/>
              </a:rPr>
              <a:t> para frente e para </a:t>
            </a:r>
            <a:r>
              <a:rPr lang="es-ES" sz="1500" b="0" dirty="0" err="1" smtClean="0">
                <a:latin typeface="+mn-lt"/>
              </a:rPr>
              <a:t>trás</a:t>
            </a:r>
            <a:r>
              <a:rPr lang="es-ES" sz="1500" b="0" dirty="0">
                <a:latin typeface="+mn-lt"/>
              </a:rPr>
              <a:t>. </a:t>
            </a:r>
            <a:r>
              <a:rPr lang="es-ES" sz="1500" b="0" dirty="0" smtClean="0">
                <a:latin typeface="+mn-lt"/>
              </a:rPr>
              <a:t>Se a </a:t>
            </a:r>
            <a:r>
              <a:rPr lang="es-ES" sz="1500" b="0" dirty="0">
                <a:latin typeface="+mn-lt"/>
              </a:rPr>
              <a:t>carga </a:t>
            </a:r>
            <a:r>
              <a:rPr lang="es-ES" sz="1500" b="0" dirty="0" smtClean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move</a:t>
            </a:r>
            <a:r>
              <a:rPr lang="es-ES" sz="1500" b="0" dirty="0" smtClean="0">
                <a:latin typeface="+mn-lt"/>
              </a:rPr>
              <a:t> lentamente, o </a:t>
            </a:r>
            <a:r>
              <a:rPr lang="es-ES" sz="1500" b="0" dirty="0" err="1" smtClean="0">
                <a:latin typeface="+mn-lt"/>
              </a:rPr>
              <a:t>comprimento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onda </a:t>
            </a:r>
            <a:r>
              <a:rPr lang="es-ES" sz="1500" b="0" dirty="0" smtClean="0">
                <a:latin typeface="+mn-lt"/>
              </a:rPr>
              <a:t>é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comprido</a:t>
            </a:r>
            <a:r>
              <a:rPr lang="es-ES" sz="1500" b="0" dirty="0" smtClean="0">
                <a:latin typeface="+mn-lt"/>
              </a:rPr>
              <a:t>, se </a:t>
            </a:r>
            <a:r>
              <a:rPr lang="es-ES" sz="1500" b="0" dirty="0" err="1" smtClean="0">
                <a:latin typeface="+mn-lt"/>
              </a:rPr>
              <a:t>se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move</a:t>
            </a:r>
            <a:r>
              <a:rPr lang="es-ES" sz="1500" b="0" dirty="0" smtClean="0">
                <a:latin typeface="+mn-lt"/>
              </a:rPr>
              <a:t> rápidamente, o </a:t>
            </a:r>
            <a:r>
              <a:rPr lang="es-ES" sz="1500" b="0" dirty="0" err="1" smtClean="0">
                <a:latin typeface="+mn-lt"/>
              </a:rPr>
              <a:t>comprimento</a:t>
            </a:r>
            <a:r>
              <a:rPr lang="es-ES" sz="1500" b="0" dirty="0" smtClean="0">
                <a:latin typeface="+mn-lt"/>
              </a:rPr>
              <a:t> de onda é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curto</a:t>
            </a:r>
            <a:r>
              <a:rPr lang="es-ES" sz="1500" b="0" dirty="0" smtClean="0">
                <a:latin typeface="+mn-lt"/>
              </a:rPr>
              <a:t>.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91977" y="1916832"/>
            <a:ext cx="8677628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>
                <a:latin typeface="+mn-lt"/>
              </a:rPr>
              <a:t>Como todas </a:t>
            </a:r>
            <a:r>
              <a:rPr lang="es-ES" sz="1500" b="0" dirty="0" smtClean="0">
                <a:latin typeface="+mn-lt"/>
              </a:rPr>
              <a:t>as </a:t>
            </a:r>
            <a:r>
              <a:rPr lang="es-ES" sz="1500" b="0" dirty="0">
                <a:latin typeface="+mn-lt"/>
              </a:rPr>
              <a:t>ondas </a:t>
            </a:r>
            <a:r>
              <a:rPr lang="es-ES" sz="1500" b="0" dirty="0" err="1" smtClean="0">
                <a:latin typeface="+mn-lt"/>
              </a:rPr>
              <a:t>eletromagnéticas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se </a:t>
            </a:r>
            <a:r>
              <a:rPr lang="es-ES" sz="1500" b="0" dirty="0" err="1" smtClean="0">
                <a:latin typeface="+mn-lt"/>
              </a:rPr>
              <a:t>geram</a:t>
            </a:r>
            <a:r>
              <a:rPr lang="es-ES" sz="1500" b="0" dirty="0" smtClean="0">
                <a:latin typeface="+mn-lt"/>
              </a:rPr>
              <a:t> da </a:t>
            </a:r>
            <a:r>
              <a:rPr lang="es-ES" sz="1500" b="0" dirty="0" err="1" smtClean="0">
                <a:latin typeface="+mn-lt"/>
              </a:rPr>
              <a:t>mesma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maneira</a:t>
            </a:r>
            <a:r>
              <a:rPr lang="es-ES" sz="1500" b="0" dirty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compartilham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muitas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propriedades</a:t>
            </a:r>
            <a:r>
              <a:rPr lang="es-ES" sz="1500" b="0" dirty="0" smtClean="0">
                <a:latin typeface="+mn-lt"/>
              </a:rPr>
              <a:t>: todas </a:t>
            </a:r>
            <a:r>
              <a:rPr lang="es-ES" sz="1500" b="0" dirty="0" err="1" smtClean="0">
                <a:latin typeface="+mn-lt"/>
              </a:rPr>
              <a:t>viajam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300.000 km/s no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espaço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vazío</a:t>
            </a:r>
            <a:r>
              <a:rPr lang="es-ES" sz="1500" b="0" dirty="0" smtClean="0">
                <a:latin typeface="+mn-lt"/>
              </a:rPr>
              <a:t>. </a:t>
            </a:r>
            <a:r>
              <a:rPr lang="es-ES" sz="1500" b="0" dirty="0">
                <a:latin typeface="+mn-lt"/>
              </a:rPr>
              <a:t>Esta </a:t>
            </a:r>
            <a:r>
              <a:rPr lang="es-ES" sz="1500" b="0" dirty="0" smtClean="0">
                <a:latin typeface="+mn-lt"/>
              </a:rPr>
              <a:t>é </a:t>
            </a:r>
            <a:r>
              <a:rPr lang="es-ES" sz="1500" b="0" dirty="0" err="1" smtClean="0">
                <a:latin typeface="+mn-lt"/>
              </a:rPr>
              <a:t>também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b="0" dirty="0" err="1" smtClean="0">
                <a:latin typeface="+mn-lt"/>
              </a:rPr>
              <a:t>velocidade</a:t>
            </a:r>
            <a:r>
              <a:rPr lang="es-ES" sz="1500" b="0" dirty="0" smtClean="0">
                <a:latin typeface="+mn-lt"/>
              </a:rPr>
              <a:t> da luz.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16" name="13 CuadroTexto"/>
          <p:cNvSpPr txBox="1">
            <a:spLocks noChangeArrowheads="1"/>
          </p:cNvSpPr>
          <p:nvPr/>
        </p:nvSpPr>
        <p:spPr bwMode="auto">
          <a:xfrm>
            <a:off x="3643306" y="3906326"/>
            <a:ext cx="22145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160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sz="1600" i="1" dirty="0" smtClean="0">
                <a:cs typeface="Times New Roman" pitchFamily="18" charset="0"/>
              </a:rPr>
              <a:t>v</a:t>
            </a:r>
            <a:r>
              <a:rPr lang="es-ES" sz="160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dirty="0">
                <a:latin typeface="+mn-lt"/>
                <a:cs typeface="Times New Roman" pitchFamily="18" charset="0"/>
              </a:rPr>
              <a:t>=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velocidade</a:t>
            </a:r>
            <a:r>
              <a:rPr lang="es-ES" b="0" dirty="0" smtClean="0">
                <a:latin typeface="+mn-lt"/>
                <a:cs typeface="Times New Roman" pitchFamily="18" charset="0"/>
              </a:rPr>
              <a:t>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m/s</a:t>
            </a:r>
            <a:r>
              <a:rPr lang="es-ES" sz="1600" b="0" dirty="0" smtClean="0">
                <a:latin typeface="Calisto MT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ES" sz="1600" i="1" dirty="0" smtClean="0">
                <a:cs typeface="Times New Roman" pitchFamily="18" charset="0"/>
              </a:rPr>
              <a:t>d</a:t>
            </a:r>
            <a:r>
              <a:rPr lang="es-ES" sz="1600" b="0" i="1" dirty="0" smtClean="0">
                <a:cs typeface="Times New Roman" pitchFamily="18" charset="0"/>
              </a:rPr>
              <a:t> </a:t>
            </a:r>
            <a:r>
              <a:rPr lang="es-ES" b="0" i="1" dirty="0">
                <a:latin typeface="+mn-lt"/>
                <a:cs typeface="Times New Roman" pitchFamily="18" charset="0"/>
              </a:rPr>
              <a:t>=</a:t>
            </a:r>
            <a:r>
              <a:rPr lang="es-ES" b="0" dirty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latin typeface="+mn-lt"/>
                <a:cs typeface="Times New Roman" pitchFamily="18" charset="0"/>
              </a:rPr>
              <a:t>distancia.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m</a:t>
            </a:r>
            <a:r>
              <a:rPr lang="es-ES" b="0" dirty="0" smtClean="0">
                <a:latin typeface="+mn-lt"/>
                <a:cs typeface="Times New Roman" pitchFamily="18" charset="0"/>
              </a:rPr>
              <a:t>.</a:t>
            </a:r>
            <a:endParaRPr lang="es-ES" b="0" dirty="0">
              <a:latin typeface="+mn-lt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s-ES" sz="1600" i="1" dirty="0" smtClean="0">
                <a:latin typeface="Calisto MT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1600" i="1" dirty="0" smtClean="0">
                <a:cs typeface="Times New Roman" pitchFamily="18" charset="0"/>
                <a:sym typeface="Symbol"/>
              </a:rPr>
              <a:t>t</a:t>
            </a:r>
            <a:r>
              <a:rPr lang="es-ES" sz="160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i="1" dirty="0">
                <a:latin typeface="+mn-lt"/>
                <a:cs typeface="Times New Roman" pitchFamily="18" charset="0"/>
              </a:rPr>
              <a:t>=</a:t>
            </a:r>
            <a:r>
              <a:rPr lang="es-ES" b="0" dirty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latin typeface="+mn-lt"/>
                <a:cs typeface="Times New Roman" pitchFamily="18" charset="0"/>
              </a:rPr>
              <a:t>tempo.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</a:t>
            </a:r>
            <a:r>
              <a:rPr lang="es-ES" sz="1600" b="0" dirty="0" smtClean="0">
                <a:latin typeface="Calisto MT" pitchFamily="18" charset="0"/>
                <a:cs typeface="Times New Roman" pitchFamily="18" charset="0"/>
              </a:rPr>
              <a:t>.</a:t>
            </a:r>
            <a:endParaRPr lang="es-ES" sz="1600" b="0" dirty="0"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3845074" y="3992046"/>
            <a:ext cx="197109" cy="683553"/>
          </a:xfrm>
          <a:prstGeom prst="leftBrace">
            <a:avLst>
              <a:gd name="adj1" fmla="val 38910"/>
              <a:gd name="adj2" fmla="val 50000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22 Flecha derecha"/>
          <p:cNvSpPr/>
          <p:nvPr/>
        </p:nvSpPr>
        <p:spPr bwMode="auto">
          <a:xfrm>
            <a:off x="4930588" y="3360276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24 Flecha derecha"/>
          <p:cNvSpPr/>
          <p:nvPr/>
        </p:nvSpPr>
        <p:spPr bwMode="auto">
          <a:xfrm>
            <a:off x="7126991" y="3382355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91977" y="2564904"/>
            <a:ext cx="8677628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</a:rPr>
              <a:t>A </a:t>
            </a:r>
            <a:r>
              <a:rPr lang="es-BO" sz="1500" b="0" dirty="0" err="1" smtClean="0">
                <a:latin typeface="+mn-lt"/>
              </a:rPr>
              <a:t>relação</a:t>
            </a:r>
            <a:r>
              <a:rPr lang="es-BO" sz="1500" b="0" dirty="0" smtClean="0">
                <a:latin typeface="+mn-lt"/>
              </a:rPr>
              <a:t> entre a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</a:rPr>
              <a:t>frequencia</a:t>
            </a:r>
            <a:r>
              <a:rPr lang="es-BO" sz="1500" b="0" dirty="0" smtClean="0">
                <a:latin typeface="+mn-lt"/>
              </a:rPr>
              <a:t> que se </a:t>
            </a:r>
            <a:r>
              <a:rPr lang="es-BO" sz="1500" b="0" dirty="0" err="1" smtClean="0">
                <a:latin typeface="+mn-lt"/>
              </a:rPr>
              <a:t>gera</a:t>
            </a:r>
            <a:r>
              <a:rPr lang="es-BO" sz="1500" b="0" dirty="0" smtClean="0">
                <a:latin typeface="+mn-lt"/>
              </a:rPr>
              <a:t> a onda, o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</a:rPr>
              <a:t>comprimento</a:t>
            </a:r>
            <a:r>
              <a:rPr lang="es-BO" sz="1500" dirty="0" smtClean="0">
                <a:solidFill>
                  <a:srgbClr val="0000CC"/>
                </a:solidFill>
                <a:latin typeface="+mn-lt"/>
              </a:rPr>
              <a:t> de onda e a</a:t>
            </a:r>
            <a:r>
              <a:rPr lang="es-BO" sz="1500" b="0" dirty="0" smtClean="0">
                <a:latin typeface="+mn-lt"/>
              </a:rPr>
              <a:t>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</a:rPr>
              <a:t>velocidade</a:t>
            </a:r>
            <a:r>
              <a:rPr lang="es-BO" sz="1500" dirty="0" smtClean="0">
                <a:solidFill>
                  <a:srgbClr val="0000CC"/>
                </a:solidFill>
                <a:latin typeface="+mn-lt"/>
              </a:rPr>
              <a:t> de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</a:rPr>
              <a:t>propagação</a:t>
            </a:r>
            <a:r>
              <a:rPr lang="es-BO" sz="1500" b="0" dirty="0" smtClean="0">
                <a:latin typeface="+mn-lt"/>
              </a:rPr>
              <a:t> da onda no </a:t>
            </a:r>
            <a:r>
              <a:rPr lang="es-BO" sz="1500" b="0" dirty="0" err="1" smtClean="0">
                <a:latin typeface="+mn-lt"/>
              </a:rPr>
              <a:t>espaço</a:t>
            </a:r>
            <a:r>
              <a:rPr lang="es-BO" sz="1500" b="0" dirty="0" smtClean="0">
                <a:latin typeface="+mn-lt"/>
              </a:rPr>
              <a:t> </a:t>
            </a:r>
            <a:r>
              <a:rPr lang="es-BO" sz="1500" b="0" dirty="0" err="1" smtClean="0">
                <a:latin typeface="+mn-lt"/>
              </a:rPr>
              <a:t>vazío</a:t>
            </a:r>
            <a:r>
              <a:rPr lang="es-BO" sz="1500" b="0" dirty="0" smtClean="0">
                <a:latin typeface="+mn-lt"/>
              </a:rPr>
              <a:t> (</a:t>
            </a:r>
            <a:r>
              <a:rPr lang="es-BO" sz="1500" b="0" dirty="0" err="1" smtClean="0">
                <a:latin typeface="+mn-lt"/>
              </a:rPr>
              <a:t>vácuo</a:t>
            </a:r>
            <a:r>
              <a:rPr lang="es-BO" sz="1500" b="0" dirty="0" smtClean="0">
                <a:latin typeface="+mn-lt"/>
              </a:rPr>
              <a:t>) é a </a:t>
            </a:r>
            <a:r>
              <a:rPr lang="es-BO" sz="1500" b="0" dirty="0" err="1" smtClean="0">
                <a:latin typeface="+mn-lt"/>
              </a:rPr>
              <a:t>seguinte</a:t>
            </a:r>
            <a:r>
              <a:rPr lang="es-BO" sz="1500" b="0" dirty="0" smtClean="0">
                <a:latin typeface="+mn-lt"/>
              </a:rPr>
              <a:t>:</a:t>
            </a:r>
            <a:endParaRPr lang="es-ES" sz="1500" b="0" dirty="0">
              <a:latin typeface="+mn-lt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78" y="3215878"/>
            <a:ext cx="851916" cy="57454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31" y="3216145"/>
            <a:ext cx="1509427" cy="59569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041" y="3221384"/>
            <a:ext cx="938975" cy="5855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13 CuadroTexto"/>
          <p:cNvSpPr txBox="1">
            <a:spLocks noChangeArrowheads="1"/>
          </p:cNvSpPr>
          <p:nvPr/>
        </p:nvSpPr>
        <p:spPr bwMode="auto">
          <a:xfrm>
            <a:off x="5897784" y="3935958"/>
            <a:ext cx="31033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1600" i="1" dirty="0" smtClean="0">
                <a:cs typeface="Times New Roman" pitchFamily="18" charset="0"/>
              </a:rPr>
              <a:t>c</a:t>
            </a:r>
            <a:r>
              <a:rPr lang="es-ES" sz="1600" b="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dirty="0">
                <a:latin typeface="+mn-lt"/>
                <a:cs typeface="Times New Roman" pitchFamily="18" charset="0"/>
              </a:rPr>
              <a:t>=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velocidade</a:t>
            </a:r>
            <a:r>
              <a:rPr lang="es-ES" b="0" dirty="0" smtClean="0">
                <a:latin typeface="+mn-lt"/>
                <a:cs typeface="Times New Roman" pitchFamily="18" charset="0"/>
              </a:rPr>
              <a:t> da luz. 300.000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km/s</a:t>
            </a:r>
            <a:r>
              <a:rPr lang="es-ES" b="0" dirty="0" smtClean="0">
                <a:latin typeface="Calisto MT" pitchFamily="18" charset="0"/>
                <a:cs typeface="Times New Roman" pitchFamily="18" charset="0"/>
              </a:rPr>
              <a:t>.</a:t>
            </a:r>
            <a:endParaRPr lang="es-ES" b="0" dirty="0" smtClean="0">
              <a:solidFill>
                <a:srgbClr val="FF0000"/>
              </a:solidFill>
              <a:latin typeface="Calisto MT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s-ES" sz="1600" b="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sz="1600" dirty="0" smtClean="0">
                <a:cs typeface="Times New Roman" pitchFamily="18" charset="0"/>
                <a:sym typeface="Symbol"/>
              </a:rPr>
              <a:t></a:t>
            </a:r>
            <a:r>
              <a:rPr lang="es-ES" sz="1600" b="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i="1" dirty="0">
                <a:latin typeface="+mn-lt"/>
                <a:cs typeface="Times New Roman" pitchFamily="18" charset="0"/>
              </a:rPr>
              <a:t>=</a:t>
            </a:r>
            <a:r>
              <a:rPr lang="es-ES" b="0" dirty="0">
                <a:latin typeface="+mn-lt"/>
                <a:cs typeface="Times New Roman" pitchFamily="18" charset="0"/>
              </a:rPr>
              <a:t>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comprimento</a:t>
            </a:r>
            <a:r>
              <a:rPr lang="es-ES" b="0" dirty="0" smtClean="0">
                <a:latin typeface="+mn-lt"/>
                <a:cs typeface="Times New Roman" pitchFamily="18" charset="0"/>
              </a:rPr>
              <a:t> de onda.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solidFill>
                  <a:srgbClr val="003399"/>
                </a:solidFill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m</a:t>
            </a:r>
            <a:r>
              <a:rPr lang="es-ES" b="0" dirty="0" smtClean="0">
                <a:latin typeface="+mn-lt"/>
                <a:cs typeface="Times New Roman" pitchFamily="18" charset="0"/>
              </a:rPr>
              <a:t>.</a:t>
            </a:r>
            <a:endParaRPr lang="es-ES" b="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s-ES" sz="1600" i="1" dirty="0" smtClean="0">
                <a:cs typeface="Times New Roman" pitchFamily="18" charset="0"/>
                <a:sym typeface="Symbol"/>
              </a:rPr>
              <a:t>T</a:t>
            </a:r>
            <a:r>
              <a:rPr lang="es-ES" sz="1600" b="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i="1" dirty="0">
                <a:latin typeface="Calisto MT" pitchFamily="18" charset="0"/>
                <a:cs typeface="Times New Roman" pitchFamily="18" charset="0"/>
              </a:rPr>
              <a:t>=</a:t>
            </a:r>
            <a:r>
              <a:rPr lang="es-ES" b="0" dirty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dirty="0" smtClean="0">
                <a:latin typeface="+mn-lt"/>
                <a:cs typeface="Times New Roman" pitchFamily="18" charset="0"/>
              </a:rPr>
              <a:t>periodo.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</a:t>
            </a:r>
            <a:r>
              <a:rPr lang="es-ES" b="0" dirty="0" smtClean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ES" sz="1600" i="1" dirty="0" smtClean="0">
                <a:cs typeface="Times New Roman" pitchFamily="18" charset="0"/>
                <a:sym typeface="Symbol"/>
              </a:rPr>
              <a:t>f</a:t>
            </a:r>
            <a:r>
              <a:rPr lang="es-ES" sz="1600" i="1" dirty="0" smtClean="0">
                <a:latin typeface="Calisto MT" pitchFamily="18" charset="0"/>
                <a:cs typeface="Times New Roman" pitchFamily="18" charset="0"/>
              </a:rPr>
              <a:t> </a:t>
            </a:r>
            <a:r>
              <a:rPr lang="es-ES" b="0" i="1" dirty="0" smtClean="0">
                <a:latin typeface="+mn-lt"/>
                <a:cs typeface="Times New Roman" pitchFamily="18" charset="0"/>
              </a:rPr>
              <a:t>=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frequencia</a:t>
            </a:r>
            <a:r>
              <a:rPr lang="es-ES" b="0" dirty="0" smtClean="0">
                <a:latin typeface="+mn-lt"/>
                <a:cs typeface="Times New Roman" pitchFamily="18" charset="0"/>
              </a:rPr>
              <a:t>. </a:t>
            </a:r>
            <a:r>
              <a:rPr lang="es-ES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ES" b="0" dirty="0" smtClean="0">
                <a:latin typeface="+mn-lt"/>
                <a:cs typeface="Times New Roman" pitchFamily="18" charset="0"/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Hz</a:t>
            </a:r>
            <a:r>
              <a:rPr lang="es-ES" sz="1600" b="0" dirty="0" err="1" smtClean="0">
                <a:latin typeface="Calisto MT" pitchFamily="18" charset="0"/>
                <a:cs typeface="Times New Roman" pitchFamily="18" charset="0"/>
              </a:rPr>
              <a:t>.</a:t>
            </a:r>
            <a:endParaRPr lang="es-ES" sz="1600" b="0" dirty="0">
              <a:solidFill>
                <a:srgbClr val="FF00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5797276" y="3983412"/>
            <a:ext cx="214884" cy="1000132"/>
          </a:xfrm>
          <a:prstGeom prst="leftBrace">
            <a:avLst>
              <a:gd name="adj1" fmla="val 38910"/>
              <a:gd name="adj2" fmla="val 50000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32 Rectángulo"/>
          <p:cNvSpPr>
            <a:spLocks noChangeArrowheads="1"/>
          </p:cNvSpPr>
          <p:nvPr/>
        </p:nvSpPr>
        <p:spPr bwMode="auto">
          <a:xfrm>
            <a:off x="179512" y="5589240"/>
            <a:ext cx="8643998" cy="5232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dirty="0" err="1" smtClean="0">
                <a:solidFill>
                  <a:srgbClr val="0000CC"/>
                </a:solidFill>
                <a:latin typeface="+mn-lt"/>
              </a:rPr>
              <a:t>Comprimento</a:t>
            </a:r>
            <a:r>
              <a:rPr lang="es-BO" dirty="0" smtClean="0">
                <a:solidFill>
                  <a:srgbClr val="0000CC"/>
                </a:solidFill>
                <a:latin typeface="+mn-lt"/>
              </a:rPr>
              <a:t> de onda</a:t>
            </a:r>
            <a:r>
              <a:rPr lang="es-BO" b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s-ES" b="0" dirty="0" err="1" smtClean="0">
                <a:latin typeface="+mn-lt"/>
              </a:rPr>
              <a:t>Um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comprimento</a:t>
            </a:r>
            <a:r>
              <a:rPr lang="es-ES" b="0" dirty="0" smtClean="0">
                <a:latin typeface="+mn-lt"/>
              </a:rPr>
              <a:t> de onda utilizado </a:t>
            </a:r>
            <a:r>
              <a:rPr lang="es-ES" b="0" dirty="0" err="1" smtClean="0">
                <a:latin typeface="+mn-lt"/>
              </a:rPr>
              <a:t>comumente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em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comunicação</a:t>
            </a:r>
            <a:r>
              <a:rPr lang="es-ES" b="0" dirty="0" smtClean="0">
                <a:latin typeface="+mn-lt"/>
              </a:rPr>
              <a:t> óptica é de 1550 nm. Calcule a </a:t>
            </a:r>
            <a:r>
              <a:rPr lang="es-ES" b="0" dirty="0" err="1" smtClean="0">
                <a:latin typeface="+mn-lt"/>
              </a:rPr>
              <a:t>frequencia</a:t>
            </a:r>
            <a:r>
              <a:rPr lang="es-ES" b="0" dirty="0" smtClean="0">
                <a:latin typeface="+mn-lt"/>
              </a:rPr>
              <a:t> que corresponde </a:t>
            </a:r>
            <a:r>
              <a:rPr lang="es-ES" b="0" dirty="0" err="1" smtClean="0">
                <a:latin typeface="+mn-lt"/>
              </a:rPr>
              <a:t>ao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comprimento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desta</a:t>
            </a:r>
            <a:r>
              <a:rPr lang="es-ES" b="0" dirty="0" smtClean="0">
                <a:latin typeface="+mn-lt"/>
              </a:rPr>
              <a:t> onda, </a:t>
            </a:r>
            <a:r>
              <a:rPr lang="es-ES" b="0" dirty="0" err="1" smtClean="0">
                <a:latin typeface="+mn-lt"/>
              </a:rPr>
              <a:t>supondo</a:t>
            </a:r>
            <a:r>
              <a:rPr lang="es-ES" b="0" dirty="0" smtClean="0">
                <a:latin typeface="+mn-lt"/>
              </a:rPr>
              <a:t> a </a:t>
            </a:r>
            <a:r>
              <a:rPr lang="es-ES" b="0" dirty="0" err="1" smtClean="0">
                <a:latin typeface="+mn-lt"/>
              </a:rPr>
              <a:t>propagação</a:t>
            </a:r>
            <a:r>
              <a:rPr lang="es-ES" b="0" dirty="0" smtClean="0">
                <a:latin typeface="+mn-lt"/>
              </a:rPr>
              <a:t> no </a:t>
            </a:r>
            <a:r>
              <a:rPr lang="es-ES" b="0" dirty="0" err="1" smtClean="0">
                <a:latin typeface="+mn-lt"/>
              </a:rPr>
              <a:t>vácuo</a:t>
            </a:r>
            <a:r>
              <a:rPr lang="es-BO" b="0" dirty="0" smtClean="0">
                <a:latin typeface="+mn-lt"/>
              </a:rPr>
              <a:t>.</a:t>
            </a:r>
            <a:endParaRPr lang="es-E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79512" y="6165304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>
                <a:solidFill>
                  <a:srgbClr val="FF0000"/>
                </a:solidFill>
                <a:latin typeface="+mn-lt"/>
              </a:rPr>
              <a:t>Resposta</a:t>
            </a:r>
            <a:r>
              <a:rPr lang="es-ES" b="1" i="1" dirty="0" smtClean="0">
                <a:solidFill>
                  <a:srgbClr val="FF0000"/>
                </a:solidFill>
                <a:latin typeface="+mn-lt"/>
              </a:rPr>
              <a:t>.</a:t>
            </a:r>
            <a:r>
              <a:rPr lang="es-ES" b="1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s-ES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es-ES" dirty="0">
              <a:latin typeface="+mn-lt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393958" y="6165304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i="1" dirty="0" smtClean="0">
                <a:cs typeface="Times New Roman" pitchFamily="18" charset="0"/>
              </a:rPr>
              <a:t>f</a:t>
            </a:r>
            <a:r>
              <a:rPr lang="es-BO" sz="1350" b="0" i="1" dirty="0" smtClean="0">
                <a:latin typeface="+mn-lt"/>
              </a:rPr>
              <a:t> = 193,6 </a:t>
            </a:r>
            <a:r>
              <a:rPr lang="es-BO" sz="1350" b="0" i="1" dirty="0" err="1" smtClean="0">
                <a:latin typeface="+mn-lt"/>
              </a:rPr>
              <a:t>THz</a:t>
            </a:r>
            <a:endParaRPr lang="es-ES" sz="1350" b="0" i="1" dirty="0">
              <a:latin typeface="+mn-lt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-36512" y="5157192"/>
            <a:ext cx="1357290" cy="3571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Exercicio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8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C:\Users\Edison\Desktop\MUESTRAS\Imagen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7" y="3236813"/>
            <a:ext cx="3379891" cy="1746732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 Título"/>
          <p:cNvSpPr txBox="1">
            <a:spLocks/>
          </p:cNvSpPr>
          <p:nvPr/>
        </p:nvSpPr>
        <p:spPr bwMode="auto">
          <a:xfrm>
            <a:off x="214282" y="6500833"/>
            <a:ext cx="8390166" cy="357167"/>
          </a:xfrm>
          <a:prstGeom prst="rect">
            <a:avLst/>
          </a:prstGeom>
          <a:solidFill>
            <a:srgbClr val="79FF7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s-ES" sz="1600" b="0" dirty="0" err="1" smtClean="0">
                <a:latin typeface="+mn-lt"/>
              </a:rPr>
              <a:t>Na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comunicação</a:t>
            </a:r>
            <a:r>
              <a:rPr lang="es-ES" sz="1600" b="0" dirty="0" smtClean="0">
                <a:latin typeface="+mn-lt"/>
              </a:rPr>
              <a:t> óptica </a:t>
            </a:r>
            <a:r>
              <a:rPr lang="es-ES" sz="1600" b="0" dirty="0" err="1" smtClean="0">
                <a:latin typeface="+mn-lt"/>
              </a:rPr>
              <a:t>prefere</a:t>
            </a:r>
            <a:r>
              <a:rPr lang="es-ES" sz="1600" b="0" dirty="0" smtClean="0">
                <a:latin typeface="+mn-lt"/>
              </a:rPr>
              <a:t>-se identificar as ondas pelo </a:t>
            </a:r>
            <a:r>
              <a:rPr lang="es-ES" sz="1600" b="0" dirty="0" err="1" smtClean="0">
                <a:latin typeface="+mn-lt"/>
              </a:rPr>
              <a:t>seu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comprimento</a:t>
            </a:r>
            <a:r>
              <a:rPr lang="es-ES" sz="1600" b="0" dirty="0" smtClean="0">
                <a:latin typeface="+mn-lt"/>
              </a:rPr>
              <a:t> de onda.</a:t>
            </a:r>
            <a:endParaRPr lang="es-ES" sz="16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86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2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4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animBg="1"/>
      <p:bldP spid="15" grpId="0" animBg="1"/>
      <p:bldP spid="16" grpId="0"/>
      <p:bldP spid="22" grpId="0" animBg="1"/>
      <p:bldP spid="23" grpId="0" animBg="1"/>
      <p:bldP spid="25" grpId="0" animBg="1"/>
      <p:bldP spid="26" grpId="0" animBg="1"/>
      <p:bldP spid="30" grpId="0"/>
      <p:bldP spid="32" grpId="0" animBg="1"/>
      <p:bldP spid="33" grpId="0" animBg="1"/>
      <p:bldP spid="34" grpId="0"/>
      <p:bldP spid="35" grpId="0"/>
      <p:bldP spid="37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luz 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visivel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 a luz 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invisivel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0" y="571485"/>
            <a:ext cx="5868144" cy="37149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A luz branca é a </a:t>
            </a:r>
            <a:r>
              <a:rPr lang="es-ES_tradnl" sz="1800" b="0" kern="0" noProof="0" dirty="0" err="1" smtClean="0">
                <a:solidFill>
                  <a:schemeClr val="bg1"/>
                </a:solidFill>
                <a:latin typeface="+mn-lt"/>
              </a:rPr>
              <a:t>combinação</a:t>
            </a: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 de todas as </a:t>
            </a:r>
            <a:r>
              <a:rPr lang="es-ES_tradnl" sz="1800" b="0" kern="0" noProof="0" dirty="0" err="1" smtClean="0">
                <a:solidFill>
                  <a:schemeClr val="bg1"/>
                </a:solidFill>
                <a:latin typeface="+mn-lt"/>
              </a:rPr>
              <a:t>cores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42199" y="1052736"/>
            <a:ext cx="8872630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O </a:t>
            </a:r>
            <a:r>
              <a:rPr lang="es-ES" sz="1500" b="0" dirty="0" err="1" smtClean="0">
                <a:latin typeface="+mj-lt"/>
              </a:rPr>
              <a:t>olho</a:t>
            </a:r>
            <a:r>
              <a:rPr lang="es-ES" sz="1500" b="0" dirty="0" smtClean="0">
                <a:latin typeface="+mj-lt"/>
              </a:rPr>
              <a:t> humano percebe </a:t>
            </a:r>
            <a:r>
              <a:rPr lang="es-ES" sz="1500" b="0" dirty="0" err="1" smtClean="0">
                <a:latin typeface="+mj-lt"/>
              </a:rPr>
              <a:t>só</a:t>
            </a:r>
            <a:r>
              <a:rPr lang="es-ES" sz="1500" b="0" dirty="0" smtClean="0">
                <a:latin typeface="+mj-lt"/>
              </a:rPr>
              <a:t> a </a:t>
            </a:r>
            <a:r>
              <a:rPr lang="es-ES" sz="1500" b="0" dirty="0">
                <a:latin typeface="+mj-lt"/>
              </a:rPr>
              <a:t>energía </a:t>
            </a:r>
            <a:r>
              <a:rPr lang="es-ES" sz="1500" b="0" dirty="0" err="1" smtClean="0">
                <a:latin typeface="+mj-lt"/>
              </a:rPr>
              <a:t>eletromagnética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</a:t>
            </a:r>
            <a:r>
              <a:rPr lang="es-ES" sz="1500" b="0" dirty="0" err="1" smtClean="0">
                <a:latin typeface="+mj-lt"/>
              </a:rPr>
              <a:t>comprimentos</a:t>
            </a:r>
            <a:r>
              <a:rPr lang="es-ES" sz="1500" b="0" dirty="0" smtClean="0">
                <a:latin typeface="+mj-lt"/>
              </a:rPr>
              <a:t> de onda entre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400 e 750 nm</a:t>
            </a:r>
            <a:r>
              <a:rPr lang="es-ES" sz="1500" b="0" dirty="0" smtClean="0">
                <a:latin typeface="+mj-lt"/>
              </a:rPr>
              <a:t>, por </a:t>
            </a:r>
            <a:r>
              <a:rPr lang="es-ES" sz="1500" b="0" dirty="0" err="1" smtClean="0">
                <a:latin typeface="+mj-lt"/>
              </a:rPr>
              <a:t>isso</a:t>
            </a:r>
            <a:r>
              <a:rPr lang="es-ES" sz="1500" b="0" dirty="0" smtClean="0">
                <a:latin typeface="+mj-lt"/>
              </a:rPr>
              <a:t> esta energía recebe o </a:t>
            </a:r>
            <a:r>
              <a:rPr lang="es-ES" sz="1500" b="0" dirty="0" err="1" smtClean="0">
                <a:latin typeface="+mj-lt"/>
              </a:rPr>
              <a:t>nome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luz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visivel</a:t>
            </a:r>
            <a:r>
              <a:rPr lang="es-ES" sz="1500" b="0" dirty="0" smtClean="0">
                <a:latin typeface="+mj-lt"/>
              </a:rPr>
              <a:t>. </a:t>
            </a:r>
            <a:endParaRPr lang="es-BO" sz="1500" b="0" dirty="0"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01030" y="5085184"/>
            <a:ext cx="4042342" cy="147732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Os </a:t>
            </a:r>
            <a:r>
              <a:rPr lang="es-ES" sz="1500" b="0" dirty="0" err="1" smtClean="0">
                <a:latin typeface="+mj-lt"/>
              </a:rPr>
              <a:t>comprimentos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onda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invisiveis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ao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olho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humano </a:t>
            </a:r>
            <a:r>
              <a:rPr lang="es-ES" sz="1500" b="0" dirty="0" smtClean="0">
                <a:latin typeface="+mj-lt"/>
              </a:rPr>
              <a:t>se </a:t>
            </a:r>
            <a:r>
              <a:rPr lang="es-ES" sz="1500" b="0" dirty="0" err="1" smtClean="0">
                <a:latin typeface="+mj-lt"/>
              </a:rPr>
              <a:t>utilizam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para transmitir </a:t>
            </a:r>
            <a:r>
              <a:rPr lang="es-ES" sz="1500" b="0" dirty="0" smtClean="0">
                <a:latin typeface="+mj-lt"/>
              </a:rPr>
              <a:t>dados </a:t>
            </a:r>
            <a:r>
              <a:rPr lang="es-ES" sz="1500" b="0" dirty="0" err="1" smtClean="0">
                <a:latin typeface="+mj-lt"/>
              </a:rPr>
              <a:t>através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fibra. </a:t>
            </a:r>
            <a:r>
              <a:rPr lang="es-ES" sz="1500" b="0" dirty="0" err="1" smtClean="0">
                <a:latin typeface="+mj-lt"/>
              </a:rPr>
              <a:t>Estes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comprimentos</a:t>
            </a:r>
            <a:r>
              <a:rPr lang="es-ES" sz="1500" b="0" dirty="0" smtClean="0">
                <a:latin typeface="+mj-lt"/>
              </a:rPr>
              <a:t> de onda </a:t>
            </a:r>
            <a:r>
              <a:rPr lang="es-ES" sz="1500" b="0" dirty="0" err="1" smtClean="0">
                <a:latin typeface="+mj-lt"/>
              </a:rPr>
              <a:t>são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mais</a:t>
            </a:r>
            <a:r>
              <a:rPr lang="es-ES" sz="1500" b="0" dirty="0" smtClean="0">
                <a:latin typeface="+mj-lt"/>
              </a:rPr>
              <a:t> longos </a:t>
            </a:r>
            <a:r>
              <a:rPr lang="es-ES" sz="1500" b="0" dirty="0">
                <a:latin typeface="+mj-lt"/>
              </a:rPr>
              <a:t>que </a:t>
            </a:r>
            <a:r>
              <a:rPr lang="es-ES" sz="1500" b="0" dirty="0" smtClean="0">
                <a:latin typeface="+mj-lt"/>
              </a:rPr>
              <a:t>a luz </a:t>
            </a:r>
            <a:r>
              <a:rPr lang="es-ES" sz="1500" b="0" dirty="0" err="1" smtClean="0">
                <a:latin typeface="+mj-lt"/>
              </a:rPr>
              <a:t>vermelha</a:t>
            </a:r>
            <a:r>
              <a:rPr lang="es-ES" sz="1500" b="0" dirty="0" smtClean="0">
                <a:latin typeface="+mj-lt"/>
              </a:rPr>
              <a:t> e </a:t>
            </a:r>
            <a:r>
              <a:rPr lang="es-ES" sz="1500" b="0" dirty="0" err="1" smtClean="0">
                <a:latin typeface="+mj-lt"/>
              </a:rPr>
              <a:t>recebem</a:t>
            </a:r>
            <a:r>
              <a:rPr lang="es-ES" sz="1500" b="0" dirty="0" smtClean="0">
                <a:latin typeface="+mj-lt"/>
              </a:rPr>
              <a:t> o </a:t>
            </a:r>
            <a:r>
              <a:rPr lang="es-ES" sz="1500" b="0" dirty="0" err="1" smtClean="0">
                <a:latin typeface="+mj-lt"/>
              </a:rPr>
              <a:t>nome</a:t>
            </a:r>
            <a:r>
              <a:rPr lang="es-ES" sz="1500" b="0" dirty="0" smtClean="0">
                <a:latin typeface="+mj-lt"/>
              </a:rPr>
              <a:t> de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luz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infravermelha</a:t>
            </a:r>
            <a:r>
              <a:rPr lang="es-ES" sz="1500" b="0" dirty="0" smtClean="0">
                <a:latin typeface="+mj-lt"/>
              </a:rPr>
              <a:t>. Se </a:t>
            </a:r>
            <a:r>
              <a:rPr lang="es-ES" sz="1500" b="0" dirty="0" err="1" smtClean="0">
                <a:latin typeface="+mj-lt"/>
              </a:rPr>
              <a:t>identificam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3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janelas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de 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operação</a:t>
            </a:r>
            <a:r>
              <a:rPr lang="es-ES" sz="1500" b="0" dirty="0" smtClean="0">
                <a:latin typeface="+mj-lt"/>
              </a:rPr>
              <a:t>. </a:t>
            </a:r>
            <a:endParaRPr lang="es-BO" sz="1500" b="0" dirty="0">
              <a:latin typeface="+mj-lt"/>
              <a:ea typeface="Times New Roman" pitchFamily="18" charset="0"/>
              <a:cs typeface="Arial" charset="0"/>
            </a:endParaRPr>
          </a:p>
        </p:txBody>
      </p:sp>
      <p:pic>
        <p:nvPicPr>
          <p:cNvPr id="4099" name="Picture 3" descr="C:\Users\Edison\Desktop\MUESTRAS\figura11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2" y="1741558"/>
            <a:ext cx="4586845" cy="183145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01030" y="3717032"/>
            <a:ext cx="4604747" cy="830997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600" dirty="0" smtClean="0"/>
              <a:t>Os comprimentos de onda mais compridos (750 nm), são percebidos como vermelho, os mais curtos (400 nm) como o violeta</a:t>
            </a:r>
            <a:r>
              <a:rPr lang="es-ES" sz="1500" b="0" dirty="0" smtClean="0">
                <a:latin typeface="+mj-lt"/>
              </a:rPr>
              <a:t>. </a:t>
            </a:r>
            <a:endParaRPr lang="es-BO" sz="1500" b="0" dirty="0">
              <a:latin typeface="+mj-lt"/>
              <a:ea typeface="Times New Roman" pitchFamily="18" charset="0"/>
              <a:cs typeface="Arial" charset="0"/>
            </a:endParaRPr>
          </a:p>
        </p:txBody>
      </p:sp>
      <p:pic>
        <p:nvPicPr>
          <p:cNvPr id="4100" name="Picture 4" descr="C:\Users\Edison\Desktop\MUESTRAS\esp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72" y="1772816"/>
            <a:ext cx="4012933" cy="4375223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 bwMode="auto">
          <a:xfrm>
            <a:off x="5724128" y="4127431"/>
            <a:ext cx="907727" cy="381689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41 Elipse"/>
          <p:cNvSpPr/>
          <p:nvPr/>
        </p:nvSpPr>
        <p:spPr bwMode="auto">
          <a:xfrm>
            <a:off x="5724127" y="4797152"/>
            <a:ext cx="907727" cy="381689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42 Elipse"/>
          <p:cNvSpPr/>
          <p:nvPr/>
        </p:nvSpPr>
        <p:spPr bwMode="auto">
          <a:xfrm>
            <a:off x="5724128" y="5207551"/>
            <a:ext cx="907727" cy="381689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 bwMode="auto">
          <a:xfrm>
            <a:off x="-36818" y="4620167"/>
            <a:ext cx="4751694" cy="3714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A luz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invisivel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é usada para transmitir dados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5" name="44 Flecha abajo"/>
          <p:cNvSpPr/>
          <p:nvPr/>
        </p:nvSpPr>
        <p:spPr>
          <a:xfrm rot="14310504">
            <a:off x="4562135" y="3757474"/>
            <a:ext cx="357190" cy="453851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1 Título"/>
          <p:cNvSpPr txBox="1">
            <a:spLocks/>
          </p:cNvSpPr>
          <p:nvPr/>
        </p:nvSpPr>
        <p:spPr bwMode="auto">
          <a:xfrm>
            <a:off x="4214810" y="6381328"/>
            <a:ext cx="4533654" cy="494184"/>
          </a:xfrm>
          <a:prstGeom prst="rect">
            <a:avLst/>
          </a:prstGeom>
          <a:solidFill>
            <a:srgbClr val="79FF7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s-ES" sz="1600" b="0" dirty="0" smtClean="0">
                <a:latin typeface="+mn-lt"/>
              </a:rPr>
              <a:t>Para transmitir dados se </a:t>
            </a:r>
            <a:r>
              <a:rPr lang="es-ES" sz="1600" b="0" dirty="0" err="1" smtClean="0">
                <a:latin typeface="+mn-lt"/>
              </a:rPr>
              <a:t>utilizam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comprimentos</a:t>
            </a:r>
            <a:r>
              <a:rPr lang="es-ES" sz="1600" b="0" dirty="0" smtClean="0">
                <a:latin typeface="+mn-lt"/>
              </a:rPr>
              <a:t> de onda de 850, 1310 e 1550 nm.</a:t>
            </a:r>
            <a:endParaRPr lang="es-ES" sz="16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8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9" grpId="0" animBg="1"/>
      <p:bldP spid="40" grpId="0" animBg="1"/>
      <p:bldP spid="2" grpId="0" animBg="1"/>
      <p:bldP spid="42" grpId="0" animBg="1"/>
      <p:bldP spid="43" grpId="0" animBg="1"/>
      <p:bldP spid="4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Janelas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operação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utilizados 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48927" y="3000372"/>
            <a:ext cx="4397921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Para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gerar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estes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comprimentos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de onda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são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utilizados os </a:t>
            </a:r>
            <a:r>
              <a:rPr lang="es-BO" sz="1500" dirty="0" smtClean="0">
                <a:solidFill>
                  <a:srgbClr val="0000CC"/>
                </a:solidFill>
                <a:latin typeface="+mn-lt"/>
              </a:rPr>
              <a:t>diodos LED </a:t>
            </a:r>
            <a:r>
              <a:rPr lang="es-BO" sz="1500" b="0" dirty="0">
                <a:solidFill>
                  <a:srgbClr val="000000"/>
                </a:solidFill>
                <a:latin typeface="+mn-lt"/>
              </a:rPr>
              <a:t>e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os </a:t>
            </a:r>
            <a:r>
              <a:rPr lang="es-BO" sz="1500" dirty="0" smtClean="0">
                <a:solidFill>
                  <a:srgbClr val="0000CC"/>
                </a:solidFill>
                <a:latin typeface="+mn-lt"/>
              </a:rPr>
              <a:t>diodos laser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, que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emitem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luz de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uma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só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cor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(monocromáticos).</a:t>
            </a:r>
            <a:endParaRPr lang="es-ES" sz="15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 bwMode="auto">
          <a:xfrm>
            <a:off x="0" y="3921606"/>
            <a:ext cx="4067944" cy="37149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Comparação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entre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fontes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de luz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5124" name="Picture 4" descr="C:\Users\Edison\Desktop\MUESTRAS\le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4" y="4951432"/>
            <a:ext cx="2877566" cy="155319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Edison\Desktop\MUESTRAS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35423"/>
            <a:ext cx="1110615" cy="565785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Edison\Desktop\MUESTRAS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67" y="4735493"/>
            <a:ext cx="1120953" cy="565715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923928" y="5524490"/>
            <a:ext cx="4972067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Com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os </a:t>
            </a:r>
            <a:r>
              <a:rPr lang="es-BO" sz="1500" dirty="0" smtClean="0">
                <a:solidFill>
                  <a:srgbClr val="0000CC"/>
                </a:solidFill>
                <a:latin typeface="+mn-lt"/>
              </a:rPr>
              <a:t>laser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se pode transmitir dados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numa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maior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distancia porque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são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mais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</a:rPr>
              <a:t>diretivos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concentram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mais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a </a:t>
            </a:r>
            <a:r>
              <a:rPr lang="es-BO" sz="1500" b="0" dirty="0" err="1" smtClean="0">
                <a:solidFill>
                  <a:srgbClr val="000000"/>
                </a:solidFill>
                <a:latin typeface="+mn-lt"/>
              </a:rPr>
              <a:t>potência</a:t>
            </a:r>
            <a:r>
              <a:rPr lang="es-BO" sz="1500" b="0" dirty="0" smtClean="0">
                <a:solidFill>
                  <a:srgbClr val="000000"/>
                </a:solidFill>
                <a:latin typeface="+mn-lt"/>
              </a:rPr>
              <a:t> de luz.</a:t>
            </a:r>
            <a:endParaRPr lang="es-ES" sz="15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130" name="Picture 10" descr="C:\Users\Edison\Desktop\MUESTRAS\Image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81" y="1081729"/>
            <a:ext cx="4209237" cy="3067351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1 Título"/>
          <p:cNvSpPr txBox="1">
            <a:spLocks/>
          </p:cNvSpPr>
          <p:nvPr/>
        </p:nvSpPr>
        <p:spPr bwMode="auto">
          <a:xfrm>
            <a:off x="0" y="571485"/>
            <a:ext cx="5857884" cy="37149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noProof="0" dirty="0" err="1" smtClean="0">
                <a:solidFill>
                  <a:schemeClr val="bg1"/>
                </a:solidFill>
                <a:latin typeface="+mn-lt"/>
              </a:rPr>
              <a:t>Comprimentos</a:t>
            </a:r>
            <a:r>
              <a:rPr lang="es-ES_tradnl" sz="1800" b="0" kern="0" noProof="0" dirty="0" smtClean="0">
                <a:solidFill>
                  <a:schemeClr val="bg1"/>
                </a:solidFill>
                <a:latin typeface="+mn-lt"/>
              </a:rPr>
              <a:t> de onda utilizados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na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fibra óptica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5" name="34 Flecha abajo"/>
          <p:cNvSpPr/>
          <p:nvPr/>
        </p:nvSpPr>
        <p:spPr>
          <a:xfrm rot="16200000">
            <a:off x="4300640" y="2323561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107505" y="4355591"/>
            <a:ext cx="3168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s-ES" sz="1500" b="0" i="1" dirty="0" smtClean="0">
                <a:latin typeface="+mn-lt"/>
              </a:rPr>
              <a:t>Entre </a:t>
            </a:r>
            <a:r>
              <a:rPr lang="es-ES" sz="1500" b="0" i="1" dirty="0" err="1" smtClean="0">
                <a:latin typeface="+mn-lt"/>
              </a:rPr>
              <a:t>uma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b="0" i="1" dirty="0" err="1" smtClean="0">
                <a:latin typeface="+mn-lt"/>
              </a:rPr>
              <a:t>fonte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convencional</a:t>
            </a:r>
            <a:r>
              <a:rPr lang="es-ES" sz="1500" b="0" i="1" dirty="0" smtClean="0">
                <a:latin typeface="+mn-lt"/>
              </a:rPr>
              <a:t> e </a:t>
            </a:r>
            <a:r>
              <a:rPr lang="es-ES" sz="1500" b="0" i="1" dirty="0" err="1" smtClean="0">
                <a:latin typeface="+mn-lt"/>
              </a:rPr>
              <a:t>um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LED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b="0" i="1" dirty="0" err="1" smtClean="0">
                <a:latin typeface="+mn-lt"/>
              </a:rPr>
              <a:t>ou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laser</a:t>
            </a:r>
            <a:r>
              <a:rPr lang="es-ES" sz="1500" b="0" i="1" dirty="0" smtClean="0">
                <a:latin typeface="+mn-lt"/>
              </a:rPr>
              <a:t>.</a:t>
            </a:r>
            <a:endParaRPr lang="es-ES" sz="1500" b="0" i="1" dirty="0">
              <a:latin typeface="+mn-lt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779913" y="4365104"/>
            <a:ext cx="3168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s-ES" sz="1500" b="0" i="1" dirty="0" smtClean="0">
                <a:latin typeface="+mn-lt"/>
              </a:rPr>
              <a:t>Entre </a:t>
            </a:r>
            <a:r>
              <a:rPr lang="es-ES" sz="1500" b="0" i="1" dirty="0" err="1" smtClean="0">
                <a:latin typeface="+mn-lt"/>
              </a:rPr>
              <a:t>um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LED</a:t>
            </a:r>
            <a:r>
              <a:rPr lang="es-ES" sz="1500" b="0" i="1" dirty="0" smtClean="0">
                <a:latin typeface="+mn-lt"/>
              </a:rPr>
              <a:t> e </a:t>
            </a:r>
            <a:r>
              <a:rPr lang="es-ES" sz="1500" b="0" i="1" dirty="0" err="1" smtClean="0">
                <a:latin typeface="+mn-lt"/>
              </a:rPr>
              <a:t>um</a:t>
            </a:r>
            <a:r>
              <a:rPr lang="es-ES" sz="1500" b="0" i="1" dirty="0" smtClean="0">
                <a:latin typeface="+mn-lt"/>
              </a:rPr>
              <a:t> </a:t>
            </a:r>
            <a:r>
              <a:rPr lang="es-ES" sz="1500" i="1" dirty="0" smtClean="0">
                <a:solidFill>
                  <a:srgbClr val="0000CC"/>
                </a:solidFill>
                <a:latin typeface="+mn-lt"/>
              </a:rPr>
              <a:t>laser</a:t>
            </a:r>
            <a:r>
              <a:rPr lang="es-ES" sz="1500" b="0" i="1" dirty="0" smtClean="0">
                <a:latin typeface="+mn-lt"/>
              </a:rPr>
              <a:t>.</a:t>
            </a:r>
            <a:endParaRPr lang="es-ES" sz="1500" b="0" i="1" dirty="0">
              <a:latin typeface="+mn-lt"/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179512" y="1038672"/>
            <a:ext cx="4367336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Os </a:t>
            </a:r>
            <a:r>
              <a:rPr lang="es-ES" sz="1500" b="0" dirty="0" err="1" smtClean="0">
                <a:latin typeface="+mj-lt"/>
              </a:rPr>
              <a:t>comprimentos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onda </a:t>
            </a:r>
            <a:r>
              <a:rPr lang="es-ES" sz="1500" b="0" dirty="0" smtClean="0">
                <a:latin typeface="+mj-lt"/>
              </a:rPr>
              <a:t>utilizados </a:t>
            </a:r>
            <a:r>
              <a:rPr lang="es-ES" sz="1500" b="0" dirty="0" err="1" smtClean="0">
                <a:latin typeface="+mj-lt"/>
              </a:rPr>
              <a:t>na</a:t>
            </a:r>
            <a:r>
              <a:rPr lang="es-ES" sz="1500" b="0" dirty="0" smtClean="0">
                <a:latin typeface="+mj-lt"/>
              </a:rPr>
              <a:t> fibra </a:t>
            </a:r>
            <a:r>
              <a:rPr lang="es-ES" sz="1500" b="0" dirty="0" err="1" smtClean="0">
                <a:latin typeface="+mj-lt"/>
              </a:rPr>
              <a:t>são</a:t>
            </a:r>
            <a:r>
              <a:rPr lang="es-ES" sz="1500" b="0" dirty="0" smtClean="0">
                <a:latin typeface="+mj-lt"/>
              </a:rPr>
              <a:t> de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850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nm</a:t>
            </a:r>
            <a:r>
              <a:rPr lang="es-ES" sz="1500" b="0" dirty="0">
                <a:latin typeface="+mj-lt"/>
              </a:rPr>
              <a:t>,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1310 </a:t>
            </a:r>
            <a:r>
              <a:rPr lang="es-ES" sz="1500" dirty="0" err="1">
                <a:solidFill>
                  <a:srgbClr val="0000CC"/>
                </a:solidFill>
                <a:latin typeface="+mj-lt"/>
              </a:rPr>
              <a:t>nm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1550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nm</a:t>
            </a:r>
            <a:r>
              <a:rPr lang="es-ES" sz="1500" b="0" dirty="0" smtClean="0">
                <a:latin typeface="+mj-lt"/>
              </a:rPr>
              <a:t>. 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157615" y="1700808"/>
            <a:ext cx="4367336" cy="124649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err="1" smtClean="0">
                <a:latin typeface="+mj-lt"/>
              </a:rPr>
              <a:t>Foram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selecionados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estes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comprimentos</a:t>
            </a:r>
            <a:r>
              <a:rPr lang="es-ES" sz="1500" b="0" dirty="0" smtClean="0">
                <a:latin typeface="+mj-lt"/>
              </a:rPr>
              <a:t> de onda porque </a:t>
            </a:r>
            <a:r>
              <a:rPr lang="es-ES" sz="1500" b="0" dirty="0" err="1" smtClean="0">
                <a:latin typeface="+mj-lt"/>
              </a:rPr>
              <a:t>transmitem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mais</a:t>
            </a:r>
            <a:r>
              <a:rPr lang="es-ES" sz="1500" b="0" dirty="0" smtClean="0">
                <a:latin typeface="+mj-lt"/>
              </a:rPr>
              <a:t> fácilmente que </a:t>
            </a:r>
            <a:r>
              <a:rPr lang="es-ES" sz="1500" b="0" dirty="0" err="1" smtClean="0">
                <a:latin typeface="+mj-lt"/>
              </a:rPr>
              <a:t>outras</a:t>
            </a:r>
            <a:r>
              <a:rPr lang="es-ES" sz="1500" b="0" dirty="0" smtClean="0">
                <a:latin typeface="+mj-lt"/>
              </a:rPr>
              <a:t> pela fibra e </a:t>
            </a:r>
            <a:r>
              <a:rPr lang="es-ES" sz="1500" b="0" dirty="0" err="1" smtClean="0">
                <a:latin typeface="+mj-lt"/>
              </a:rPr>
              <a:t>apresentam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uma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atenuação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menor</a:t>
            </a:r>
            <a:r>
              <a:rPr lang="es-ES" sz="1500" b="0" dirty="0" smtClean="0">
                <a:latin typeface="+mj-lt"/>
              </a:rPr>
              <a:t>. São </a:t>
            </a:r>
            <a:r>
              <a:rPr lang="es-ES" sz="1500" b="0" dirty="0" err="1" smtClean="0">
                <a:latin typeface="+mj-lt"/>
              </a:rPr>
              <a:t>conhecidas</a:t>
            </a:r>
            <a:r>
              <a:rPr lang="es-ES" sz="1500" b="0" dirty="0" smtClean="0">
                <a:latin typeface="+mj-lt"/>
              </a:rPr>
              <a:t> como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janelas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operação</a:t>
            </a:r>
            <a:r>
              <a:rPr lang="es-ES" sz="1500" b="0" dirty="0" smtClean="0">
                <a:latin typeface="+mn-lt"/>
              </a:rPr>
              <a:t>.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076056" y="4756740"/>
            <a:ext cx="102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 smtClean="0">
                <a:latin typeface="+mn-lt"/>
              </a:rPr>
              <a:t>850 </a:t>
            </a:r>
            <a:r>
              <a:rPr lang="es-ES" b="0" dirty="0" err="1" smtClean="0">
                <a:latin typeface="+mn-lt"/>
              </a:rPr>
              <a:t>nm</a:t>
            </a:r>
            <a:r>
              <a:rPr lang="es-ES" b="0" dirty="0" smtClean="0">
                <a:latin typeface="+mn-lt"/>
              </a:rPr>
              <a:t> e 1310 nm</a:t>
            </a:r>
            <a:endParaRPr lang="es-ES" dirty="0">
              <a:latin typeface="+mn-lt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7452320" y="4777988"/>
            <a:ext cx="102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 smtClean="0">
                <a:latin typeface="+mn-lt"/>
              </a:rPr>
              <a:t>1310 </a:t>
            </a:r>
            <a:r>
              <a:rPr lang="es-ES" b="0" dirty="0" err="1" smtClean="0">
                <a:latin typeface="+mn-lt"/>
              </a:rPr>
              <a:t>nm</a:t>
            </a:r>
            <a:r>
              <a:rPr lang="es-ES" b="0" dirty="0" smtClean="0">
                <a:latin typeface="+mn-lt"/>
              </a:rPr>
              <a:t> e 1550 nm</a:t>
            </a:r>
            <a:endParaRPr lang="es-ES" dirty="0">
              <a:latin typeface="+mn-lt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 bwMode="auto">
          <a:xfrm>
            <a:off x="3214679" y="6504629"/>
            <a:ext cx="5461778" cy="380756"/>
          </a:xfrm>
          <a:prstGeom prst="rect">
            <a:avLst/>
          </a:prstGeom>
          <a:solidFill>
            <a:srgbClr val="79FF7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Há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uma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quarta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janela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em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_tradnl" sz="1600" b="0" kern="0" dirty="0" err="1" smtClean="0">
                <a:solidFill>
                  <a:srgbClr val="000000"/>
                </a:solidFill>
                <a:latin typeface="+mn-lt"/>
              </a:rPr>
              <a:t>desenvolvimento</a:t>
            </a:r>
            <a:r>
              <a:rPr lang="es-ES_tradnl" sz="1600" b="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s-ES_tradnl" sz="1600" b="0" kern="0" dirty="0">
                <a:solidFill>
                  <a:srgbClr val="000000"/>
                </a:solidFill>
                <a:latin typeface="+mn-lt"/>
              </a:rPr>
              <a:t>de 1625 </a:t>
            </a:r>
            <a:r>
              <a:rPr lang="es-ES_tradnl" sz="1600" b="0" kern="0" dirty="0" err="1">
                <a:solidFill>
                  <a:srgbClr val="000000"/>
                </a:solidFill>
                <a:latin typeface="+mn-lt"/>
              </a:rPr>
              <a:t>nm</a:t>
            </a:r>
            <a:r>
              <a:rPr lang="es-ES_tradnl" sz="1600" b="0" kern="0" dirty="0">
                <a:solidFill>
                  <a:srgbClr val="000000"/>
                </a:solidFill>
                <a:latin typeface="+mn-lt"/>
              </a:rPr>
              <a:t>.</a:t>
            </a:r>
            <a:endParaRPr lang="es-ES" sz="1600" b="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77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7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770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0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2" dur="7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 animBg="1"/>
      <p:bldP spid="33" grpId="0" animBg="1"/>
      <p:bldP spid="37" grpId="0"/>
      <p:bldP spid="40" grpId="0"/>
      <p:bldP spid="41" grpId="0" animBg="1"/>
      <p:bldP spid="42" grpId="0" animBg="1"/>
      <p:bldP spid="2" grpId="0"/>
      <p:bldP spid="44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4.- </a:t>
            </a:r>
            <a:r>
              <a:rPr lang="es-ES_tradnl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Modos de </a:t>
            </a:r>
            <a:r>
              <a:rPr lang="es-ES_tradnl" sz="28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propagação</a:t>
            </a:r>
            <a:r>
              <a:rPr lang="es-ES_tradnl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_tradnl" sz="28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</a:t>
            </a:r>
            <a:r>
              <a:rPr lang="es-ES_tradnl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fibra óptica</a:t>
            </a:r>
            <a:endParaRPr kumimoji="0" lang="es-ES_tradnl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-1" y="561960"/>
            <a:ext cx="5000629" cy="37149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Como a luz se propaga pelo interior da fibra?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1506" name="Picture 2" descr="C:\Users\Edison\Desktop\MUESTRAS\Imagen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231" y="2031756"/>
            <a:ext cx="6351249" cy="261489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07" name="Picture 3" descr="C:\Users\Edison\Desktop\MUESTRAS\Imagen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4862829"/>
            <a:ext cx="2365200" cy="796901"/>
          </a:xfrm>
          <a:prstGeom prst="rect">
            <a:avLst/>
          </a:prstGeom>
          <a:noFill/>
        </p:spPr>
      </p:pic>
      <p:pic>
        <p:nvPicPr>
          <p:cNvPr id="21508" name="Picture 4" descr="C:\Users\Edison\Desktop\MUESTRAS\Imagen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0927" y="4862829"/>
            <a:ext cx="2363321" cy="798419"/>
          </a:xfrm>
          <a:prstGeom prst="rect">
            <a:avLst/>
          </a:prstGeom>
          <a:noFill/>
        </p:spPr>
      </p:pic>
      <p:pic>
        <p:nvPicPr>
          <p:cNvPr id="21509" name="Picture 5" descr="C:\Users\Edison\Desktop\MUESTRAS\Imagen4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5183" y="4849956"/>
            <a:ext cx="2363321" cy="798419"/>
          </a:xfrm>
          <a:prstGeom prst="rect">
            <a:avLst/>
          </a:prstGeom>
          <a:noFill/>
        </p:spPr>
      </p:pic>
      <p:sp>
        <p:nvSpPr>
          <p:cNvPr id="13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79512" y="1059994"/>
            <a:ext cx="8712968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Os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raios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luz </a:t>
            </a:r>
            <a:r>
              <a:rPr lang="es-ES" sz="1500" b="0" dirty="0" err="1" smtClean="0">
                <a:latin typeface="+mn-lt"/>
              </a:rPr>
              <a:t>entram</a:t>
            </a:r>
            <a:r>
              <a:rPr lang="es-ES" sz="1500" b="0" dirty="0" smtClean="0">
                <a:latin typeface="+mn-lt"/>
              </a:rPr>
              <a:t> pelo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smtClean="0">
                <a:latin typeface="+mn-lt"/>
              </a:rPr>
              <a:t>se o </a:t>
            </a:r>
            <a:r>
              <a:rPr lang="es-ES" sz="1500" b="0" dirty="0" err="1" smtClean="0">
                <a:latin typeface="+mn-lt"/>
              </a:rPr>
              <a:t>ângulo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está comprendido </a:t>
            </a:r>
            <a:r>
              <a:rPr lang="es-ES" sz="1500" b="0" dirty="0" smtClean="0">
                <a:latin typeface="+mn-lt"/>
              </a:rPr>
              <a:t>pela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abertura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numérica </a:t>
            </a:r>
            <a:r>
              <a:rPr lang="es-ES" sz="1500" b="0" dirty="0" smtClean="0">
                <a:latin typeface="+mn-lt"/>
              </a:rPr>
              <a:t>da fibra. No núcleo, </a:t>
            </a:r>
            <a:r>
              <a:rPr lang="es-ES" sz="1500" b="0" dirty="0" err="1" smtClean="0">
                <a:latin typeface="+mn-lt"/>
              </a:rPr>
              <a:t>há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número limitado </a:t>
            </a:r>
            <a:r>
              <a:rPr lang="es-ES" sz="1500" b="0" dirty="0" smtClean="0"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trajetos</a:t>
            </a:r>
            <a:r>
              <a:rPr lang="es-ES" sz="1500" b="0" dirty="0" smtClean="0">
                <a:latin typeface="+mn-lt"/>
              </a:rPr>
              <a:t> que </a:t>
            </a:r>
            <a:r>
              <a:rPr lang="es-ES" sz="1500" b="0" dirty="0" err="1" smtClean="0">
                <a:latin typeface="+mn-lt"/>
              </a:rPr>
              <a:t>podem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seguir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feixe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smtClean="0">
                <a:latin typeface="+mn-lt"/>
              </a:rPr>
              <a:t>luz. </a:t>
            </a:r>
            <a:r>
              <a:rPr lang="es-ES" sz="1500" b="0" dirty="0" err="1" smtClean="0">
                <a:latin typeface="+mn-lt"/>
              </a:rPr>
              <a:t>Estes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trajetos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recebem</a:t>
            </a:r>
            <a:r>
              <a:rPr lang="es-ES" sz="1500" b="0" dirty="0" smtClean="0">
                <a:latin typeface="+mn-lt"/>
              </a:rPr>
              <a:t> o </a:t>
            </a:r>
            <a:r>
              <a:rPr lang="es-ES" sz="1500" b="0" dirty="0" err="1" smtClean="0">
                <a:latin typeface="+mn-lt"/>
              </a:rPr>
              <a:t>nome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modos</a:t>
            </a:r>
            <a:r>
              <a:rPr lang="es-ES" sz="1500" b="0" dirty="0" smtClean="0">
                <a:latin typeface="+mn-lt"/>
              </a:rPr>
              <a:t>.</a:t>
            </a:r>
            <a:endParaRPr lang="es-ES" sz="1500" b="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16363" y="3573016"/>
            <a:ext cx="1907365" cy="170816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Por </a:t>
            </a:r>
            <a:r>
              <a:rPr lang="es-ES" sz="1500" b="0" dirty="0" err="1" smtClean="0">
                <a:latin typeface="+mj-lt"/>
              </a:rPr>
              <a:t>outro</a:t>
            </a:r>
            <a:r>
              <a:rPr lang="es-ES" sz="1500" b="0" dirty="0" smtClean="0">
                <a:latin typeface="+mj-lt"/>
              </a:rPr>
              <a:t> lado, a 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fibra </a:t>
            </a:r>
            <a:r>
              <a:rPr lang="es-ES" sz="1500" dirty="0" err="1">
                <a:solidFill>
                  <a:srgbClr val="0000CC"/>
                </a:solidFill>
                <a:latin typeface="+mj-lt"/>
              </a:rPr>
              <a:t>monomodo</a:t>
            </a:r>
            <a:r>
              <a:rPr lang="es-ES" sz="15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têm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 err="1" smtClean="0">
                <a:latin typeface="+mj-lt"/>
              </a:rPr>
              <a:t>um</a:t>
            </a:r>
            <a:r>
              <a:rPr lang="es-ES" sz="1500" b="0" dirty="0" smtClean="0">
                <a:latin typeface="+mj-lt"/>
              </a:rPr>
              <a:t> núcleo </a:t>
            </a:r>
            <a:r>
              <a:rPr lang="es-ES" sz="1500" b="0" dirty="0" err="1" smtClean="0">
                <a:latin typeface="+mj-lt"/>
              </a:rPr>
              <a:t>tão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pequeno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que permite que </a:t>
            </a:r>
            <a:r>
              <a:rPr lang="es-ES" sz="1500" b="0" dirty="0" smtClean="0">
                <a:latin typeface="+mj-lt"/>
              </a:rPr>
              <a:t>os </a:t>
            </a:r>
            <a:r>
              <a:rPr lang="es-ES" sz="1500" b="0" dirty="0" err="1" smtClean="0">
                <a:latin typeface="+mj-lt"/>
              </a:rPr>
              <a:t>raios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</a:t>
            </a:r>
            <a:r>
              <a:rPr lang="es-ES" sz="1500" b="0" dirty="0" smtClean="0">
                <a:latin typeface="+mj-lt"/>
              </a:rPr>
              <a:t>luz </a:t>
            </a:r>
            <a:r>
              <a:rPr lang="es-ES" sz="1500" b="0" dirty="0" err="1" smtClean="0">
                <a:latin typeface="+mj-lt"/>
              </a:rPr>
              <a:t>viajem</a:t>
            </a:r>
            <a:r>
              <a:rPr lang="es-ES" sz="1500" b="0" dirty="0" smtClean="0">
                <a:latin typeface="+mj-lt"/>
              </a:rPr>
              <a:t> por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um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só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trajeto</a:t>
            </a:r>
            <a:r>
              <a:rPr lang="es-ES" sz="1500" b="0" dirty="0" smtClean="0">
                <a:latin typeface="+mj-lt"/>
              </a:rPr>
              <a:t>.</a:t>
            </a:r>
            <a:endParaRPr lang="es-ES" sz="1500" b="0" dirty="0">
              <a:latin typeface="+mj-lt"/>
              <a:cs typeface="Times New Roman" pitchFamily="18" charset="0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79512" y="1988840"/>
            <a:ext cx="2160240" cy="147732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j-lt"/>
              </a:rPr>
              <a:t>Se o </a:t>
            </a:r>
            <a:r>
              <a:rPr lang="es-ES" sz="1500" b="0" dirty="0" err="1" smtClean="0">
                <a:latin typeface="+mj-lt"/>
              </a:rPr>
              <a:t>diâmetro</a:t>
            </a:r>
            <a:r>
              <a:rPr lang="es-ES" sz="1500" b="0" dirty="0" smtClean="0">
                <a:latin typeface="+mj-lt"/>
              </a:rPr>
              <a:t> do núcleo é </a:t>
            </a:r>
            <a:r>
              <a:rPr lang="es-ES" sz="1500" b="0" dirty="0" err="1" smtClean="0">
                <a:latin typeface="+mj-lt"/>
              </a:rPr>
              <a:t>tão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grande</a:t>
            </a:r>
            <a:r>
              <a:rPr lang="es-ES" sz="1500" b="0" dirty="0" smtClean="0">
                <a:latin typeface="+mj-lt"/>
              </a:rPr>
              <a:t> que pode permitir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varios </a:t>
            </a:r>
            <a:r>
              <a:rPr lang="es-ES" sz="1500" dirty="0" err="1" smtClean="0">
                <a:solidFill>
                  <a:srgbClr val="0000CC"/>
                </a:solidFill>
                <a:latin typeface="+mj-lt"/>
              </a:rPr>
              <a:t>trajetos</a:t>
            </a:r>
            <a:r>
              <a:rPr lang="es-ES" sz="1500" b="0" dirty="0" smtClean="0">
                <a:latin typeface="+mj-lt"/>
              </a:rPr>
              <a:t>, esta </a:t>
            </a:r>
            <a:r>
              <a:rPr lang="es-ES" sz="1500" b="0" dirty="0">
                <a:latin typeface="+mj-lt"/>
              </a:rPr>
              <a:t>fibra </a:t>
            </a:r>
            <a:r>
              <a:rPr lang="es-ES" sz="1500" b="0" dirty="0" smtClean="0">
                <a:latin typeface="+mj-lt"/>
              </a:rPr>
              <a:t>recebe o </a:t>
            </a:r>
            <a:r>
              <a:rPr lang="es-ES" sz="1500" b="0" dirty="0" err="1" smtClean="0">
                <a:latin typeface="+mj-lt"/>
              </a:rPr>
              <a:t>nome</a:t>
            </a:r>
            <a:r>
              <a:rPr lang="es-ES" sz="1500" b="0" dirty="0" smtClean="0">
                <a:latin typeface="+mj-lt"/>
              </a:rPr>
              <a:t> </a:t>
            </a:r>
            <a:r>
              <a:rPr lang="es-ES" sz="1500" b="0" dirty="0">
                <a:latin typeface="+mj-lt"/>
              </a:rPr>
              <a:t>de </a:t>
            </a:r>
            <a:r>
              <a:rPr lang="es-ES" sz="1500" dirty="0" smtClean="0">
                <a:solidFill>
                  <a:srgbClr val="0000CC"/>
                </a:solidFill>
                <a:latin typeface="+mj-lt"/>
              </a:rPr>
              <a:t>fibra multimodo</a:t>
            </a:r>
            <a:r>
              <a:rPr lang="es-ES" sz="1500" b="0" dirty="0" smtClean="0">
                <a:latin typeface="+mj-lt"/>
              </a:rPr>
              <a:t>.</a:t>
            </a:r>
            <a:endParaRPr lang="es-ES" sz="1500" b="0" dirty="0">
              <a:latin typeface="+mj-lt"/>
              <a:cs typeface="Times New Roman" pitchFamily="18" charset="0"/>
            </a:endParaRPr>
          </a:p>
        </p:txBody>
      </p:sp>
      <p:sp>
        <p:nvSpPr>
          <p:cNvPr id="17" name="16 Flecha abajo"/>
          <p:cNvSpPr/>
          <p:nvPr/>
        </p:nvSpPr>
        <p:spPr>
          <a:xfrm rot="16200000">
            <a:off x="2071685" y="2385168"/>
            <a:ext cx="357190" cy="42862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0" y="5572140"/>
            <a:ext cx="5500694" cy="57150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buClr>
                <a:srgbClr val="483700"/>
              </a:buClr>
              <a:buSzPct val="80000"/>
              <a:defRPr/>
            </a:pPr>
            <a:r>
              <a:rPr lang="es-ES_tradnl" sz="1600" b="0" kern="0" dirty="0" smtClean="0">
                <a:latin typeface="+mj-lt"/>
              </a:rPr>
              <a:t>As fibras </a:t>
            </a:r>
            <a:r>
              <a:rPr lang="es-ES_tradnl" sz="1600" b="0" kern="0" dirty="0" err="1" smtClean="0">
                <a:latin typeface="+mj-lt"/>
              </a:rPr>
              <a:t>multimodo</a:t>
            </a:r>
            <a:r>
              <a:rPr lang="es-ES_tradnl" sz="1600" b="0" kern="0" dirty="0" smtClean="0">
                <a:latin typeface="+mj-lt"/>
              </a:rPr>
              <a:t> MM </a:t>
            </a:r>
            <a:r>
              <a:rPr lang="es-ES_tradnl" sz="1600" b="0" kern="0" dirty="0" err="1" smtClean="0">
                <a:latin typeface="+mj-lt"/>
              </a:rPr>
              <a:t>são</a:t>
            </a:r>
            <a:r>
              <a:rPr lang="es-ES_tradnl" sz="1600" b="0" kern="0" dirty="0" smtClean="0">
                <a:latin typeface="+mj-lt"/>
              </a:rPr>
              <a:t> usadas </a:t>
            </a:r>
            <a:r>
              <a:rPr lang="es-ES_tradnl" sz="1600" b="0" kern="0" dirty="0" err="1" smtClean="0">
                <a:latin typeface="+mj-lt"/>
              </a:rPr>
              <a:t>em</a:t>
            </a:r>
            <a:r>
              <a:rPr lang="es-ES_tradnl" sz="1600" b="0" kern="0" dirty="0" smtClean="0">
                <a:latin typeface="+mj-lt"/>
              </a:rPr>
              <a:t> distancias curtas.</a:t>
            </a:r>
            <a:endParaRPr lang="es-ES" sz="16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2214546" y="6240162"/>
            <a:ext cx="6572296" cy="357190"/>
          </a:xfrm>
          <a:prstGeom prst="rect">
            <a:avLst/>
          </a:prstGeom>
          <a:solidFill>
            <a:srgbClr val="FFB9ED">
              <a:alpha val="9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As fibras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monomodo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SM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são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usadas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em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longas </a:t>
            </a:r>
            <a:r>
              <a:rPr kumimoji="0" lang="es-E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distancias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.</a:t>
            </a:r>
            <a:endParaRPr kumimoji="0" lang="es-E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13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1" grpId="0" animBg="1"/>
      <p:bldP spid="19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Edison\Desktop\MUESTRAS\f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5341"/>
            <a:ext cx="8459531" cy="366988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Fibras multimodo MM de índice escalonado (</a:t>
            </a: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degrau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-1" y="561960"/>
            <a:ext cx="6228185" cy="37149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Os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raios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de luz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viajam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por diferentes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trajetos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(modos)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331640" y="1000108"/>
            <a:ext cx="7518642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Os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raios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de luz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(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gerados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por LED)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viajam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por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diferentes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trajetos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, por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isso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ch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egam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ES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destino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em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diferentes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tempos. No extremo se recebe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pulso longo e débil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cxnSp>
        <p:nvCxnSpPr>
          <p:cNvPr id="14" name="13 Conector recto de flecha"/>
          <p:cNvCxnSpPr>
            <a:cxnSpLocks noChangeShapeType="1"/>
          </p:cNvCxnSpPr>
          <p:nvPr/>
        </p:nvCxnSpPr>
        <p:spPr bwMode="auto">
          <a:xfrm>
            <a:off x="8064388" y="1499571"/>
            <a:ext cx="180020" cy="468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60060" y="5733256"/>
            <a:ext cx="8612596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O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núcleo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têm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índice de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refração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constante, </a:t>
            </a:r>
            <a:r>
              <a:rPr lang="es-BO" sz="1500" b="0" dirty="0">
                <a:latin typeface="+mn-lt"/>
                <a:cs typeface="Times New Roman" pitchFamily="18" charset="0"/>
              </a:rPr>
              <a:t>desde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o </a:t>
            </a:r>
            <a:r>
              <a:rPr lang="es-BO" sz="1500" b="0" dirty="0">
                <a:latin typeface="+mn-lt"/>
                <a:cs typeface="Times New Roman" pitchFamily="18" charset="0"/>
              </a:rPr>
              <a:t>centro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até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suas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bordas.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Na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fronteira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o choque é </a:t>
            </a:r>
            <a:r>
              <a:rPr lang="es-BO" sz="1500" b="0" dirty="0">
                <a:latin typeface="+mn-lt"/>
                <a:cs typeface="Times New Roman" pitchFamily="18" charset="0"/>
              </a:rPr>
              <a:t>abrupto (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escalonado,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degrau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) </a:t>
            </a:r>
            <a:r>
              <a:rPr lang="es-BO" sz="1500" b="0" dirty="0">
                <a:latin typeface="+mn-lt"/>
                <a:cs typeface="Times New Roman" pitchFamily="18" charset="0"/>
              </a:rPr>
              <a:t>a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índice de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refração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menor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796136" y="3429000"/>
            <a:ext cx="2931141" cy="1015663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2000" b="0" dirty="0" err="1" smtClean="0">
                <a:latin typeface="+mj-lt"/>
                <a:cs typeface="Times New Roman" pitchFamily="18" charset="0"/>
              </a:rPr>
              <a:t>Produz</a:t>
            </a:r>
            <a:r>
              <a:rPr lang="es-BO" sz="2000" b="0" dirty="0" smtClean="0">
                <a:latin typeface="+mj-lt"/>
                <a:cs typeface="Times New Roman" pitchFamily="18" charset="0"/>
              </a:rPr>
              <a:t> a </a:t>
            </a:r>
            <a:r>
              <a:rPr lang="es-BO" sz="2000" dirty="0" err="1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dispersão</a:t>
            </a:r>
            <a:r>
              <a:rPr lang="es-BO" sz="20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 modal</a:t>
            </a:r>
            <a:r>
              <a:rPr lang="es-BO" sz="2000" b="0" dirty="0" smtClean="0">
                <a:latin typeface="+mj-lt"/>
                <a:cs typeface="Times New Roman" pitchFamily="18" charset="0"/>
              </a:rPr>
              <a:t>, que limita a </a:t>
            </a:r>
            <a:r>
              <a:rPr lang="es-BO" sz="2000" b="0" dirty="0" err="1" smtClean="0">
                <a:latin typeface="+mj-lt"/>
                <a:cs typeface="Times New Roman" pitchFamily="18" charset="0"/>
              </a:rPr>
              <a:t>velocidade</a:t>
            </a:r>
            <a:r>
              <a:rPr lang="es-BO" sz="2000" b="0" dirty="0" smtClean="0">
                <a:latin typeface="+mj-lt"/>
                <a:cs typeface="Times New Roman" pitchFamily="18" charset="0"/>
              </a:rPr>
              <a:t> de dados.</a:t>
            </a:r>
            <a:r>
              <a:rPr lang="es-BO" b="0" dirty="0" smtClean="0">
                <a:latin typeface="+mj-lt"/>
                <a:cs typeface="Times New Roman" pitchFamily="18" charset="0"/>
              </a:rPr>
              <a:t> </a:t>
            </a:r>
            <a:endParaRPr lang="es-ES" b="0" dirty="0">
              <a:latin typeface="+mj-lt"/>
              <a:cs typeface="Times New Roman" pitchFamily="18" charset="0"/>
            </a:endParaRPr>
          </a:p>
        </p:txBody>
      </p:sp>
      <p:sp>
        <p:nvSpPr>
          <p:cNvPr id="15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5369723" y="6357958"/>
            <a:ext cx="3357554" cy="285752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Os modos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são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os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trajetos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de luz.</a:t>
            </a:r>
            <a:endParaRPr kumimoji="0" lang="es-E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357158" y="6357958"/>
            <a:ext cx="4929222" cy="35719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buClr>
                <a:srgbClr val="483700"/>
              </a:buClr>
              <a:buSzPct val="80000"/>
              <a:defRPr/>
            </a:pPr>
            <a:r>
              <a:rPr lang="es-ES_tradnl" sz="1600" b="0" kern="0" dirty="0" smtClean="0">
                <a:latin typeface="+mj-lt"/>
              </a:rPr>
              <a:t>Esta fibra  está </a:t>
            </a:r>
            <a:r>
              <a:rPr lang="es-ES_tradnl" sz="1600" b="0" kern="0" dirty="0" err="1" smtClean="0">
                <a:latin typeface="+mj-lt"/>
              </a:rPr>
              <a:t>em</a:t>
            </a:r>
            <a:r>
              <a:rPr lang="es-ES_tradnl" sz="1600" b="0" kern="0" dirty="0" smtClean="0">
                <a:latin typeface="+mj-lt"/>
              </a:rPr>
              <a:t> desuso (</a:t>
            </a:r>
            <a:r>
              <a:rPr lang="es-ES_tradnl" sz="1600" b="0" kern="0" dirty="0" err="1" smtClean="0">
                <a:latin typeface="+mj-lt"/>
              </a:rPr>
              <a:t>já</a:t>
            </a:r>
            <a:r>
              <a:rPr lang="es-ES_tradnl" sz="1600" b="0" kern="0" dirty="0" smtClean="0">
                <a:latin typeface="+mj-lt"/>
              </a:rPr>
              <a:t> </a:t>
            </a:r>
            <a:r>
              <a:rPr lang="es-ES_tradnl" sz="1600" b="0" kern="0" dirty="0" err="1" smtClean="0">
                <a:latin typeface="+mj-lt"/>
              </a:rPr>
              <a:t>não</a:t>
            </a:r>
            <a:r>
              <a:rPr lang="es-ES_tradnl" sz="1600" b="0" kern="0" dirty="0" smtClean="0">
                <a:latin typeface="+mj-lt"/>
              </a:rPr>
              <a:t> </a:t>
            </a:r>
            <a:r>
              <a:rPr lang="es-ES_tradnl" sz="1600" b="0" kern="0" dirty="0" err="1" smtClean="0">
                <a:latin typeface="+mj-lt"/>
              </a:rPr>
              <a:t>mais</a:t>
            </a:r>
            <a:r>
              <a:rPr lang="es-ES_tradnl" sz="1600" b="0" kern="0" dirty="0" smtClean="0">
                <a:latin typeface="+mj-lt"/>
              </a:rPr>
              <a:t> se utiliza).</a:t>
            </a:r>
            <a:endParaRPr lang="es-ES" sz="16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0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Capacidade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dos sistemas ópticos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571480"/>
            <a:ext cx="3500430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Visão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tecnología óptica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1916832"/>
            <a:ext cx="2643174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Estado da arte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s-ES_tradnl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2016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4 Rectángulo"/>
          <p:cNvSpPr>
            <a:spLocks noChangeArrowheads="1"/>
          </p:cNvSpPr>
          <p:nvPr/>
        </p:nvSpPr>
        <p:spPr bwMode="auto">
          <a:xfrm>
            <a:off x="0" y="998564"/>
            <a:ext cx="8829675" cy="78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buSzPct val="120000"/>
            </a:pP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Não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existe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um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melhor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meio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físico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conhecido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que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fibra óptica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, e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nenhuma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fonte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de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sinal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é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melhor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que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luz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para resolver as novas e emergentes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solicitações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de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transmissão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" … “a fibra óptica é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um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meio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de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propagação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 que garante o presente e o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futuro</a:t>
            </a:r>
            <a:r>
              <a:rPr lang="es-ES" sz="1500" b="0" dirty="0" smtClean="0">
                <a:solidFill>
                  <a:srgbClr val="000000"/>
                </a:solidFill>
                <a:latin typeface="+mn-lt"/>
              </a:rPr>
              <a:t>”  (Editorial Revista IEEE, </a:t>
            </a:r>
            <a:r>
              <a:rPr lang="es-ES" sz="1500" b="0" dirty="0" err="1" smtClean="0">
                <a:solidFill>
                  <a:srgbClr val="000000"/>
                </a:solidFill>
                <a:latin typeface="+mn-lt"/>
              </a:rPr>
              <a:t>março</a:t>
            </a:r>
            <a:r>
              <a:rPr lang="es-ES" sz="1500" b="0" smtClean="0">
                <a:solidFill>
                  <a:srgbClr val="000000"/>
                </a:solidFill>
                <a:latin typeface="+mn-lt"/>
              </a:rPr>
              <a:t> 2016).</a:t>
            </a:r>
            <a:endParaRPr lang="es-ES" sz="1500" b="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4771" y="2428868"/>
            <a:ext cx="4552981" cy="338554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buFontTx/>
              <a:buBlip>
                <a:blip r:embed="rId2"/>
              </a:buBlip>
            </a:pPr>
            <a:r>
              <a:rPr lang="es-ES" sz="1600" b="0" dirty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Um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dirty="0" smtClean="0">
                <a:solidFill>
                  <a:srgbClr val="0000CC"/>
                </a:solidFill>
                <a:latin typeface="+mn-lt"/>
              </a:rPr>
              <a:t>laser</a:t>
            </a:r>
            <a:r>
              <a:rPr lang="es-ES" sz="1600" b="0" dirty="0" smtClean="0">
                <a:latin typeface="+mn-lt"/>
              </a:rPr>
              <a:t> é </a:t>
            </a:r>
            <a:r>
              <a:rPr lang="es-ES" sz="1600" b="0" dirty="0">
                <a:latin typeface="+mn-lt"/>
              </a:rPr>
              <a:t>capaz de </a:t>
            </a:r>
            <a:r>
              <a:rPr lang="es-ES" sz="1600" b="0" dirty="0" smtClean="0">
                <a:latin typeface="+mn-lt"/>
              </a:rPr>
              <a:t>emitir </a:t>
            </a:r>
            <a:r>
              <a:rPr lang="es-ES" sz="1600" b="0" dirty="0">
                <a:latin typeface="+mn-lt"/>
              </a:rPr>
              <a:t>10</a:t>
            </a:r>
            <a:r>
              <a:rPr lang="es-ES" sz="1600" b="0" baseline="30000" dirty="0">
                <a:latin typeface="+mn-lt"/>
              </a:rPr>
              <a:t>16</a:t>
            </a:r>
            <a:r>
              <a:rPr lang="es-ES" sz="1600" b="0" dirty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fotons</a:t>
            </a:r>
            <a:r>
              <a:rPr lang="es-ES" sz="1600" b="0" dirty="0" smtClean="0">
                <a:latin typeface="+mn-lt"/>
              </a:rPr>
              <a:t>/s.</a:t>
            </a:r>
            <a:endParaRPr lang="es-BO" sz="16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285720" y="2857496"/>
            <a:ext cx="5715040" cy="338554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buFontTx/>
              <a:buBlip>
                <a:blip r:embed="rId2"/>
              </a:buBlip>
            </a:pPr>
            <a:r>
              <a:rPr lang="es-ES" sz="1600" b="0" dirty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Um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 err="1" smtClean="0">
                <a:latin typeface="+mn-lt"/>
              </a:rPr>
              <a:t>bom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dirty="0" err="1" smtClean="0">
                <a:solidFill>
                  <a:srgbClr val="0000CC"/>
                </a:solidFill>
                <a:latin typeface="+mn-lt"/>
              </a:rPr>
              <a:t>fotodetetor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>
                <a:latin typeface="+mn-lt"/>
              </a:rPr>
              <a:t>distingue </a:t>
            </a:r>
            <a:r>
              <a:rPr lang="es-ES" sz="1600" b="0" dirty="0" err="1" smtClean="0">
                <a:latin typeface="+mn-lt"/>
              </a:rPr>
              <a:t>um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>
                <a:latin typeface="+mn-lt"/>
              </a:rPr>
              <a:t>bit “1” </a:t>
            </a:r>
            <a:r>
              <a:rPr lang="es-ES" sz="1600" b="0" dirty="0" err="1" smtClean="0">
                <a:latin typeface="+mn-lt"/>
              </a:rPr>
              <a:t>com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b="0" dirty="0">
                <a:latin typeface="+mn-lt"/>
              </a:rPr>
              <a:t>10 </a:t>
            </a:r>
            <a:r>
              <a:rPr lang="es-ES" sz="1600" b="0" dirty="0" err="1" smtClean="0">
                <a:latin typeface="+mn-lt"/>
              </a:rPr>
              <a:t>fotons</a:t>
            </a:r>
            <a:endParaRPr lang="es-BO" sz="16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928662" y="3357562"/>
            <a:ext cx="5072098" cy="58477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1600" b="0" dirty="0" smtClean="0">
                <a:latin typeface="+mn-lt"/>
              </a:rPr>
              <a:t>Por tanto, se </a:t>
            </a:r>
            <a:r>
              <a:rPr lang="es-ES" sz="1600" b="0" dirty="0" err="1" smtClean="0">
                <a:latin typeface="+mn-lt"/>
              </a:rPr>
              <a:t>dispor</a:t>
            </a:r>
            <a:r>
              <a:rPr lang="es-ES" sz="1600" b="0" dirty="0" smtClean="0">
                <a:latin typeface="+mn-lt"/>
              </a:rPr>
              <a:t> de </a:t>
            </a:r>
            <a:r>
              <a:rPr lang="es-ES" sz="1600" b="0" dirty="0" err="1" smtClean="0">
                <a:latin typeface="+mn-lt"/>
              </a:rPr>
              <a:t>uma</a:t>
            </a:r>
            <a:r>
              <a:rPr lang="es-ES" sz="1600" b="0" dirty="0" smtClean="0">
                <a:latin typeface="+mn-lt"/>
              </a:rPr>
              <a:t> </a:t>
            </a:r>
            <a:r>
              <a:rPr lang="es-ES" sz="1600" dirty="0" err="1" smtClean="0">
                <a:solidFill>
                  <a:srgbClr val="0000CC"/>
                </a:solidFill>
                <a:latin typeface="+mn-lt"/>
              </a:rPr>
              <a:t>capacidade</a:t>
            </a:r>
            <a:r>
              <a:rPr lang="es-ES" sz="16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6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600" dirty="0" err="1" smtClean="0">
                <a:solidFill>
                  <a:srgbClr val="0000CC"/>
                </a:solidFill>
                <a:latin typeface="+mn-lt"/>
              </a:rPr>
              <a:t>transmissão</a:t>
            </a:r>
            <a:r>
              <a:rPr lang="es-ES" sz="16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600" b="0" dirty="0">
                <a:latin typeface="+mn-lt"/>
              </a:rPr>
              <a:t>de 10</a:t>
            </a:r>
            <a:r>
              <a:rPr lang="es-ES" sz="1600" b="0" baseline="30000" dirty="0">
                <a:latin typeface="+mn-lt"/>
              </a:rPr>
              <a:t>15</a:t>
            </a:r>
            <a:r>
              <a:rPr lang="es-ES" sz="1600" b="0" dirty="0">
                <a:latin typeface="+mn-lt"/>
              </a:rPr>
              <a:t> bps </a:t>
            </a:r>
            <a:r>
              <a:rPr lang="es-ES" sz="1600" b="0" dirty="0" smtClean="0">
                <a:latin typeface="+mn-lt"/>
              </a:rPr>
              <a:t>é </a:t>
            </a:r>
            <a:r>
              <a:rPr lang="es-ES" sz="1600" b="0" dirty="0" err="1" smtClean="0">
                <a:latin typeface="+mn-lt"/>
              </a:rPr>
              <a:t>dizer</a:t>
            </a:r>
            <a:r>
              <a:rPr lang="es-ES" sz="1600" b="0" dirty="0" smtClean="0">
                <a:latin typeface="+mn-lt"/>
              </a:rPr>
              <a:t>, </a:t>
            </a:r>
            <a:r>
              <a:rPr lang="es-ES" sz="1600" dirty="0">
                <a:solidFill>
                  <a:srgbClr val="0000CC"/>
                </a:solidFill>
                <a:latin typeface="+mn-lt"/>
              </a:rPr>
              <a:t>1 </a:t>
            </a:r>
            <a:r>
              <a:rPr lang="es-ES" sz="1600" dirty="0" err="1" smtClean="0">
                <a:solidFill>
                  <a:srgbClr val="0000CC"/>
                </a:solidFill>
                <a:latin typeface="+mn-lt"/>
              </a:rPr>
              <a:t>Pbps</a:t>
            </a:r>
            <a:r>
              <a:rPr lang="es-ES" sz="160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es-ES" sz="1600" dirty="0" err="1" smtClean="0">
                <a:solidFill>
                  <a:srgbClr val="0000CC"/>
                </a:solidFill>
                <a:latin typeface="+mn-lt"/>
              </a:rPr>
              <a:t>penta</a:t>
            </a:r>
            <a:r>
              <a:rPr lang="es-ES" sz="160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es-ES" sz="1600" b="0" dirty="0" smtClean="0">
                <a:latin typeface="+mn-lt"/>
              </a:rPr>
              <a:t>.</a:t>
            </a:r>
            <a:endParaRPr lang="es-BO" sz="16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33" name="32 Flecha derecha"/>
          <p:cNvSpPr>
            <a:spLocks noChangeArrowheads="1"/>
          </p:cNvSpPr>
          <p:nvPr/>
        </p:nvSpPr>
        <p:spPr bwMode="auto">
          <a:xfrm>
            <a:off x="142845" y="3286124"/>
            <a:ext cx="714380" cy="641955"/>
          </a:xfrm>
          <a:prstGeom prst="rightArrow">
            <a:avLst>
              <a:gd name="adj1" fmla="val 50000"/>
              <a:gd name="adj2" fmla="val 50016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 sz="150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85720" y="4500570"/>
            <a:ext cx="8429684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smtClean="0">
                <a:latin typeface="+mn-lt"/>
              </a:rPr>
              <a:t>Esta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capacidade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transmissão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(largura de banda) está limitada </a:t>
            </a:r>
            <a:r>
              <a:rPr lang="es-ES" sz="1500" b="0" dirty="0" err="1" smtClean="0">
                <a:latin typeface="+mn-lt"/>
              </a:rPr>
              <a:t>devido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tecnología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disponivel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de </a:t>
            </a:r>
            <a:r>
              <a:rPr lang="es-ES" sz="1500" b="0" dirty="0" err="1" smtClean="0">
                <a:latin typeface="+mn-lt"/>
              </a:rPr>
              <a:t>geração</a:t>
            </a:r>
            <a:r>
              <a:rPr lang="es-ES" sz="1500" b="0" dirty="0" smtClean="0">
                <a:latin typeface="+mn-lt"/>
              </a:rPr>
              <a:t> e de </a:t>
            </a:r>
            <a:r>
              <a:rPr lang="es-ES" sz="1500" b="0" dirty="0" err="1" smtClean="0">
                <a:latin typeface="+mn-lt"/>
              </a:rPr>
              <a:t>recepção</a:t>
            </a:r>
            <a:r>
              <a:rPr lang="es-ES" sz="1500" b="0" dirty="0" smtClean="0">
                <a:latin typeface="+mn-lt"/>
              </a:rPr>
              <a:t> do </a:t>
            </a:r>
            <a:r>
              <a:rPr lang="es-ES" sz="1500" b="0" dirty="0" err="1" smtClean="0">
                <a:latin typeface="+mn-lt"/>
              </a:rPr>
              <a:t>sinal</a:t>
            </a:r>
            <a:r>
              <a:rPr lang="es-ES" sz="1500" b="0" dirty="0" smtClean="0">
                <a:latin typeface="+mn-lt"/>
              </a:rPr>
              <a:t>. 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92127" y="5143512"/>
            <a:ext cx="8423277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500" b="0" dirty="0" err="1" smtClean="0">
                <a:latin typeface="+mn-lt"/>
              </a:rPr>
              <a:t>Além</a:t>
            </a:r>
            <a:r>
              <a:rPr lang="es-ES" sz="1500" b="0" dirty="0" smtClean="0">
                <a:latin typeface="+mn-lt"/>
              </a:rPr>
              <a:t> do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, a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distancia</a:t>
            </a:r>
            <a:r>
              <a:rPr lang="es-ES" sz="1500" b="0" dirty="0" smtClean="0">
                <a:latin typeface="+mn-lt"/>
              </a:rPr>
              <a:t> de </a:t>
            </a:r>
            <a:r>
              <a:rPr lang="es-ES" sz="1500" b="0" dirty="0" err="1" smtClean="0">
                <a:latin typeface="+mn-lt"/>
              </a:rPr>
              <a:t>transmissão</a:t>
            </a:r>
            <a:r>
              <a:rPr lang="es-ES" sz="1500" b="0" dirty="0" smtClean="0">
                <a:latin typeface="+mn-lt"/>
              </a:rPr>
              <a:t> é significativamente grande </a:t>
            </a:r>
            <a:r>
              <a:rPr lang="es-ES" sz="1500" b="0" dirty="0" err="1" smtClean="0">
                <a:latin typeface="+mn-lt"/>
              </a:rPr>
              <a:t>devido</a:t>
            </a:r>
            <a:r>
              <a:rPr lang="es-ES" sz="1500" b="0" dirty="0" smtClean="0">
                <a:latin typeface="+mn-lt"/>
              </a:rPr>
              <a:t> 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baixa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atenuação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 smtClean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apresenta</a:t>
            </a:r>
            <a:r>
              <a:rPr lang="es-ES" sz="1500" b="0" dirty="0" smtClean="0">
                <a:latin typeface="+mn-lt"/>
              </a:rPr>
              <a:t> a fibra.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sinal</a:t>
            </a:r>
            <a:r>
              <a:rPr lang="es-ES" sz="1500" b="0" dirty="0" smtClean="0">
                <a:latin typeface="+mn-lt"/>
              </a:rPr>
              <a:t> óptico pode ser transmitido por </a:t>
            </a:r>
            <a:r>
              <a:rPr lang="es-ES" sz="1500" b="0" dirty="0" err="1" smtClean="0">
                <a:latin typeface="+mn-lt"/>
              </a:rPr>
              <a:t>muitos</a:t>
            </a:r>
            <a:r>
              <a:rPr lang="es-ES" sz="1500" b="0" dirty="0" smtClean="0">
                <a:latin typeface="+mn-lt"/>
              </a:rPr>
              <a:t> km </a:t>
            </a:r>
            <a:r>
              <a:rPr lang="es-ES" sz="1500" b="0" dirty="0" err="1" smtClean="0">
                <a:latin typeface="+mn-lt"/>
              </a:rPr>
              <a:t>sem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necessidade</a:t>
            </a:r>
            <a:r>
              <a:rPr lang="es-ES" sz="1500" b="0" dirty="0" smtClean="0">
                <a:latin typeface="+mn-lt"/>
              </a:rPr>
              <a:t> de </a:t>
            </a:r>
            <a:r>
              <a:rPr lang="es-ES" sz="1500" b="0" dirty="0" err="1" smtClean="0">
                <a:latin typeface="+mn-lt"/>
              </a:rPr>
              <a:t>regeneração</a:t>
            </a:r>
            <a:r>
              <a:rPr lang="es-ES" sz="1500" b="0" dirty="0" smtClean="0">
                <a:latin typeface="+mn-lt"/>
              </a:rPr>
              <a:t>.  </a:t>
            </a:r>
            <a:endParaRPr lang="es-BO" sz="1500" b="0" dirty="0">
              <a:latin typeface="+mn-lt"/>
              <a:ea typeface="Times New Roman" pitchFamily="18" charset="0"/>
              <a:cs typeface="Arial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990542"/>
            <a:ext cx="2733994" cy="236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 fov="5400000">
              <a:rot lat="0" lon="1200000" rev="21594000"/>
            </a:camera>
            <a:lightRig rig="threePt" dir="t"/>
          </a:scene3d>
        </p:spPr>
      </p:pic>
      <p:sp>
        <p:nvSpPr>
          <p:cNvPr id="22" name="1 Título"/>
          <p:cNvSpPr txBox="1">
            <a:spLocks/>
          </p:cNvSpPr>
          <p:nvPr/>
        </p:nvSpPr>
        <p:spPr bwMode="auto">
          <a:xfrm>
            <a:off x="4071934" y="6000768"/>
            <a:ext cx="4643470" cy="714380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s-ES" sz="17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fibra </a:t>
            </a:r>
            <a:r>
              <a:rPr kumimoji="0" lang="es-ES" sz="17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têm</a:t>
            </a:r>
            <a:r>
              <a:rPr kumimoji="0" lang="es-ES" sz="17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7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s-ES" sz="17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largura de banda ilimitada.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7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770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7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770" decel="100000"/>
                                        <p:tgtEl>
                                          <p:spTgt spid="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6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7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770" decel="100000"/>
                                        <p:tgtEl>
                                          <p:spTgt spid="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2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4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3" grpId="0" animBg="1"/>
      <p:bldP spid="27" grpId="0" animBg="1"/>
      <p:bldP spid="30" grpId="0" animBg="1"/>
      <p:bldP spid="31" grpId="0" animBg="1"/>
      <p:bldP spid="33" grpId="0" animBg="1"/>
      <p:bldP spid="38" grpId="0" animBg="1"/>
      <p:bldP spid="40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dison\Desktop\MUESTRAS\fm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0" y="1844824"/>
            <a:ext cx="8413750" cy="360521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Fibras multimodo MM de índice gradual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13 Conector recto de flecha"/>
          <p:cNvCxnSpPr>
            <a:cxnSpLocks noChangeShapeType="1"/>
          </p:cNvCxnSpPr>
          <p:nvPr/>
        </p:nvCxnSpPr>
        <p:spPr bwMode="auto">
          <a:xfrm rot="16200000" flipH="1">
            <a:off x="7913611" y="1786557"/>
            <a:ext cx="432000" cy="1905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681818" y="3500438"/>
            <a:ext cx="1962148" cy="1938992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Se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produz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menor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dispersão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 modal</a:t>
            </a:r>
            <a:r>
              <a:rPr lang="es-BO" sz="1500" b="0" dirty="0">
                <a:latin typeface="+mn-lt"/>
                <a:cs typeface="Times New Roman" pitchFamily="18" charset="0"/>
              </a:rPr>
              <a:t>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que limita a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velocidade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de dados,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ainda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que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seja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adequada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para </a:t>
            </a:r>
            <a:r>
              <a:rPr lang="es-BO" sz="1500" dirty="0" err="1" smtClean="0">
                <a:latin typeface="+mn-lt"/>
                <a:cs typeface="Times New Roman" pitchFamily="18" charset="0"/>
              </a:rPr>
              <a:t>transmissões</a:t>
            </a:r>
            <a:r>
              <a:rPr lang="es-BO" sz="1500" dirty="0" smtClean="0">
                <a:latin typeface="+mn-lt"/>
                <a:cs typeface="Times New Roman" pitchFamily="18" charset="0"/>
              </a:rPr>
              <a:t> de curta distancia.</a:t>
            </a:r>
            <a:endParaRPr lang="es-ES" sz="1500" dirty="0">
              <a:latin typeface="+mn-lt"/>
              <a:cs typeface="Times New Roman" pitchFamily="18" charset="0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691680" y="980728"/>
            <a:ext cx="7026920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Os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raios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de luz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(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gerados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por LED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ou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laser)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viajam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por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diferentes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trajetos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;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maior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velocidade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na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área externa do núcleo, por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isso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chegam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destino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quase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mesmo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tempo. No extremo da fibra se recebe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forte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flash de luz.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23528" y="5637728"/>
            <a:ext cx="8395072" cy="81560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O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núcleo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têm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índice de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refração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maior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no </a:t>
            </a:r>
            <a:r>
              <a:rPr lang="es-BO" sz="1500" b="0" dirty="0">
                <a:latin typeface="+mn-lt"/>
                <a:cs typeface="Times New Roman" pitchFamily="18" charset="0"/>
              </a:rPr>
              <a:t>centro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decresce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gradualmente</a:t>
            </a:r>
            <a:r>
              <a:rPr lang="es-BO" sz="1500" b="0" dirty="0">
                <a:latin typeface="+mn-lt"/>
                <a:cs typeface="Times New Roman" pitchFamily="18" charset="0"/>
              </a:rPr>
              <a:t>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até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suas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bordas,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portanto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, 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área externa </a:t>
            </a:r>
            <a:r>
              <a:rPr lang="es-ES" sz="1500" b="0" dirty="0" smtClean="0">
                <a:latin typeface="+mn-lt"/>
              </a:rPr>
              <a:t>do </a:t>
            </a:r>
            <a:r>
              <a:rPr lang="es-ES" sz="1500" b="0" dirty="0">
                <a:latin typeface="+mn-lt"/>
              </a:rPr>
              <a:t>núcleo </a:t>
            </a:r>
            <a:r>
              <a:rPr lang="es-ES" sz="1500" b="0" dirty="0" smtClean="0">
                <a:latin typeface="+mn-lt"/>
              </a:rPr>
              <a:t>é </a:t>
            </a:r>
            <a:r>
              <a:rPr lang="es-ES" sz="1500" b="0" dirty="0">
                <a:latin typeface="+mn-lt"/>
              </a:rPr>
              <a:t>ópticamente menos densa que </a:t>
            </a:r>
            <a:r>
              <a:rPr lang="es-ES" sz="1500" b="0" dirty="0" smtClean="0">
                <a:latin typeface="+mn-lt"/>
              </a:rPr>
              <a:t>no </a:t>
            </a:r>
            <a:r>
              <a:rPr lang="es-ES" sz="1500" b="0" dirty="0">
                <a:latin typeface="+mn-lt"/>
              </a:rPr>
              <a:t>centro </a:t>
            </a:r>
            <a:r>
              <a:rPr lang="es-ES" sz="1500" b="0" dirty="0" smtClean="0">
                <a:latin typeface="+mn-lt"/>
              </a:rPr>
              <a:t>e a luz pode </a:t>
            </a:r>
            <a:r>
              <a:rPr lang="es-ES" sz="1500" b="0" dirty="0">
                <a:latin typeface="+mn-lt"/>
              </a:rPr>
              <a:t>viajar </a:t>
            </a:r>
            <a:r>
              <a:rPr lang="es-ES" sz="1500" b="0" dirty="0" err="1" smtClean="0">
                <a:latin typeface="+mn-lt"/>
              </a:rPr>
              <a:t>mais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rápidamente </a:t>
            </a:r>
            <a:r>
              <a:rPr lang="es-ES" sz="1500" b="0" dirty="0" smtClean="0">
                <a:latin typeface="+mn-lt"/>
              </a:rPr>
              <a:t>por esta área externa. 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17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 bwMode="auto">
          <a:xfrm>
            <a:off x="-1" y="561960"/>
            <a:ext cx="6228185" cy="37149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Os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raios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de luz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viajam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por diferentes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trajetos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(modos)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5580112" y="6528194"/>
            <a:ext cx="3178042" cy="357190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Os modos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são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trajetos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de luz.</a:t>
            </a:r>
            <a:endParaRPr kumimoji="0" lang="es-E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1309405" y="6520004"/>
            <a:ext cx="4054684" cy="35719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buClr>
                <a:srgbClr val="483700"/>
              </a:buClr>
              <a:buSzPct val="80000"/>
              <a:defRPr/>
            </a:pPr>
            <a:r>
              <a:rPr lang="es-ES_tradnl" sz="1600" b="0" kern="0" dirty="0" smtClean="0">
                <a:latin typeface="+mj-lt"/>
              </a:rPr>
              <a:t>É utilizada </a:t>
            </a:r>
            <a:r>
              <a:rPr lang="es-ES_tradnl" sz="1600" b="0" kern="0" dirty="0" err="1" smtClean="0">
                <a:latin typeface="+mj-lt"/>
              </a:rPr>
              <a:t>em</a:t>
            </a:r>
            <a:r>
              <a:rPr lang="es-ES_tradnl" sz="1600" b="0" kern="0" dirty="0" smtClean="0">
                <a:latin typeface="+mj-lt"/>
              </a:rPr>
              <a:t> redes LAN e </a:t>
            </a:r>
            <a:r>
              <a:rPr lang="es-ES_tradnl" sz="1600" b="0" kern="0" dirty="0" err="1" smtClean="0">
                <a:latin typeface="+mj-lt"/>
              </a:rPr>
              <a:t>na</a:t>
            </a:r>
            <a:r>
              <a:rPr lang="es-ES_tradnl" sz="1600" b="0" kern="0" dirty="0" smtClean="0">
                <a:latin typeface="+mj-lt"/>
              </a:rPr>
              <a:t> industria.</a:t>
            </a:r>
            <a:endParaRPr lang="es-ES" sz="16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22" grpId="0" animBg="1"/>
      <p:bldP spid="21" grpId="0" animBg="1"/>
      <p:bldP spid="16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Edison\Desktop\MUESTRAS\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071678"/>
            <a:ext cx="8413750" cy="3598863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Fibras monomodo SM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-1" y="561960"/>
            <a:ext cx="4572001" cy="37149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Os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raios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de luz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seguem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um</a:t>
            </a: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 único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n-lt"/>
              </a:rPr>
              <a:t>trajeto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4572000" y="6286521"/>
            <a:ext cx="4222790" cy="357190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Seguem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um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único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trajeto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 (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feixe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</a:rPr>
              <a:t>) de luz.</a:t>
            </a:r>
            <a:endParaRPr kumimoji="0" lang="es-ES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13 Conector recto de flecha"/>
          <p:cNvCxnSpPr>
            <a:cxnSpLocks noChangeShapeType="1"/>
          </p:cNvCxnSpPr>
          <p:nvPr/>
        </p:nvCxnSpPr>
        <p:spPr bwMode="auto">
          <a:xfrm>
            <a:off x="8028384" y="1700808"/>
            <a:ext cx="334592" cy="475634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538762" y="3823880"/>
            <a:ext cx="1962148" cy="147732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Elimina-se a </a:t>
            </a:r>
            <a:r>
              <a:rPr lang="es-BO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dispersão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 modal.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É apta para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transmisisões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a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altas velocidades </a:t>
            </a:r>
            <a:r>
              <a:rPr lang="es-BO" sz="1500" b="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longa distancia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738313" y="1059994"/>
            <a:ext cx="7154167" cy="784830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BO" sz="1500" b="0" dirty="0" smtClean="0">
                <a:latin typeface="+mn-lt"/>
                <a:cs typeface="Times New Roman" pitchFamily="18" charset="0"/>
              </a:rPr>
              <a:t>Os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raios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de 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luz (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gerados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por laser),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entram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no núcleo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num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ângulo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de </a:t>
            </a:r>
            <a:r>
              <a:rPr lang="es-BO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90º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, por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isso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viajam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num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só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trajeto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pelo centro do núcleo 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chegam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>
                <a:latin typeface="+mn-lt"/>
                <a:cs typeface="Times New Roman" pitchFamily="18" charset="0"/>
              </a:rPr>
              <a:t>destino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ao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mesmo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tempo. No extremo da fibra se recebe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BO" sz="1500" b="0" dirty="0" err="1" smtClean="0">
                <a:latin typeface="+mn-lt"/>
                <a:cs typeface="Times New Roman" pitchFamily="18" charset="0"/>
              </a:rPr>
              <a:t>forte</a:t>
            </a:r>
            <a:r>
              <a:rPr lang="es-BO" sz="1500" b="0" dirty="0" smtClean="0">
                <a:latin typeface="+mn-lt"/>
                <a:cs typeface="Times New Roman" pitchFamily="18" charset="0"/>
              </a:rPr>
              <a:t> flash de luz.</a:t>
            </a:r>
            <a:endParaRPr lang="es-ES" sz="1500" b="0" dirty="0">
              <a:latin typeface="+mn-lt"/>
              <a:cs typeface="Times New Roman" pitchFamily="18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2226" y="5842139"/>
            <a:ext cx="8358246" cy="32316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1500" b="0" dirty="0" smtClean="0">
                <a:latin typeface="+mn-lt"/>
                <a:cs typeface="Times New Roman" pitchFamily="18" charset="0"/>
              </a:rPr>
              <a:t>O </a:t>
            </a:r>
            <a:r>
              <a:rPr lang="es-ES_tradnl" sz="1500" dirty="0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núcleo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têm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diâmetro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muito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dirty="0" err="1" smtClean="0">
                <a:solidFill>
                  <a:srgbClr val="0000CC"/>
                </a:solidFill>
                <a:latin typeface="+mn-lt"/>
                <a:cs typeface="Times New Roman" pitchFamily="18" charset="0"/>
              </a:rPr>
              <a:t>pequeno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que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só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permite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um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</a:t>
            </a:r>
            <a:r>
              <a:rPr lang="es-ES_tradnl" sz="1500" b="0" dirty="0" err="1" smtClean="0">
                <a:latin typeface="+mn-lt"/>
                <a:cs typeface="Times New Roman" pitchFamily="18" charset="0"/>
              </a:rPr>
              <a:t>trajeto</a:t>
            </a:r>
            <a:r>
              <a:rPr lang="es-ES_tradnl" sz="1500" b="0" dirty="0" smtClean="0">
                <a:latin typeface="+mn-lt"/>
                <a:cs typeface="Times New Roman" pitchFamily="18" charset="0"/>
              </a:rPr>
              <a:t> de luz. </a:t>
            </a:r>
            <a:endParaRPr lang="es-ES" sz="1500" b="0" dirty="0">
              <a:latin typeface="+mn-lt"/>
            </a:endParaRPr>
          </a:p>
        </p:txBody>
      </p:sp>
      <p:sp>
        <p:nvSpPr>
          <p:cNvPr id="18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28597" y="6286520"/>
            <a:ext cx="3857652" cy="35719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buClr>
                <a:srgbClr val="483700"/>
              </a:buClr>
              <a:buSzPct val="80000"/>
              <a:defRPr/>
            </a:pPr>
            <a:r>
              <a:rPr lang="es-ES_tradnl" sz="1600" b="0" kern="0" dirty="0" smtClean="0">
                <a:latin typeface="+mj-lt"/>
              </a:rPr>
              <a:t>É utilizada </a:t>
            </a:r>
            <a:r>
              <a:rPr lang="es-ES_tradnl" sz="1600" b="0" kern="0" dirty="0" err="1" smtClean="0">
                <a:latin typeface="+mj-lt"/>
              </a:rPr>
              <a:t>em</a:t>
            </a:r>
            <a:r>
              <a:rPr lang="es-ES_tradnl" sz="1600" b="0" kern="0" dirty="0" smtClean="0">
                <a:latin typeface="+mj-lt"/>
              </a:rPr>
              <a:t> redes de longa distancia.</a:t>
            </a:r>
            <a:endParaRPr lang="es-ES" sz="16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 animBg="1"/>
      <p:bldP spid="25" grpId="0" animBg="1"/>
      <p:bldP spid="33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0" y="-24"/>
            <a:ext cx="9144000" cy="5715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Especificações</a:t>
            </a:r>
            <a:r>
              <a:rPr lang="es-ES_tradnl" sz="2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fibra óptica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357158" y="642918"/>
            <a:ext cx="2428891" cy="371490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bg1"/>
                </a:solidFill>
                <a:latin typeface="+mn-lt"/>
              </a:rPr>
              <a:t>Fibras multimodo.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6286512" y="642918"/>
            <a:ext cx="2286016" cy="35719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latin typeface="+mj-lt"/>
              </a:rPr>
              <a:t>Fibras monomodo.</a:t>
            </a:r>
            <a:endParaRPr lang="es-ES" sz="1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5602" name="Picture 2" descr="C:\Users\Edison\Desktop\MUESTRAS\Imagen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142984"/>
            <a:ext cx="4316413" cy="5715016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 descr="C:\Users\Edison\Desktop\MUESTRAS\Imagen5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071546"/>
            <a:ext cx="4714876" cy="5786454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2857488" y="642918"/>
            <a:ext cx="3071834" cy="357190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especificações</a:t>
            </a:r>
            <a:r>
              <a:rPr kumimoji="0" lang="es-ES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da UIT-T)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C:\Users\Edison\Desktop\MUESTRAS\Imagen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5078368" cy="3674971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kumimoji="0" lang="es-ES_tradn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.- </a:t>
            </a:r>
            <a:r>
              <a:rPr lang="es-ES_tradnl" sz="28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Cabo de fibra óptica</a:t>
            </a:r>
            <a:endParaRPr kumimoji="0" lang="es-ES_tradnl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 bwMode="auto">
          <a:xfrm>
            <a:off x="0" y="571480"/>
            <a:ext cx="5000628" cy="357190"/>
          </a:xfrm>
          <a:prstGeom prst="rect">
            <a:avLst/>
          </a:prstGeom>
          <a:solidFill>
            <a:srgbClr val="A8FF7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Como se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constroe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um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cabo de fibra óptica?</a:t>
            </a:r>
            <a:endParaRPr lang="es-ES" sz="1800" kern="0" dirty="0" smtClean="0"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2357430"/>
            <a:ext cx="2500314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cabo 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3786214" cy="124649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500" b="0" dirty="0" err="1" smtClean="0">
                <a:latin typeface="+mn-lt"/>
              </a:rPr>
              <a:t>Há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uma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fibra óptica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nua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(núcleo + </a:t>
            </a:r>
            <a:r>
              <a:rPr lang="es-ES" sz="1500" b="0" dirty="0" err="1" smtClean="0">
                <a:latin typeface="+mn-lt"/>
              </a:rPr>
              <a:t>revestimento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+ color) </a:t>
            </a:r>
            <a:r>
              <a:rPr lang="es-ES" sz="1500" b="0" dirty="0" err="1" smtClean="0">
                <a:latin typeface="+mn-lt"/>
              </a:rPr>
              <a:t>são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feitas</a:t>
            </a:r>
            <a:r>
              <a:rPr lang="es-ES" sz="1500" b="0" dirty="0" smtClean="0">
                <a:latin typeface="+mn-lt"/>
              </a:rPr>
              <a:t> 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proteções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adicionais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contra </a:t>
            </a:r>
            <a:r>
              <a:rPr lang="es-ES" sz="1500" b="0" dirty="0" err="1" smtClean="0">
                <a:latin typeface="+mn-lt"/>
              </a:rPr>
              <a:t>esforços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mecânicos</a:t>
            </a:r>
            <a:r>
              <a:rPr lang="es-ES" sz="1500" b="0" dirty="0" smtClean="0">
                <a:latin typeface="+mn-lt"/>
              </a:rPr>
              <a:t>, de </a:t>
            </a:r>
            <a:r>
              <a:rPr lang="es-ES" sz="1500" b="0" dirty="0" err="1" smtClean="0">
                <a:latin typeface="+mn-lt"/>
              </a:rPr>
              <a:t>tração</a:t>
            </a:r>
            <a:r>
              <a:rPr lang="es-ES" sz="1500" b="0" dirty="0" smtClean="0">
                <a:latin typeface="+mn-lt"/>
              </a:rPr>
              <a:t>, </a:t>
            </a:r>
            <a:r>
              <a:rPr lang="es-ES" sz="1500" b="0" dirty="0" err="1" smtClean="0">
                <a:latin typeface="+mn-lt"/>
              </a:rPr>
              <a:t>ferrugem</a:t>
            </a:r>
            <a:r>
              <a:rPr lang="es-ES" sz="1500" b="0" dirty="0" smtClean="0">
                <a:latin typeface="+mn-lt"/>
              </a:rPr>
              <a:t> e </a:t>
            </a:r>
            <a:r>
              <a:rPr lang="es-ES" sz="1500" b="0" dirty="0" err="1" smtClean="0">
                <a:latin typeface="+mn-lt"/>
              </a:rPr>
              <a:t>umidade</a:t>
            </a:r>
            <a:r>
              <a:rPr lang="es-ES" sz="1500" b="0" dirty="0" smtClean="0">
                <a:latin typeface="+mn-lt"/>
              </a:rPr>
              <a:t>. </a:t>
            </a:r>
            <a:endParaRPr lang="es-ES" sz="1500" b="0" dirty="0">
              <a:latin typeface="+mn-lt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500694" y="3635439"/>
            <a:ext cx="3520624" cy="216982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500" b="0" dirty="0" err="1" smtClean="0">
                <a:latin typeface="+mn-lt"/>
              </a:rPr>
              <a:t>Existem</a:t>
            </a:r>
            <a:r>
              <a:rPr lang="es-ES" sz="1500" b="0" dirty="0" smtClean="0">
                <a:latin typeface="+mn-lt"/>
              </a:rPr>
              <a:t> 2 </a:t>
            </a:r>
            <a:r>
              <a:rPr lang="es-ES" sz="1500" b="0" dirty="0" err="1" smtClean="0">
                <a:latin typeface="+mn-lt"/>
              </a:rPr>
              <a:t>projetos</a:t>
            </a:r>
            <a:r>
              <a:rPr lang="es-ES" sz="1500" b="0" dirty="0" smtClean="0">
                <a:latin typeface="+mn-lt"/>
              </a:rPr>
              <a:t> básicos para cabo. </a:t>
            </a:r>
          </a:p>
          <a:p>
            <a:pPr marL="285750" indent="-285750">
              <a:spcBef>
                <a:spcPct val="50000"/>
              </a:spcBef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De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tubo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prêso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[ajustado </a:t>
            </a:r>
            <a:r>
              <a:rPr lang="es-ES" sz="1500" b="0" dirty="0" smtClean="0">
                <a:latin typeface="+mn-lt"/>
              </a:rPr>
              <a:t>(</a:t>
            </a:r>
            <a:r>
              <a:rPr lang="es-ES" sz="1500" dirty="0" err="1" smtClean="0">
                <a:latin typeface="+mn-lt"/>
              </a:rPr>
              <a:t>Tight</a:t>
            </a:r>
            <a:r>
              <a:rPr lang="es-ES" sz="1500" dirty="0" smtClean="0">
                <a:latin typeface="+mn-lt"/>
              </a:rPr>
              <a:t> Buffer</a:t>
            </a:r>
            <a:r>
              <a:rPr lang="es-ES" sz="1500" b="0" dirty="0" smtClean="0">
                <a:latin typeface="+mn-lt"/>
              </a:rPr>
              <a:t>)], utilizado para </a:t>
            </a:r>
            <a:r>
              <a:rPr lang="es-ES" sz="1500" b="0" dirty="0" err="1" smtClean="0">
                <a:latin typeface="+mn-lt"/>
              </a:rPr>
              <a:t>instalações</a:t>
            </a:r>
            <a:r>
              <a:rPr lang="es-ES" sz="1500" b="0" dirty="0" smtClean="0">
                <a:latin typeface="+mn-lt"/>
              </a:rPr>
              <a:t> no  interior de edificios, para redes LAN.</a:t>
            </a:r>
          </a:p>
          <a:p>
            <a:pPr marL="285750" indent="-285750">
              <a:spcBef>
                <a:spcPct val="50000"/>
              </a:spcBef>
              <a:buBlip>
                <a:blip r:embed="rId3"/>
              </a:buBlip>
            </a:pPr>
            <a:r>
              <a:rPr lang="es-ES" sz="1500" b="0" dirty="0" smtClean="0">
                <a:latin typeface="+mn-lt"/>
              </a:rPr>
              <a:t>De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tubo [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livre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, folgado </a:t>
            </a:r>
            <a:r>
              <a:rPr lang="es-ES" sz="1500" b="0" dirty="0" smtClean="0">
                <a:latin typeface="+mn-lt"/>
              </a:rPr>
              <a:t>(</a:t>
            </a:r>
            <a:r>
              <a:rPr lang="es-ES" sz="1500" dirty="0" err="1" smtClean="0">
                <a:latin typeface="+mn-lt"/>
              </a:rPr>
              <a:t>Loose</a:t>
            </a:r>
            <a:r>
              <a:rPr lang="es-ES" sz="1500" dirty="0" smtClean="0">
                <a:latin typeface="+mn-lt"/>
              </a:rPr>
              <a:t> </a:t>
            </a:r>
            <a:r>
              <a:rPr lang="es-ES" sz="1500" dirty="0" err="1" smtClean="0">
                <a:latin typeface="+mn-lt"/>
              </a:rPr>
              <a:t>Tube</a:t>
            </a:r>
            <a:r>
              <a:rPr lang="es-ES" sz="1500" b="0" dirty="0" smtClean="0">
                <a:latin typeface="+mn-lt"/>
              </a:rPr>
              <a:t>)], utilizado para </a:t>
            </a:r>
            <a:r>
              <a:rPr lang="es-ES" sz="1500" b="0" dirty="0" err="1" smtClean="0">
                <a:latin typeface="+mn-lt"/>
              </a:rPr>
              <a:t>instalações</a:t>
            </a:r>
            <a:r>
              <a:rPr lang="es-ES" sz="1500" b="0" dirty="0" smtClean="0">
                <a:latin typeface="+mn-lt"/>
              </a:rPr>
              <a:t> externas (</a:t>
            </a:r>
            <a:r>
              <a:rPr lang="es-ES" sz="1500" b="0" dirty="0" err="1" smtClean="0">
                <a:latin typeface="+mn-lt"/>
              </a:rPr>
              <a:t>ar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 err="1" smtClean="0">
                <a:latin typeface="+mn-lt"/>
              </a:rPr>
              <a:t>livre</a:t>
            </a:r>
            <a:r>
              <a:rPr lang="es-ES" sz="1500" b="0" dirty="0" smtClean="0">
                <a:latin typeface="+mn-lt"/>
              </a:rPr>
              <a:t>).</a:t>
            </a:r>
            <a:endParaRPr lang="es-ES" sz="1500" b="0" dirty="0">
              <a:latin typeface="+mn-lt"/>
            </a:endParaRPr>
          </a:p>
        </p:txBody>
      </p:sp>
      <p:pic>
        <p:nvPicPr>
          <p:cNvPr id="6155" name="Picture 11" descr="C:\Users\Edison\Desktop\MUESTRAS\Imagen5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000108"/>
            <a:ext cx="4767263" cy="2182813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" name="61 Rectángulo"/>
          <p:cNvSpPr/>
          <p:nvPr/>
        </p:nvSpPr>
        <p:spPr bwMode="auto">
          <a:xfrm>
            <a:off x="5500694" y="6000768"/>
            <a:ext cx="3214710" cy="500066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Cabos para </a:t>
            </a:r>
            <a:r>
              <a:rPr lang="es-MX" sz="1700" b="0" dirty="0" err="1" smtClean="0">
                <a:solidFill>
                  <a:srgbClr val="000000"/>
                </a:solidFill>
                <a:latin typeface="+mn-lt"/>
              </a:rPr>
              <a:t>serviços</a:t>
            </a:r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 externos</a:t>
            </a:r>
            <a:endParaRPr kumimoji="0" lang="es-E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0" grpId="0" animBg="1"/>
      <p:bldP spid="32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Código de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cores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para identificar fibras ópticas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 bwMode="auto">
          <a:xfrm>
            <a:off x="0" y="571480"/>
            <a:ext cx="4857752" cy="357190"/>
          </a:xfrm>
          <a:prstGeom prst="rect">
            <a:avLst/>
          </a:prstGeom>
          <a:solidFill>
            <a:srgbClr val="A8FF7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Como se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identificam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as fibras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num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cabo?</a:t>
            </a:r>
            <a:endParaRPr lang="es-ES" sz="1800" kern="0" dirty="0" smtClean="0"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73078" y="1000108"/>
            <a:ext cx="8299450" cy="554037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500" b="0" dirty="0">
                <a:latin typeface="+mn-lt"/>
              </a:rPr>
              <a:t>Para identificar cada fibra </a:t>
            </a:r>
            <a:r>
              <a:rPr lang="es-ES" sz="1500" b="0" dirty="0" smtClean="0">
                <a:latin typeface="+mn-lt"/>
              </a:rPr>
              <a:t>e </a:t>
            </a:r>
            <a:r>
              <a:rPr lang="es-ES" sz="1500" b="0" dirty="0">
                <a:latin typeface="+mn-lt"/>
              </a:rPr>
              <a:t>cada grupo de fibras </a:t>
            </a:r>
            <a:r>
              <a:rPr lang="es-ES" sz="1500" b="0" dirty="0" smtClean="0">
                <a:latin typeface="+mn-lt"/>
              </a:rPr>
              <a:t>confinadas nos </a:t>
            </a:r>
            <a:r>
              <a:rPr lang="es-ES" sz="1500" b="0" dirty="0">
                <a:latin typeface="+mn-lt"/>
              </a:rPr>
              <a:t>tubos </a:t>
            </a:r>
            <a:r>
              <a:rPr lang="es-ES" sz="1500" b="0" dirty="0" smtClean="0">
                <a:latin typeface="+mn-lt"/>
              </a:rPr>
              <a:t>é utilizado </a:t>
            </a:r>
            <a:r>
              <a:rPr lang="es-ES" sz="1500" b="0" dirty="0" err="1" smtClean="0">
                <a:latin typeface="+mn-lt"/>
              </a:rPr>
              <a:t>um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código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de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cores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que </a:t>
            </a:r>
            <a:r>
              <a:rPr lang="es-ES" sz="1500" b="0" dirty="0" err="1" smtClean="0">
                <a:latin typeface="+mn-lt"/>
              </a:rPr>
              <a:t>varíam</a:t>
            </a:r>
            <a:r>
              <a:rPr lang="es-ES" sz="1500" b="0" dirty="0" smtClean="0">
                <a:latin typeface="+mn-lt"/>
              </a:rPr>
              <a:t> </a:t>
            </a:r>
            <a:r>
              <a:rPr lang="es-ES" sz="1500" b="0" dirty="0">
                <a:latin typeface="+mn-lt"/>
              </a:rPr>
              <a:t>de </a:t>
            </a:r>
            <a:r>
              <a:rPr lang="es-ES" sz="1500" b="0" dirty="0" smtClean="0">
                <a:latin typeface="+mn-lt"/>
              </a:rPr>
              <a:t>fabricante para fabricante: </a:t>
            </a:r>
            <a:endParaRPr lang="es-ES" sz="1500" b="0" dirty="0">
              <a:latin typeface="+mn-lt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181" y="1775098"/>
            <a:ext cx="1571625" cy="285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626" name="Picture 2" descr="C:\Users\Edison\Desktop\MUESTRAS\Imagen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9" y="1735093"/>
            <a:ext cx="2751773" cy="325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 descr="C:\Users\Edison\Desktop\MUESTRAS\z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24218"/>
            <a:ext cx="3263900" cy="3798887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dison\Desktop\MUESTRAS\z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224218"/>
            <a:ext cx="2990850" cy="3773487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/>
          <p:cNvSpPr txBox="1">
            <a:spLocks/>
          </p:cNvSpPr>
          <p:nvPr/>
        </p:nvSpPr>
        <p:spPr bwMode="auto">
          <a:xfrm>
            <a:off x="0" y="6215082"/>
            <a:ext cx="3714744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Siemens/Corning utiliza 8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cores</a:t>
            </a: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" name="61 Rectángulo"/>
          <p:cNvSpPr/>
          <p:nvPr/>
        </p:nvSpPr>
        <p:spPr bwMode="auto">
          <a:xfrm>
            <a:off x="5643570" y="6215082"/>
            <a:ext cx="3500462" cy="357166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MX" sz="1700" b="0" dirty="0" err="1" smtClean="0">
                <a:solidFill>
                  <a:srgbClr val="000000"/>
                </a:solidFill>
                <a:latin typeface="+mn-lt"/>
              </a:rPr>
              <a:t>Pirelli</a:t>
            </a:r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/Alcatel utiliza 12 </a:t>
            </a:r>
            <a:r>
              <a:rPr lang="es-MX" sz="1700" b="0" dirty="0" err="1" smtClean="0">
                <a:solidFill>
                  <a:srgbClr val="000000"/>
                </a:solidFill>
                <a:latin typeface="+mn-lt"/>
              </a:rPr>
              <a:t>cores</a:t>
            </a:r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.</a:t>
            </a:r>
            <a:endParaRPr kumimoji="0" lang="es-E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5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Agrupamento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fibras ópticas no cabo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 bwMode="auto">
          <a:xfrm>
            <a:off x="0" y="571480"/>
            <a:ext cx="4857752" cy="357190"/>
          </a:xfrm>
          <a:prstGeom prst="rect">
            <a:avLst/>
          </a:prstGeom>
          <a:solidFill>
            <a:srgbClr val="A8FF7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rgbClr val="483700"/>
              </a:buClr>
              <a:buSzPct val="80000"/>
              <a:defRPr/>
            </a:pP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Como se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agrupam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as fibras </a:t>
            </a:r>
            <a:r>
              <a:rPr lang="es-ES_tradnl" sz="1800" b="0" kern="0" dirty="0" err="1" smtClean="0">
                <a:solidFill>
                  <a:schemeClr val="tx2"/>
                </a:solidFill>
                <a:latin typeface="+mj-lt"/>
              </a:rPr>
              <a:t>num</a:t>
            </a:r>
            <a:r>
              <a:rPr lang="es-ES_tradnl" sz="1800" b="0" kern="0" dirty="0" smtClean="0">
                <a:solidFill>
                  <a:schemeClr val="tx2"/>
                </a:solidFill>
                <a:latin typeface="+mj-lt"/>
              </a:rPr>
              <a:t> cabo?</a:t>
            </a:r>
            <a:endParaRPr lang="es-ES" sz="1800" kern="0" dirty="0" smtClean="0"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9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85720" y="1002794"/>
            <a:ext cx="5787163" cy="553998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500" b="0" dirty="0" smtClean="0">
                <a:latin typeface="+mn-lt"/>
              </a:rPr>
              <a:t>São agrupadas </a:t>
            </a:r>
            <a:r>
              <a:rPr lang="es-ES" sz="1500" b="0" dirty="0" err="1" smtClean="0">
                <a:latin typeface="+mn-lt"/>
              </a:rPr>
              <a:t>em</a:t>
            </a:r>
            <a:r>
              <a:rPr lang="es-ES" sz="1500" b="0" dirty="0" smtClean="0">
                <a:latin typeface="+mn-lt"/>
              </a:rPr>
              <a:t> tubos, tal como indica a </a:t>
            </a:r>
            <a:r>
              <a:rPr lang="es-ES" sz="1500" b="0" dirty="0" err="1" smtClean="0">
                <a:latin typeface="+mn-lt"/>
              </a:rPr>
              <a:t>tabela</a:t>
            </a:r>
            <a:r>
              <a:rPr lang="es-ES" sz="1500" b="0" dirty="0" smtClean="0">
                <a:latin typeface="+mn-lt"/>
              </a:rPr>
              <a:t>, especificando o número de fibras por tubo para cabos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Furukawa</a:t>
            </a:r>
            <a:r>
              <a:rPr lang="es-ES" sz="1500" b="0" dirty="0" smtClean="0">
                <a:latin typeface="+mn-lt"/>
              </a:rPr>
              <a:t>. </a:t>
            </a:r>
            <a:endParaRPr lang="es-ES" sz="1500" b="0" dirty="0">
              <a:latin typeface="+mn-lt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929454" y="5517232"/>
            <a:ext cx="19288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FIM</a:t>
            </a:r>
            <a:endParaRPr lang="es-ES" sz="6600" dirty="0">
              <a:latin typeface="Arial Rounded MT Bold" pitchFamily="34" charset="0"/>
            </a:endParaRPr>
          </a:p>
        </p:txBody>
      </p:sp>
      <p:pic>
        <p:nvPicPr>
          <p:cNvPr id="9219" name="Picture 3" descr="C:\Users\Edison\Desktop\MUESTRAS\Imagen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164109"/>
            <a:ext cx="5821363" cy="3713163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Users\Edison\Desktop\MUESTRAS\Imag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597004"/>
            <a:ext cx="2714644" cy="1361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5" descr="C:\Users\Edison\Desktop\MUESTRAS\z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52210"/>
            <a:ext cx="2667102" cy="3365022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68619" y="1628800"/>
            <a:ext cx="5787163" cy="323165"/>
          </a:xfrm>
          <a:prstGeom prst="rect">
            <a:avLst/>
          </a:prstGeom>
          <a:noFill/>
          <a:ln w="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500" b="0" dirty="0" smtClean="0">
                <a:latin typeface="+mn-lt"/>
              </a:rPr>
              <a:t>O </a:t>
            </a:r>
            <a:r>
              <a:rPr lang="es-ES" sz="1500" dirty="0">
                <a:solidFill>
                  <a:srgbClr val="0000CC"/>
                </a:solidFill>
                <a:latin typeface="+mn-lt"/>
              </a:rPr>
              <a:t>código</a:t>
            </a:r>
            <a:r>
              <a:rPr lang="es-ES" sz="1500" b="0" dirty="0">
                <a:latin typeface="+mn-lt"/>
              </a:rPr>
              <a:t> utilizado </a:t>
            </a:r>
            <a:r>
              <a:rPr lang="es-ES" sz="1500" b="0" dirty="0" smtClean="0">
                <a:latin typeface="+mn-lt"/>
              </a:rPr>
              <a:t>é o </a:t>
            </a:r>
            <a:r>
              <a:rPr lang="es-ES" sz="1500" b="0" dirty="0" err="1" smtClean="0">
                <a:latin typeface="+mn-lt"/>
              </a:rPr>
              <a:t>mesmo</a:t>
            </a:r>
            <a:r>
              <a:rPr lang="es-ES" sz="1500" b="0" dirty="0" smtClean="0">
                <a:latin typeface="+mn-lt"/>
              </a:rPr>
              <a:t> da </a:t>
            </a:r>
            <a:r>
              <a:rPr lang="es-ES" sz="1500" b="0" dirty="0" err="1" smtClean="0">
                <a:latin typeface="+mn-lt"/>
              </a:rPr>
              <a:t>Pirelli</a:t>
            </a:r>
            <a:r>
              <a:rPr lang="es-ES" sz="1500" b="0" dirty="0" smtClean="0">
                <a:latin typeface="+mn-lt"/>
              </a:rPr>
              <a:t>/Alcatel, de </a:t>
            </a:r>
            <a:r>
              <a:rPr lang="es-ES" sz="1500" dirty="0" smtClean="0">
                <a:solidFill>
                  <a:srgbClr val="0000CC"/>
                </a:solidFill>
                <a:latin typeface="+mn-lt"/>
              </a:rPr>
              <a:t>12 </a:t>
            </a:r>
            <a:r>
              <a:rPr lang="es-ES" sz="1500" dirty="0" err="1" smtClean="0">
                <a:solidFill>
                  <a:srgbClr val="0000CC"/>
                </a:solidFill>
                <a:latin typeface="+mn-lt"/>
              </a:rPr>
              <a:t>cores</a:t>
            </a:r>
            <a:r>
              <a:rPr lang="es-ES" sz="1500" b="0" dirty="0" smtClean="0">
                <a:latin typeface="+mn-lt"/>
              </a:rPr>
              <a:t>. </a:t>
            </a:r>
            <a:endParaRPr lang="es-ES" sz="1500" b="0" dirty="0">
              <a:latin typeface="+mn-lt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 bwMode="auto">
          <a:xfrm>
            <a:off x="0" y="6165304"/>
            <a:ext cx="3929058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</a:t>
            </a:r>
            <a:r>
              <a:rPr kumimoji="0" lang="es-ES_tradnl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cabo </a:t>
            </a:r>
            <a:r>
              <a:rPr kumimoji="0" lang="es-ES_tradnl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</a:t>
            </a:r>
            <a:r>
              <a:rPr kumimoji="0" lang="es-ES_tradnl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 tubos </a:t>
            </a:r>
            <a:r>
              <a:rPr kumimoji="0" lang="es-ES_tradnl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têm</a:t>
            </a:r>
            <a:r>
              <a:rPr kumimoji="0" lang="es-ES_tradnl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24 fibras.</a:t>
            </a:r>
            <a:endParaRPr kumimoji="0" lang="es-ES" sz="1700" i="0" u="none" strike="noStrike" kern="0" cap="none" spc="0" normalizeH="0" baseline="0" noProof="0" dirty="0">
              <a:ln>
                <a:noFill/>
              </a:ln>
              <a:solidFill>
                <a:srgbClr val="8666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" name="61 Rectángulo"/>
          <p:cNvSpPr/>
          <p:nvPr/>
        </p:nvSpPr>
        <p:spPr bwMode="auto">
          <a:xfrm>
            <a:off x="4067943" y="6477045"/>
            <a:ext cx="4697413" cy="357166"/>
          </a:xfrm>
          <a:prstGeom prst="rect">
            <a:avLst/>
          </a:prstGeom>
          <a:solidFill>
            <a:srgbClr val="FFB9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Os cabos </a:t>
            </a:r>
            <a:r>
              <a:rPr lang="es-MX" sz="1700" b="0" dirty="0" err="1" smtClean="0">
                <a:solidFill>
                  <a:srgbClr val="000000"/>
                </a:solidFill>
                <a:latin typeface="+mn-lt"/>
              </a:rPr>
              <a:t>Furukawa</a:t>
            </a:r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s-MX" sz="1700" b="0" dirty="0" err="1" smtClean="0">
                <a:solidFill>
                  <a:srgbClr val="000000"/>
                </a:solidFill>
                <a:latin typeface="+mn-lt"/>
              </a:rPr>
              <a:t>têm</a:t>
            </a:r>
            <a:r>
              <a:rPr lang="es-MX" sz="1700" b="0" dirty="0" smtClean="0">
                <a:solidFill>
                  <a:srgbClr val="000000"/>
                </a:solidFill>
                <a:latin typeface="+mn-lt"/>
              </a:rPr>
              <a:t> até 72 fibras.</a:t>
            </a:r>
            <a:endParaRPr kumimoji="0" lang="es-E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1" grpId="0"/>
      <p:bldP spid="15" grpId="0" animBg="1"/>
      <p:bldP spid="25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8"/>
          <p:cNvSpPr>
            <a:spLocks/>
          </p:cNvSpPr>
          <p:nvPr/>
        </p:nvSpPr>
        <p:spPr bwMode="auto">
          <a:xfrm>
            <a:off x="711200" y="1341438"/>
            <a:ext cx="8424863" cy="482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8" y="181"/>
              </a:cxn>
              <a:cxn ang="0">
                <a:pos x="2676" y="3039"/>
              </a:cxn>
              <a:cxn ang="0">
                <a:pos x="5307" y="3039"/>
              </a:cxn>
            </a:cxnLst>
            <a:rect l="0" t="0" r="r" b="b"/>
            <a:pathLst>
              <a:path w="5307" h="3039">
                <a:moveTo>
                  <a:pt x="0" y="0"/>
                </a:moveTo>
                <a:lnTo>
                  <a:pt x="1088" y="181"/>
                </a:lnTo>
                <a:lnTo>
                  <a:pt x="2676" y="3039"/>
                </a:lnTo>
                <a:lnTo>
                  <a:pt x="5307" y="3039"/>
                </a:lnTo>
              </a:path>
            </a:pathLst>
          </a:custGeom>
          <a:noFill/>
          <a:ln w="9525">
            <a:solidFill>
              <a:srgbClr val="006600">
                <a:alpha val="34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Desenvolvimento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das tecnologías ópticas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71480"/>
            <a:ext cx="4929190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Garantem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acessibilidade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altas velocidades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3" descr="C:\Users\Edison\Desktop\MUESTRAS\Imagen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095375"/>
            <a:ext cx="6988175" cy="5264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5" descr="C:\Users\Edison\Desktop\MUESTRAS\Imagen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142984"/>
            <a:ext cx="7858180" cy="521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1 Título"/>
          <p:cNvSpPr txBox="1">
            <a:spLocks/>
          </p:cNvSpPr>
          <p:nvPr/>
        </p:nvSpPr>
        <p:spPr bwMode="auto">
          <a:xfrm rot="16200000">
            <a:off x="-1507893" y="3508133"/>
            <a:ext cx="3372976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Altas velocidades de </a:t>
            </a:r>
            <a:r>
              <a:rPr kumimoji="0" lang="es-ES_tradnl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acesso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 bwMode="auto">
          <a:xfrm>
            <a:off x="2857488" y="6500834"/>
            <a:ext cx="5929354" cy="357166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A rede de transporte óptico logo-logo superará os 400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Gbps.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Redes de fibra óptica no mundo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5143504" y="571480"/>
            <a:ext cx="3500462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Crescimento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nivel mundial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 bwMode="auto">
          <a:xfrm>
            <a:off x="285720" y="642918"/>
            <a:ext cx="3357586" cy="3571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Cabos ópticos submarinos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24128" y="1643050"/>
            <a:ext cx="2835323" cy="64633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800" dirty="0" err="1" smtClean="0">
                <a:solidFill>
                  <a:schemeClr val="accent2"/>
                </a:solidFill>
                <a:latin typeface="+mn-lt"/>
              </a:rPr>
              <a:t>Em</a:t>
            </a:r>
            <a:r>
              <a:rPr lang="es-ES" sz="1800" b="1" dirty="0" smtClean="0">
                <a:solidFill>
                  <a:schemeClr val="accent2"/>
                </a:solidFill>
                <a:latin typeface="+mn-lt"/>
              </a:rPr>
              <a:t> 2017 </a:t>
            </a:r>
            <a:r>
              <a:rPr lang="es-ES" sz="1800" b="1" dirty="0" err="1" smtClean="0">
                <a:solidFill>
                  <a:schemeClr val="accent2"/>
                </a:solidFill>
                <a:latin typeface="+mn-lt"/>
              </a:rPr>
              <a:t>superam</a:t>
            </a:r>
            <a:r>
              <a:rPr lang="es-ES" sz="1800" b="1" dirty="0" smtClean="0">
                <a:solidFill>
                  <a:schemeClr val="accent2"/>
                </a:solidFill>
                <a:latin typeface="+mn-lt"/>
              </a:rPr>
              <a:t> os 180 </a:t>
            </a:r>
            <a:r>
              <a:rPr lang="es-ES" sz="1800" b="1" dirty="0" err="1" smtClean="0">
                <a:solidFill>
                  <a:schemeClr val="accent2"/>
                </a:solidFill>
                <a:latin typeface="+mn-lt"/>
              </a:rPr>
              <a:t>milhões</a:t>
            </a:r>
            <a:r>
              <a:rPr lang="es-ES" sz="1800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s-ES" sz="1800" b="1" dirty="0">
                <a:solidFill>
                  <a:schemeClr val="accent2"/>
                </a:solidFill>
                <a:latin typeface="+mn-lt"/>
              </a:rPr>
              <a:t>de </a:t>
            </a:r>
            <a:r>
              <a:rPr lang="es-ES" sz="1800" b="1" dirty="0" smtClean="0">
                <a:solidFill>
                  <a:schemeClr val="accent2"/>
                </a:solidFill>
                <a:latin typeface="+mn-lt"/>
              </a:rPr>
              <a:t>km.</a:t>
            </a:r>
            <a:endParaRPr lang="es-ES" sz="1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3" name="Picture 3" descr="C:\Users\Edison\Desktop\MUESTRAS\Imagen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83" y="1000109"/>
            <a:ext cx="5200121" cy="2000522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Edison\Desktop\MUESTRAS\Imagen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14687"/>
            <a:ext cx="7935923" cy="3143272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1 Título"/>
          <p:cNvSpPr txBox="1">
            <a:spLocks/>
          </p:cNvSpPr>
          <p:nvPr/>
        </p:nvSpPr>
        <p:spPr bwMode="auto">
          <a:xfrm>
            <a:off x="2143108" y="6500834"/>
            <a:ext cx="5072098" cy="357166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ocupação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do total de fibras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não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ultrapassa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os 20%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13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8640960" cy="566738"/>
          </a:xfrm>
        </p:spPr>
        <p:txBody>
          <a:bodyPr/>
          <a:lstStyle/>
          <a:p>
            <a:r>
              <a:rPr lang="pt-BR" dirty="0" smtClean="0"/>
              <a:t>Conexão por fibra óptica cresceu 82% entre janeiro e julho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552" y="5367338"/>
            <a:ext cx="8136904" cy="804862"/>
          </a:xfrm>
        </p:spPr>
        <p:txBody>
          <a:bodyPr/>
          <a:lstStyle/>
          <a:p>
            <a:r>
              <a:rPr lang="pt-BR" dirty="0"/>
              <a:t>Expansão da rede foi movida, principalmente, por provedores de pequeno porte</a:t>
            </a:r>
            <a:r>
              <a:rPr lang="pt-BR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</a:t>
            </a:r>
            <a:r>
              <a:rPr lang="en-US" dirty="0" err="1" smtClean="0"/>
              <a:t>Brasil</a:t>
            </a:r>
            <a:r>
              <a:rPr lang="en-US" dirty="0" smtClean="0"/>
              <a:t>, 30/08/2018</a:t>
            </a:r>
            <a:endParaRPr lang="pt-BR" dirty="0"/>
          </a:p>
        </p:txBody>
      </p:sp>
      <p:pic>
        <p:nvPicPr>
          <p:cNvPr id="1026" name="Picture 2" descr="https://2.bp.blogspot.com/-AZDl7jfubW8/W4gsJ54JzyI/AAAAAAAAMsM/ZuGRvgPsVakwFYfXWZ1lwtMBkSkxaLxNwCLcBGAs/s1600/Conex%25C3%25A3o%2Bpor%2Bfibra%2B%25C3%25B3ptica%2Bcresceu%2B82%2525%2Bentre%2Bjaneiro%2Be%2Bjulh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r="14912"/>
          <a:stretch>
            <a:fillRect/>
          </a:stretch>
        </p:blipFill>
        <p:spPr bwMode="auto">
          <a:xfrm>
            <a:off x="539552" y="612775"/>
            <a:ext cx="806489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8 Marcador de número de diapositiva"/>
          <p:cNvSpPr txBox="1">
            <a:spLocks/>
          </p:cNvSpPr>
          <p:nvPr/>
        </p:nvSpPr>
        <p:spPr>
          <a:xfrm>
            <a:off x="7048500" y="66008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1A972-1B43-4031-B38E-6352516437A2}" type="slidenum">
              <a:rPr kumimoji="0" lang="es-E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 bwMode="auto">
          <a:xfrm>
            <a:off x="0" y="0"/>
            <a:ext cx="9144000" cy="57150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Redes de fibra óptica </a:t>
            </a:r>
            <a:r>
              <a:rPr lang="es-ES_tradnl" sz="26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</a:t>
            </a:r>
            <a:r>
              <a:rPr lang="es-ES_tradnl" sz="26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América Latina</a:t>
            </a:r>
            <a:endParaRPr kumimoji="0" lang="es-ES_tradnl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 bwMode="auto">
          <a:xfrm>
            <a:off x="0" y="571480"/>
            <a:ext cx="3923928" cy="357190"/>
          </a:xfrm>
          <a:prstGeom prst="rect">
            <a:avLst/>
          </a:prstGeom>
          <a:solidFill>
            <a:srgbClr val="9933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Existem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varios </a:t>
            </a:r>
            <a:r>
              <a:rPr lang="es-ES_tradnl" sz="1800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provedores</a:t>
            </a:r>
            <a:r>
              <a:rPr lang="es-ES_tradnl" sz="1800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rede 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 bwMode="auto">
          <a:xfrm>
            <a:off x="0" y="1000108"/>
            <a:ext cx="3428992" cy="57150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Cabo submarino de fibra óptica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kumimoji="0" lang="es-ES_tradnl" sz="18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</a:t>
            </a:r>
            <a:r>
              <a:rPr kumimoji="0" lang="es-ES_tradnl" sz="18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_tradnl" sz="18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Nautilus</a:t>
            </a:r>
            <a:r>
              <a:rPr lang="es-ES_tradnl" sz="1800" b="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8 Marcador de número de diapositiva"/>
          <p:cNvSpPr txBox="1">
            <a:spLocks/>
          </p:cNvSpPr>
          <p:nvPr/>
        </p:nvSpPr>
        <p:spPr bwMode="auto">
          <a:xfrm>
            <a:off x="-47625" y="6643711"/>
            <a:ext cx="1785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800" i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5429256" y="1152508"/>
            <a:ext cx="3071834" cy="3476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83700"/>
              </a:buClr>
              <a:buSzPct val="80000"/>
              <a:tabLst/>
              <a:defRPr/>
            </a:pPr>
            <a:r>
              <a:rPr lang="es-ES_tradnl" sz="1800" b="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Redes ópticas </a:t>
            </a:r>
            <a:r>
              <a:rPr lang="es-ES_tradnl" sz="1800" b="0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s-ES_tradnl" sz="1800" b="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Bolivia.</a:t>
            </a:r>
            <a:endParaRPr kumimoji="0" lang="es-E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C:\Users\Edison\Desktop\MUESTRAS\Imagen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768" y="1714488"/>
            <a:ext cx="3886200" cy="4457700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7" name="Picture 3" descr="C:\Users\Edison\Desktop\MUESTRAS\Imagen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405" y="1643050"/>
            <a:ext cx="4079875" cy="4586287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1 Título"/>
          <p:cNvSpPr txBox="1">
            <a:spLocks/>
          </p:cNvSpPr>
          <p:nvPr/>
        </p:nvSpPr>
        <p:spPr bwMode="auto">
          <a:xfrm>
            <a:off x="4067944" y="6453336"/>
            <a:ext cx="4718898" cy="404664"/>
          </a:xfrm>
          <a:prstGeom prst="rect">
            <a:avLst/>
          </a:prstGeom>
          <a:solidFill>
            <a:srgbClr val="FD9A15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Os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donos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são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empresas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provedoras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 de fibra.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19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cabos</a:t>
            </a:r>
            <a:r>
              <a:rPr lang="en-US" dirty="0" smtClean="0"/>
              <a:t> </a:t>
            </a:r>
            <a:r>
              <a:rPr lang="en-US" dirty="0" err="1" smtClean="0"/>
              <a:t>submarinos</a:t>
            </a:r>
            <a:r>
              <a:rPr lang="en-US" dirty="0" smtClean="0"/>
              <a:t> (</a:t>
            </a:r>
            <a:r>
              <a:rPr lang="en-US" dirty="0" err="1" smtClean="0"/>
              <a:t>Brasil</a:t>
            </a:r>
            <a:r>
              <a:rPr lang="en-US" dirty="0" smtClean="0"/>
              <a:t> e </a:t>
            </a:r>
            <a:r>
              <a:rPr lang="en-US" dirty="0" err="1" smtClean="0"/>
              <a:t>Mundo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2050" name="Picture 2" descr="C:\Users\DIMASU\Pictures\interactive-cable-ma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72494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MAPA CABOS SUBMARINOS NO BRASIL E NO MUNDO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63284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32335</TotalTime>
  <Words>3859</Words>
  <Application>Microsoft Office PowerPoint</Application>
  <PresentationFormat>Apresentação na tela (4:3)</PresentationFormat>
  <Paragraphs>323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Diseño predeterminado</vt:lpstr>
      <vt:lpstr>O CANAL ÓPTICO:  A FIBRA ÓPTICA</vt:lpstr>
      <vt:lpstr>Apresentação do PowerPoint</vt:lpstr>
      <vt:lpstr>Apresentação do PowerPoint</vt:lpstr>
      <vt:lpstr>Apresentação do PowerPoint</vt:lpstr>
      <vt:lpstr>Apresentação do PowerPoint</vt:lpstr>
      <vt:lpstr>Conexão por fibra óptica cresceu 82% entre janeiro e julho  </vt:lpstr>
      <vt:lpstr>Apresentação do PowerPoint</vt:lpstr>
      <vt:lpstr>Mapa da rede de cabos submarinos (Brasil e Mundo)</vt:lpstr>
      <vt:lpstr>MAPA CABOS SUBMARINOS NO BRASIL E NO MUNDO</vt:lpstr>
      <vt:lpstr>MAPA DOS CABOS SUBMARINOS NO BRASIL - 2017</vt:lpstr>
      <vt:lpstr>Exemplo de Rede de Fibra Optica no Brasil</vt:lpstr>
      <vt:lpstr>ANEL OPTICO DA FIBRA ÓPTICA NO PARANÁ - COPEL</vt:lpstr>
      <vt:lpstr>Mapa da Rede de Fibra Optica da COPEL 2016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fibra óptica - Exercicios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QUASAR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EDISON COIMBRA</dc:creator>
  <cp:lastModifiedBy>Santo Tiveroli Filho</cp:lastModifiedBy>
  <cp:revision>2464</cp:revision>
  <dcterms:created xsi:type="dcterms:W3CDTF">2006-01-17T04:55:05Z</dcterms:created>
  <dcterms:modified xsi:type="dcterms:W3CDTF">2020-08-10T19:23:11Z</dcterms:modified>
</cp:coreProperties>
</file>