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4"/>
  </p:notesMasterIdLst>
  <p:handoutMasterIdLst>
    <p:handoutMasterId r:id="rId35"/>
  </p:handoutMasterIdLst>
  <p:sldIdLst>
    <p:sldId id="320" r:id="rId2"/>
    <p:sldId id="324" r:id="rId3"/>
    <p:sldId id="325" r:id="rId4"/>
    <p:sldId id="290" r:id="rId5"/>
    <p:sldId id="298" r:id="rId6"/>
    <p:sldId id="289" r:id="rId7"/>
    <p:sldId id="257" r:id="rId8"/>
    <p:sldId id="337" r:id="rId9"/>
    <p:sldId id="338" r:id="rId10"/>
    <p:sldId id="258" r:id="rId11"/>
    <p:sldId id="300" r:id="rId12"/>
    <p:sldId id="296" r:id="rId13"/>
    <p:sldId id="310" r:id="rId14"/>
    <p:sldId id="309" r:id="rId15"/>
    <p:sldId id="333" r:id="rId16"/>
    <p:sldId id="311" r:id="rId17"/>
    <p:sldId id="334" r:id="rId18"/>
    <p:sldId id="312" r:id="rId19"/>
    <p:sldId id="315" r:id="rId20"/>
    <p:sldId id="314" r:id="rId21"/>
    <p:sldId id="313" r:id="rId22"/>
    <p:sldId id="317" r:id="rId23"/>
    <p:sldId id="316" r:id="rId24"/>
    <p:sldId id="280" r:id="rId25"/>
    <p:sldId id="335" r:id="rId26"/>
    <p:sldId id="328" r:id="rId27"/>
    <p:sldId id="329" r:id="rId28"/>
    <p:sldId id="336" r:id="rId29"/>
    <p:sldId id="330" r:id="rId30"/>
    <p:sldId id="331" r:id="rId31"/>
    <p:sldId id="332" r:id="rId32"/>
    <p:sldId id="321" r:id="rId3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595" autoAdjust="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64" y="2463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5C4CBB-F568-4994-97F3-9BEB122536E3}" type="doc">
      <dgm:prSet loTypeId="urn:microsoft.com/office/officeart/2008/layout/VerticalAccentList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00687B7-4B65-4010-B56D-D24415A9A32B}">
      <dgm:prSet phldrT="[Texto]" phldr="1"/>
      <dgm:spPr/>
      <dgm:t>
        <a:bodyPr/>
        <a:lstStyle/>
        <a:p>
          <a:endParaRPr lang="pt-BR" dirty="0"/>
        </a:p>
      </dgm:t>
    </dgm:pt>
    <dgm:pt modelId="{4E4E4A56-4DF7-4F82-9C59-E3182F05355B}" type="parTrans" cxnId="{97F5E58E-34C9-4053-9EC5-BFDB40A8B54A}">
      <dgm:prSet/>
      <dgm:spPr/>
      <dgm:t>
        <a:bodyPr/>
        <a:lstStyle/>
        <a:p>
          <a:endParaRPr lang="pt-BR"/>
        </a:p>
      </dgm:t>
    </dgm:pt>
    <dgm:pt modelId="{051C1AC7-5C3A-4A05-BE5C-E94ADC0AFD94}" type="sibTrans" cxnId="{97F5E58E-34C9-4053-9EC5-BFDB40A8B54A}">
      <dgm:prSet/>
      <dgm:spPr/>
      <dgm:t>
        <a:bodyPr/>
        <a:lstStyle/>
        <a:p>
          <a:endParaRPr lang="pt-BR"/>
        </a:p>
      </dgm:t>
    </dgm:pt>
    <dgm:pt modelId="{3E2A41F5-B0C8-464A-82DE-7E32A38EA8A5}">
      <dgm:prSet phldrT="[Texto]"/>
      <dgm:spPr/>
      <dgm:t>
        <a:bodyPr/>
        <a:lstStyle/>
        <a:p>
          <a:r>
            <a:rPr lang="pt-BR" dirty="0"/>
            <a:t>Consumidores mais informados</a:t>
          </a:r>
        </a:p>
      </dgm:t>
    </dgm:pt>
    <dgm:pt modelId="{BBA37407-265F-4BC0-8F0F-986B482AF234}" type="parTrans" cxnId="{42DC1E2C-EF0B-447B-9CC5-E5660C9A49C2}">
      <dgm:prSet/>
      <dgm:spPr/>
      <dgm:t>
        <a:bodyPr/>
        <a:lstStyle/>
        <a:p>
          <a:endParaRPr lang="pt-BR"/>
        </a:p>
      </dgm:t>
    </dgm:pt>
    <dgm:pt modelId="{B29CE74A-16B5-4513-BF9D-D256D40F58EF}" type="sibTrans" cxnId="{42DC1E2C-EF0B-447B-9CC5-E5660C9A49C2}">
      <dgm:prSet/>
      <dgm:spPr/>
      <dgm:t>
        <a:bodyPr/>
        <a:lstStyle/>
        <a:p>
          <a:endParaRPr lang="pt-BR"/>
        </a:p>
      </dgm:t>
    </dgm:pt>
    <dgm:pt modelId="{F8CFB234-7549-43D3-892B-186B1DE0462D}">
      <dgm:prSet phldrT="[Texto]" phldr="1"/>
      <dgm:spPr/>
      <dgm:t>
        <a:bodyPr/>
        <a:lstStyle/>
        <a:p>
          <a:endParaRPr lang="pt-BR" dirty="0"/>
        </a:p>
      </dgm:t>
    </dgm:pt>
    <dgm:pt modelId="{0CFADCAC-28B4-450B-BB12-CEEDA4475516}" type="parTrans" cxnId="{D1C205E5-8C1E-4241-9EBF-DF3A48B17E69}">
      <dgm:prSet/>
      <dgm:spPr/>
      <dgm:t>
        <a:bodyPr/>
        <a:lstStyle/>
        <a:p>
          <a:endParaRPr lang="pt-BR"/>
        </a:p>
      </dgm:t>
    </dgm:pt>
    <dgm:pt modelId="{DB1A7ABD-AA81-49DB-8BD3-285117AB3FDB}" type="sibTrans" cxnId="{D1C205E5-8C1E-4241-9EBF-DF3A48B17E69}">
      <dgm:prSet/>
      <dgm:spPr/>
      <dgm:t>
        <a:bodyPr/>
        <a:lstStyle/>
        <a:p>
          <a:endParaRPr lang="pt-BR"/>
        </a:p>
      </dgm:t>
    </dgm:pt>
    <dgm:pt modelId="{A10468AC-FCB5-4E46-8457-7E8F397C11AD}">
      <dgm:prSet phldrT="[Texto]"/>
      <dgm:spPr/>
      <dgm:t>
        <a:bodyPr/>
        <a:lstStyle/>
        <a:p>
          <a:r>
            <a:rPr lang="pt-BR" dirty="0"/>
            <a:t>Mercado está mais competitivo</a:t>
          </a:r>
        </a:p>
      </dgm:t>
    </dgm:pt>
    <dgm:pt modelId="{3AB60828-C367-4E35-A544-198F589A0FE6}" type="parTrans" cxnId="{9BFD7686-BCEC-4680-A919-BAA6EAEAC854}">
      <dgm:prSet/>
      <dgm:spPr/>
      <dgm:t>
        <a:bodyPr/>
        <a:lstStyle/>
        <a:p>
          <a:endParaRPr lang="pt-BR"/>
        </a:p>
      </dgm:t>
    </dgm:pt>
    <dgm:pt modelId="{FBF06393-C7A2-4277-8932-8B95BE9C3566}" type="sibTrans" cxnId="{9BFD7686-BCEC-4680-A919-BAA6EAEAC854}">
      <dgm:prSet/>
      <dgm:spPr/>
      <dgm:t>
        <a:bodyPr/>
        <a:lstStyle/>
        <a:p>
          <a:endParaRPr lang="pt-BR"/>
        </a:p>
      </dgm:t>
    </dgm:pt>
    <dgm:pt modelId="{6CFAC4B9-8D13-4683-BB89-3EDCF62E37CF}">
      <dgm:prSet phldrT="[Texto]" phldr="1"/>
      <dgm:spPr/>
      <dgm:t>
        <a:bodyPr/>
        <a:lstStyle/>
        <a:p>
          <a:endParaRPr lang="pt-BR"/>
        </a:p>
      </dgm:t>
    </dgm:pt>
    <dgm:pt modelId="{AB49AA8B-0053-4489-AE12-AAB6F049508F}" type="parTrans" cxnId="{D67EF9F0-08C3-4BDB-B272-DDBA559AD0D0}">
      <dgm:prSet/>
      <dgm:spPr/>
      <dgm:t>
        <a:bodyPr/>
        <a:lstStyle/>
        <a:p>
          <a:endParaRPr lang="pt-BR"/>
        </a:p>
      </dgm:t>
    </dgm:pt>
    <dgm:pt modelId="{BA83B0D2-EB49-4A70-B322-F6C5E951F9CE}" type="sibTrans" cxnId="{D67EF9F0-08C3-4BDB-B272-DDBA559AD0D0}">
      <dgm:prSet/>
      <dgm:spPr/>
      <dgm:t>
        <a:bodyPr/>
        <a:lstStyle/>
        <a:p>
          <a:endParaRPr lang="pt-BR"/>
        </a:p>
      </dgm:t>
    </dgm:pt>
    <dgm:pt modelId="{8475F637-44D4-413D-A08D-206B0B4BD484}">
      <dgm:prSet phldrT="[Texto]"/>
      <dgm:spPr/>
      <dgm:t>
        <a:bodyPr/>
        <a:lstStyle/>
        <a:p>
          <a:r>
            <a:rPr lang="pt-BR" dirty="0" err="1"/>
            <a:t>Comodities</a:t>
          </a:r>
          <a:r>
            <a:rPr lang="pt-BR" dirty="0"/>
            <a:t> com margem de lucro cada vez menor</a:t>
          </a:r>
        </a:p>
      </dgm:t>
    </dgm:pt>
    <dgm:pt modelId="{8EBD4D25-1347-4DCD-BFA1-6DF8D22083D8}" type="parTrans" cxnId="{68DB9F55-5BF2-4A93-BEB6-F7B600858082}">
      <dgm:prSet/>
      <dgm:spPr/>
      <dgm:t>
        <a:bodyPr/>
        <a:lstStyle/>
        <a:p>
          <a:endParaRPr lang="pt-BR"/>
        </a:p>
      </dgm:t>
    </dgm:pt>
    <dgm:pt modelId="{C3B97CC1-C1AB-494F-8AD7-E400B65171C1}" type="sibTrans" cxnId="{68DB9F55-5BF2-4A93-BEB6-F7B600858082}">
      <dgm:prSet/>
      <dgm:spPr/>
      <dgm:t>
        <a:bodyPr/>
        <a:lstStyle/>
        <a:p>
          <a:endParaRPr lang="pt-BR"/>
        </a:p>
      </dgm:t>
    </dgm:pt>
    <dgm:pt modelId="{643301BB-54F9-47DC-AE8A-F118B510C0D2}" type="pres">
      <dgm:prSet presAssocID="{695C4CBB-F568-4994-97F3-9BEB122536E3}" presName="Name0" presStyleCnt="0">
        <dgm:presLayoutVars>
          <dgm:chMax/>
          <dgm:chPref/>
          <dgm:dir/>
        </dgm:presLayoutVars>
      </dgm:prSet>
      <dgm:spPr/>
    </dgm:pt>
    <dgm:pt modelId="{425698E0-0EE6-4CFF-AA92-13F26034A24A}" type="pres">
      <dgm:prSet presAssocID="{F00687B7-4B65-4010-B56D-D24415A9A32B}" presName="parenttextcomposite" presStyleCnt="0"/>
      <dgm:spPr/>
    </dgm:pt>
    <dgm:pt modelId="{51092F20-2DE4-4229-AD06-1008C0AD2D75}" type="pres">
      <dgm:prSet presAssocID="{F00687B7-4B65-4010-B56D-D24415A9A32B}" presName="parenttext" presStyleLbl="revTx" presStyleIdx="0" presStyleCnt="3" custLinFactNeighborX="50" custLinFactNeighborY="13124">
        <dgm:presLayoutVars>
          <dgm:chMax/>
          <dgm:chPref val="2"/>
          <dgm:bulletEnabled val="1"/>
        </dgm:presLayoutVars>
      </dgm:prSet>
      <dgm:spPr/>
    </dgm:pt>
    <dgm:pt modelId="{7D79B5F4-AA06-409F-A0FE-9D07B00799F7}" type="pres">
      <dgm:prSet presAssocID="{F00687B7-4B65-4010-B56D-D24415A9A32B}" presName="composite" presStyleCnt="0"/>
      <dgm:spPr/>
    </dgm:pt>
    <dgm:pt modelId="{756027C7-91BA-497A-B6E8-85E6D6744843}" type="pres">
      <dgm:prSet presAssocID="{F00687B7-4B65-4010-B56D-D24415A9A32B}" presName="chevron1" presStyleLbl="alignNode1" presStyleIdx="0" presStyleCnt="21"/>
      <dgm:spPr/>
    </dgm:pt>
    <dgm:pt modelId="{E54DF033-92F4-4464-9DBB-294D09CB9578}" type="pres">
      <dgm:prSet presAssocID="{F00687B7-4B65-4010-B56D-D24415A9A32B}" presName="chevron2" presStyleLbl="alignNode1" presStyleIdx="1" presStyleCnt="21"/>
      <dgm:spPr/>
    </dgm:pt>
    <dgm:pt modelId="{635FA26E-495D-4874-A6B5-39987C98C59C}" type="pres">
      <dgm:prSet presAssocID="{F00687B7-4B65-4010-B56D-D24415A9A32B}" presName="chevron3" presStyleLbl="alignNode1" presStyleIdx="2" presStyleCnt="21"/>
      <dgm:spPr/>
    </dgm:pt>
    <dgm:pt modelId="{D610C4E6-3730-4057-95E0-69B928B97518}" type="pres">
      <dgm:prSet presAssocID="{F00687B7-4B65-4010-B56D-D24415A9A32B}" presName="chevron4" presStyleLbl="alignNode1" presStyleIdx="3" presStyleCnt="21"/>
      <dgm:spPr/>
    </dgm:pt>
    <dgm:pt modelId="{AFC08CB1-CFAB-4D59-9B71-5649435DAA4F}" type="pres">
      <dgm:prSet presAssocID="{F00687B7-4B65-4010-B56D-D24415A9A32B}" presName="chevron5" presStyleLbl="alignNode1" presStyleIdx="4" presStyleCnt="21"/>
      <dgm:spPr/>
    </dgm:pt>
    <dgm:pt modelId="{21A96044-5A4D-4691-AC16-772580F6B8FB}" type="pres">
      <dgm:prSet presAssocID="{F00687B7-4B65-4010-B56D-D24415A9A32B}" presName="chevron6" presStyleLbl="alignNode1" presStyleIdx="5" presStyleCnt="21"/>
      <dgm:spPr/>
    </dgm:pt>
    <dgm:pt modelId="{DAB9DBAB-4803-4148-8EEC-C3B0632845C6}" type="pres">
      <dgm:prSet presAssocID="{F00687B7-4B65-4010-B56D-D24415A9A32B}" presName="chevron7" presStyleLbl="alignNode1" presStyleIdx="6" presStyleCnt="21"/>
      <dgm:spPr/>
    </dgm:pt>
    <dgm:pt modelId="{072BB173-9542-43E4-A0D2-B1FE79C640A3}" type="pres">
      <dgm:prSet presAssocID="{F00687B7-4B65-4010-B56D-D24415A9A32B}" presName="childtext" presStyleLbl="solidFgAcc1" presStyleIdx="0" presStyleCnt="3" custLinFactNeighborX="-438" custLinFactNeighborY="-374">
        <dgm:presLayoutVars>
          <dgm:chMax/>
          <dgm:chPref val="0"/>
          <dgm:bulletEnabled val="1"/>
        </dgm:presLayoutVars>
      </dgm:prSet>
      <dgm:spPr/>
    </dgm:pt>
    <dgm:pt modelId="{269C9467-2A4C-420A-BDD9-56A14C7B4A5D}" type="pres">
      <dgm:prSet presAssocID="{051C1AC7-5C3A-4A05-BE5C-E94ADC0AFD94}" presName="sibTrans" presStyleCnt="0"/>
      <dgm:spPr/>
    </dgm:pt>
    <dgm:pt modelId="{56E0B4FD-02A0-4D73-8EAB-5B0F45BC2614}" type="pres">
      <dgm:prSet presAssocID="{F8CFB234-7549-43D3-892B-186B1DE0462D}" presName="parenttextcomposite" presStyleCnt="0"/>
      <dgm:spPr/>
    </dgm:pt>
    <dgm:pt modelId="{D7B17AD3-CC1B-4961-BE60-7F0506FEA97D}" type="pres">
      <dgm:prSet presAssocID="{F8CFB234-7549-43D3-892B-186B1DE0462D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235DB664-C9F1-4BD1-B592-8413F942C859}" type="pres">
      <dgm:prSet presAssocID="{F8CFB234-7549-43D3-892B-186B1DE0462D}" presName="composite" presStyleCnt="0"/>
      <dgm:spPr/>
    </dgm:pt>
    <dgm:pt modelId="{1831E5F5-B62C-4141-8492-0EEADF5E3267}" type="pres">
      <dgm:prSet presAssocID="{F8CFB234-7549-43D3-892B-186B1DE0462D}" presName="chevron1" presStyleLbl="alignNode1" presStyleIdx="7" presStyleCnt="21"/>
      <dgm:spPr/>
    </dgm:pt>
    <dgm:pt modelId="{58BD391C-A7DD-4BFE-BCC4-3FC939EF4EF4}" type="pres">
      <dgm:prSet presAssocID="{F8CFB234-7549-43D3-892B-186B1DE0462D}" presName="chevron2" presStyleLbl="alignNode1" presStyleIdx="8" presStyleCnt="21"/>
      <dgm:spPr/>
    </dgm:pt>
    <dgm:pt modelId="{398586B7-A235-481E-99D7-EAA6BEA22B35}" type="pres">
      <dgm:prSet presAssocID="{F8CFB234-7549-43D3-892B-186B1DE0462D}" presName="chevron3" presStyleLbl="alignNode1" presStyleIdx="9" presStyleCnt="21"/>
      <dgm:spPr/>
    </dgm:pt>
    <dgm:pt modelId="{BC5DFEC7-CF40-4C68-B6CC-F1B3DB809CDC}" type="pres">
      <dgm:prSet presAssocID="{F8CFB234-7549-43D3-892B-186B1DE0462D}" presName="chevron4" presStyleLbl="alignNode1" presStyleIdx="10" presStyleCnt="21"/>
      <dgm:spPr/>
    </dgm:pt>
    <dgm:pt modelId="{87C01F6A-23BA-4128-850F-420182498494}" type="pres">
      <dgm:prSet presAssocID="{F8CFB234-7549-43D3-892B-186B1DE0462D}" presName="chevron5" presStyleLbl="alignNode1" presStyleIdx="11" presStyleCnt="21"/>
      <dgm:spPr/>
    </dgm:pt>
    <dgm:pt modelId="{EEA7DC15-D9C2-4168-9417-F625F5487CF8}" type="pres">
      <dgm:prSet presAssocID="{F8CFB234-7549-43D3-892B-186B1DE0462D}" presName="chevron6" presStyleLbl="alignNode1" presStyleIdx="12" presStyleCnt="21"/>
      <dgm:spPr/>
    </dgm:pt>
    <dgm:pt modelId="{4BE8928E-5146-400B-8955-E934598A0EBD}" type="pres">
      <dgm:prSet presAssocID="{F8CFB234-7549-43D3-892B-186B1DE0462D}" presName="chevron7" presStyleLbl="alignNode1" presStyleIdx="13" presStyleCnt="21"/>
      <dgm:spPr/>
    </dgm:pt>
    <dgm:pt modelId="{5108B675-6BDE-483C-AB3E-B500BBACB6C8}" type="pres">
      <dgm:prSet presAssocID="{F8CFB234-7549-43D3-892B-186B1DE0462D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</dgm:pt>
    <dgm:pt modelId="{53567426-7FEB-4ACF-8A33-88076113D1C8}" type="pres">
      <dgm:prSet presAssocID="{DB1A7ABD-AA81-49DB-8BD3-285117AB3FDB}" presName="sibTrans" presStyleCnt="0"/>
      <dgm:spPr/>
    </dgm:pt>
    <dgm:pt modelId="{26B5546E-4AA2-4BE1-847C-7FE98A8342D1}" type="pres">
      <dgm:prSet presAssocID="{6CFAC4B9-8D13-4683-BB89-3EDCF62E37CF}" presName="parenttextcomposite" presStyleCnt="0"/>
      <dgm:spPr/>
    </dgm:pt>
    <dgm:pt modelId="{BC67D926-68C2-4CE5-867E-BE5B2D68D1A3}" type="pres">
      <dgm:prSet presAssocID="{6CFAC4B9-8D13-4683-BB89-3EDCF62E37CF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8E27F27F-84FC-4AAC-8F32-11AD5E6A4AA6}" type="pres">
      <dgm:prSet presAssocID="{6CFAC4B9-8D13-4683-BB89-3EDCF62E37CF}" presName="composite" presStyleCnt="0"/>
      <dgm:spPr/>
    </dgm:pt>
    <dgm:pt modelId="{54929BCF-D557-4D4C-B706-2951874C53E4}" type="pres">
      <dgm:prSet presAssocID="{6CFAC4B9-8D13-4683-BB89-3EDCF62E37CF}" presName="chevron1" presStyleLbl="alignNode1" presStyleIdx="14" presStyleCnt="21"/>
      <dgm:spPr/>
    </dgm:pt>
    <dgm:pt modelId="{8CF0FE43-890A-4242-9C50-7E717F92543C}" type="pres">
      <dgm:prSet presAssocID="{6CFAC4B9-8D13-4683-BB89-3EDCF62E37CF}" presName="chevron2" presStyleLbl="alignNode1" presStyleIdx="15" presStyleCnt="21"/>
      <dgm:spPr/>
    </dgm:pt>
    <dgm:pt modelId="{E22B5DDC-94F5-4BD0-96BA-BDF2F6099458}" type="pres">
      <dgm:prSet presAssocID="{6CFAC4B9-8D13-4683-BB89-3EDCF62E37CF}" presName="chevron3" presStyleLbl="alignNode1" presStyleIdx="16" presStyleCnt="21"/>
      <dgm:spPr/>
    </dgm:pt>
    <dgm:pt modelId="{24F0CDC2-170B-4F18-8508-8CED95711C81}" type="pres">
      <dgm:prSet presAssocID="{6CFAC4B9-8D13-4683-BB89-3EDCF62E37CF}" presName="chevron4" presStyleLbl="alignNode1" presStyleIdx="17" presStyleCnt="21"/>
      <dgm:spPr/>
    </dgm:pt>
    <dgm:pt modelId="{DF1099C0-7B3B-4909-B8D0-C034994B4EE8}" type="pres">
      <dgm:prSet presAssocID="{6CFAC4B9-8D13-4683-BB89-3EDCF62E37CF}" presName="chevron5" presStyleLbl="alignNode1" presStyleIdx="18" presStyleCnt="21"/>
      <dgm:spPr/>
    </dgm:pt>
    <dgm:pt modelId="{9D832659-2CD1-428D-AF56-F72E8F061C10}" type="pres">
      <dgm:prSet presAssocID="{6CFAC4B9-8D13-4683-BB89-3EDCF62E37CF}" presName="chevron6" presStyleLbl="alignNode1" presStyleIdx="19" presStyleCnt="21"/>
      <dgm:spPr/>
    </dgm:pt>
    <dgm:pt modelId="{20C268BB-7B53-47D0-BC68-CD2E93058947}" type="pres">
      <dgm:prSet presAssocID="{6CFAC4B9-8D13-4683-BB89-3EDCF62E37CF}" presName="chevron7" presStyleLbl="alignNode1" presStyleIdx="20" presStyleCnt="21"/>
      <dgm:spPr/>
    </dgm:pt>
    <dgm:pt modelId="{A2DF2AE0-DD66-4AD9-8F6B-540E902BBFB9}" type="pres">
      <dgm:prSet presAssocID="{6CFAC4B9-8D13-4683-BB89-3EDCF62E37CF}" presName="childtext" presStyleLbl="solidFgAcc1" presStyleIdx="2" presStyleCnt="3" custLinFactNeighborX="-1156" custLinFactNeighborY="-3156">
        <dgm:presLayoutVars>
          <dgm:chMax/>
          <dgm:chPref val="0"/>
          <dgm:bulletEnabled val="1"/>
        </dgm:presLayoutVars>
      </dgm:prSet>
      <dgm:spPr/>
    </dgm:pt>
  </dgm:ptLst>
  <dgm:cxnLst>
    <dgm:cxn modelId="{42DC1E2C-EF0B-447B-9CC5-E5660C9A49C2}" srcId="{F00687B7-4B65-4010-B56D-D24415A9A32B}" destId="{3E2A41F5-B0C8-464A-82DE-7E32A38EA8A5}" srcOrd="0" destOrd="0" parTransId="{BBA37407-265F-4BC0-8F0F-986B482AF234}" sibTransId="{B29CE74A-16B5-4513-BF9D-D256D40F58EF}"/>
    <dgm:cxn modelId="{A005945D-4577-4850-A412-A4462CFEE853}" type="presOf" srcId="{695C4CBB-F568-4994-97F3-9BEB122536E3}" destId="{643301BB-54F9-47DC-AE8A-F118B510C0D2}" srcOrd="0" destOrd="0" presId="urn:microsoft.com/office/officeart/2008/layout/VerticalAccentList"/>
    <dgm:cxn modelId="{EC30FF63-C536-4753-B16D-F35F11BF9A51}" type="presOf" srcId="{3E2A41F5-B0C8-464A-82DE-7E32A38EA8A5}" destId="{072BB173-9542-43E4-A0D2-B1FE79C640A3}" srcOrd="0" destOrd="0" presId="urn:microsoft.com/office/officeart/2008/layout/VerticalAccentList"/>
    <dgm:cxn modelId="{1F0E716E-CAB6-47B4-B663-A795E12841FA}" type="presOf" srcId="{F8CFB234-7549-43D3-892B-186B1DE0462D}" destId="{D7B17AD3-CC1B-4961-BE60-7F0506FEA97D}" srcOrd="0" destOrd="0" presId="urn:microsoft.com/office/officeart/2008/layout/VerticalAccentList"/>
    <dgm:cxn modelId="{68DB9F55-5BF2-4A93-BEB6-F7B600858082}" srcId="{6CFAC4B9-8D13-4683-BB89-3EDCF62E37CF}" destId="{8475F637-44D4-413D-A08D-206B0B4BD484}" srcOrd="0" destOrd="0" parTransId="{8EBD4D25-1347-4DCD-BFA1-6DF8D22083D8}" sibTransId="{C3B97CC1-C1AB-494F-8AD7-E400B65171C1}"/>
    <dgm:cxn modelId="{715A3D76-3325-4F04-98AF-33FD21DAF64D}" type="presOf" srcId="{6CFAC4B9-8D13-4683-BB89-3EDCF62E37CF}" destId="{BC67D926-68C2-4CE5-867E-BE5B2D68D1A3}" srcOrd="0" destOrd="0" presId="urn:microsoft.com/office/officeart/2008/layout/VerticalAccentList"/>
    <dgm:cxn modelId="{60EE525A-4BE6-422A-9414-3A051FFB7630}" type="presOf" srcId="{8475F637-44D4-413D-A08D-206B0B4BD484}" destId="{A2DF2AE0-DD66-4AD9-8F6B-540E902BBFB9}" srcOrd="0" destOrd="0" presId="urn:microsoft.com/office/officeart/2008/layout/VerticalAccentList"/>
    <dgm:cxn modelId="{9BFD7686-BCEC-4680-A919-BAA6EAEAC854}" srcId="{F8CFB234-7549-43D3-892B-186B1DE0462D}" destId="{A10468AC-FCB5-4E46-8457-7E8F397C11AD}" srcOrd="0" destOrd="0" parTransId="{3AB60828-C367-4E35-A544-198F589A0FE6}" sibTransId="{FBF06393-C7A2-4277-8932-8B95BE9C3566}"/>
    <dgm:cxn modelId="{97F5E58E-34C9-4053-9EC5-BFDB40A8B54A}" srcId="{695C4CBB-F568-4994-97F3-9BEB122536E3}" destId="{F00687B7-4B65-4010-B56D-D24415A9A32B}" srcOrd="0" destOrd="0" parTransId="{4E4E4A56-4DF7-4F82-9C59-E3182F05355B}" sibTransId="{051C1AC7-5C3A-4A05-BE5C-E94ADC0AFD94}"/>
    <dgm:cxn modelId="{31C7CB98-DE47-4C64-A31B-CE35022A0077}" type="presOf" srcId="{A10468AC-FCB5-4E46-8457-7E8F397C11AD}" destId="{5108B675-6BDE-483C-AB3E-B500BBACB6C8}" srcOrd="0" destOrd="0" presId="urn:microsoft.com/office/officeart/2008/layout/VerticalAccentList"/>
    <dgm:cxn modelId="{D1C205E5-8C1E-4241-9EBF-DF3A48B17E69}" srcId="{695C4CBB-F568-4994-97F3-9BEB122536E3}" destId="{F8CFB234-7549-43D3-892B-186B1DE0462D}" srcOrd="1" destOrd="0" parTransId="{0CFADCAC-28B4-450B-BB12-CEEDA4475516}" sibTransId="{DB1A7ABD-AA81-49DB-8BD3-285117AB3FDB}"/>
    <dgm:cxn modelId="{2B86F1EC-0458-4D7F-A833-0DE9FB7A5248}" type="presOf" srcId="{F00687B7-4B65-4010-B56D-D24415A9A32B}" destId="{51092F20-2DE4-4229-AD06-1008C0AD2D75}" srcOrd="0" destOrd="0" presId="urn:microsoft.com/office/officeart/2008/layout/VerticalAccentList"/>
    <dgm:cxn modelId="{D67EF9F0-08C3-4BDB-B272-DDBA559AD0D0}" srcId="{695C4CBB-F568-4994-97F3-9BEB122536E3}" destId="{6CFAC4B9-8D13-4683-BB89-3EDCF62E37CF}" srcOrd="2" destOrd="0" parTransId="{AB49AA8B-0053-4489-AE12-AAB6F049508F}" sibTransId="{BA83B0D2-EB49-4A70-B322-F6C5E951F9CE}"/>
    <dgm:cxn modelId="{551249AC-5314-4874-9BB5-84EA4BEE8D35}" type="presParOf" srcId="{643301BB-54F9-47DC-AE8A-F118B510C0D2}" destId="{425698E0-0EE6-4CFF-AA92-13F26034A24A}" srcOrd="0" destOrd="0" presId="urn:microsoft.com/office/officeart/2008/layout/VerticalAccentList"/>
    <dgm:cxn modelId="{3C3BA287-912B-4684-8F97-47EEB7FB4B4A}" type="presParOf" srcId="{425698E0-0EE6-4CFF-AA92-13F26034A24A}" destId="{51092F20-2DE4-4229-AD06-1008C0AD2D75}" srcOrd="0" destOrd="0" presId="urn:microsoft.com/office/officeart/2008/layout/VerticalAccentList"/>
    <dgm:cxn modelId="{68BF2206-4269-4418-993C-698118F74613}" type="presParOf" srcId="{643301BB-54F9-47DC-AE8A-F118B510C0D2}" destId="{7D79B5F4-AA06-409F-A0FE-9D07B00799F7}" srcOrd="1" destOrd="0" presId="urn:microsoft.com/office/officeart/2008/layout/VerticalAccentList"/>
    <dgm:cxn modelId="{E5D18FD3-5868-432B-B268-7E277EDF8C70}" type="presParOf" srcId="{7D79B5F4-AA06-409F-A0FE-9D07B00799F7}" destId="{756027C7-91BA-497A-B6E8-85E6D6744843}" srcOrd="0" destOrd="0" presId="urn:microsoft.com/office/officeart/2008/layout/VerticalAccentList"/>
    <dgm:cxn modelId="{B72DB7E5-17D5-4F83-9677-E63FF899D1C1}" type="presParOf" srcId="{7D79B5F4-AA06-409F-A0FE-9D07B00799F7}" destId="{E54DF033-92F4-4464-9DBB-294D09CB9578}" srcOrd="1" destOrd="0" presId="urn:microsoft.com/office/officeart/2008/layout/VerticalAccentList"/>
    <dgm:cxn modelId="{C6844F4E-C7AB-4674-A9E6-D4555E33B8B2}" type="presParOf" srcId="{7D79B5F4-AA06-409F-A0FE-9D07B00799F7}" destId="{635FA26E-495D-4874-A6B5-39987C98C59C}" srcOrd="2" destOrd="0" presId="urn:microsoft.com/office/officeart/2008/layout/VerticalAccentList"/>
    <dgm:cxn modelId="{89949189-948D-47CC-8E31-2F2573E62262}" type="presParOf" srcId="{7D79B5F4-AA06-409F-A0FE-9D07B00799F7}" destId="{D610C4E6-3730-4057-95E0-69B928B97518}" srcOrd="3" destOrd="0" presId="urn:microsoft.com/office/officeart/2008/layout/VerticalAccentList"/>
    <dgm:cxn modelId="{CF08A3EA-A156-4FD9-9374-49D2530C0B31}" type="presParOf" srcId="{7D79B5F4-AA06-409F-A0FE-9D07B00799F7}" destId="{AFC08CB1-CFAB-4D59-9B71-5649435DAA4F}" srcOrd="4" destOrd="0" presId="urn:microsoft.com/office/officeart/2008/layout/VerticalAccentList"/>
    <dgm:cxn modelId="{21A5C131-B18B-42A1-9557-C8A4DF6F9BEA}" type="presParOf" srcId="{7D79B5F4-AA06-409F-A0FE-9D07B00799F7}" destId="{21A96044-5A4D-4691-AC16-772580F6B8FB}" srcOrd="5" destOrd="0" presId="urn:microsoft.com/office/officeart/2008/layout/VerticalAccentList"/>
    <dgm:cxn modelId="{B4D30D8E-C11F-485F-99DD-C102EFC25843}" type="presParOf" srcId="{7D79B5F4-AA06-409F-A0FE-9D07B00799F7}" destId="{DAB9DBAB-4803-4148-8EEC-C3B0632845C6}" srcOrd="6" destOrd="0" presId="urn:microsoft.com/office/officeart/2008/layout/VerticalAccentList"/>
    <dgm:cxn modelId="{71043300-6EA2-4840-BDB3-6ED80DBF699B}" type="presParOf" srcId="{7D79B5F4-AA06-409F-A0FE-9D07B00799F7}" destId="{072BB173-9542-43E4-A0D2-B1FE79C640A3}" srcOrd="7" destOrd="0" presId="urn:microsoft.com/office/officeart/2008/layout/VerticalAccentList"/>
    <dgm:cxn modelId="{43564DCA-D4C3-406E-BC72-14BFF143CB96}" type="presParOf" srcId="{643301BB-54F9-47DC-AE8A-F118B510C0D2}" destId="{269C9467-2A4C-420A-BDD9-56A14C7B4A5D}" srcOrd="2" destOrd="0" presId="urn:microsoft.com/office/officeart/2008/layout/VerticalAccentList"/>
    <dgm:cxn modelId="{245009C2-FD20-4F57-8431-0075E1469832}" type="presParOf" srcId="{643301BB-54F9-47DC-AE8A-F118B510C0D2}" destId="{56E0B4FD-02A0-4D73-8EAB-5B0F45BC2614}" srcOrd="3" destOrd="0" presId="urn:microsoft.com/office/officeart/2008/layout/VerticalAccentList"/>
    <dgm:cxn modelId="{1362B171-9531-4FBF-9825-9B15C2E337A2}" type="presParOf" srcId="{56E0B4FD-02A0-4D73-8EAB-5B0F45BC2614}" destId="{D7B17AD3-CC1B-4961-BE60-7F0506FEA97D}" srcOrd="0" destOrd="0" presId="urn:microsoft.com/office/officeart/2008/layout/VerticalAccentList"/>
    <dgm:cxn modelId="{FF01D1C5-2C2C-425D-B7BF-7A55A9E2C970}" type="presParOf" srcId="{643301BB-54F9-47DC-AE8A-F118B510C0D2}" destId="{235DB664-C9F1-4BD1-B592-8413F942C859}" srcOrd="4" destOrd="0" presId="urn:microsoft.com/office/officeart/2008/layout/VerticalAccentList"/>
    <dgm:cxn modelId="{3BAB1D38-9ADE-4E5D-8FD8-D1DA234B182A}" type="presParOf" srcId="{235DB664-C9F1-4BD1-B592-8413F942C859}" destId="{1831E5F5-B62C-4141-8492-0EEADF5E3267}" srcOrd="0" destOrd="0" presId="urn:microsoft.com/office/officeart/2008/layout/VerticalAccentList"/>
    <dgm:cxn modelId="{9AC178DC-9B1F-4C94-BA19-1D393E5CCF66}" type="presParOf" srcId="{235DB664-C9F1-4BD1-B592-8413F942C859}" destId="{58BD391C-A7DD-4BFE-BCC4-3FC939EF4EF4}" srcOrd="1" destOrd="0" presId="urn:microsoft.com/office/officeart/2008/layout/VerticalAccentList"/>
    <dgm:cxn modelId="{13080CD5-6AB9-46D5-BA41-E4C3BFEE0A37}" type="presParOf" srcId="{235DB664-C9F1-4BD1-B592-8413F942C859}" destId="{398586B7-A235-481E-99D7-EAA6BEA22B35}" srcOrd="2" destOrd="0" presId="urn:microsoft.com/office/officeart/2008/layout/VerticalAccentList"/>
    <dgm:cxn modelId="{CC8DF678-1AD7-43C7-9898-3FBC47B1295C}" type="presParOf" srcId="{235DB664-C9F1-4BD1-B592-8413F942C859}" destId="{BC5DFEC7-CF40-4C68-B6CC-F1B3DB809CDC}" srcOrd="3" destOrd="0" presId="urn:microsoft.com/office/officeart/2008/layout/VerticalAccentList"/>
    <dgm:cxn modelId="{1AB10AB8-6492-401C-929E-CC6C44CF81C3}" type="presParOf" srcId="{235DB664-C9F1-4BD1-B592-8413F942C859}" destId="{87C01F6A-23BA-4128-850F-420182498494}" srcOrd="4" destOrd="0" presId="urn:microsoft.com/office/officeart/2008/layout/VerticalAccentList"/>
    <dgm:cxn modelId="{70B35461-75DD-4635-9203-CF516BF47276}" type="presParOf" srcId="{235DB664-C9F1-4BD1-B592-8413F942C859}" destId="{EEA7DC15-D9C2-4168-9417-F625F5487CF8}" srcOrd="5" destOrd="0" presId="urn:microsoft.com/office/officeart/2008/layout/VerticalAccentList"/>
    <dgm:cxn modelId="{80E877B8-AED8-4F16-89BA-6915C7E61A2B}" type="presParOf" srcId="{235DB664-C9F1-4BD1-B592-8413F942C859}" destId="{4BE8928E-5146-400B-8955-E934598A0EBD}" srcOrd="6" destOrd="0" presId="urn:microsoft.com/office/officeart/2008/layout/VerticalAccentList"/>
    <dgm:cxn modelId="{213856F2-0006-40B1-BD35-16F308F37418}" type="presParOf" srcId="{235DB664-C9F1-4BD1-B592-8413F942C859}" destId="{5108B675-6BDE-483C-AB3E-B500BBACB6C8}" srcOrd="7" destOrd="0" presId="urn:microsoft.com/office/officeart/2008/layout/VerticalAccentList"/>
    <dgm:cxn modelId="{A31BC934-5358-4C6D-8E82-AACE1FD4A2F9}" type="presParOf" srcId="{643301BB-54F9-47DC-AE8A-F118B510C0D2}" destId="{53567426-7FEB-4ACF-8A33-88076113D1C8}" srcOrd="5" destOrd="0" presId="urn:microsoft.com/office/officeart/2008/layout/VerticalAccentList"/>
    <dgm:cxn modelId="{3403EF25-A2F4-4D59-A405-4AF8F5AF97F5}" type="presParOf" srcId="{643301BB-54F9-47DC-AE8A-F118B510C0D2}" destId="{26B5546E-4AA2-4BE1-847C-7FE98A8342D1}" srcOrd="6" destOrd="0" presId="urn:microsoft.com/office/officeart/2008/layout/VerticalAccentList"/>
    <dgm:cxn modelId="{DDF0BE9F-9795-4BA9-A2F5-72F42DF2B0BA}" type="presParOf" srcId="{26B5546E-4AA2-4BE1-847C-7FE98A8342D1}" destId="{BC67D926-68C2-4CE5-867E-BE5B2D68D1A3}" srcOrd="0" destOrd="0" presId="urn:microsoft.com/office/officeart/2008/layout/VerticalAccentList"/>
    <dgm:cxn modelId="{3A2B613B-DE81-4B67-AAA4-D044D81DA612}" type="presParOf" srcId="{643301BB-54F9-47DC-AE8A-F118B510C0D2}" destId="{8E27F27F-84FC-4AAC-8F32-11AD5E6A4AA6}" srcOrd="7" destOrd="0" presId="urn:microsoft.com/office/officeart/2008/layout/VerticalAccentList"/>
    <dgm:cxn modelId="{BD89B086-BD68-4796-B8F8-325FA30AC293}" type="presParOf" srcId="{8E27F27F-84FC-4AAC-8F32-11AD5E6A4AA6}" destId="{54929BCF-D557-4D4C-B706-2951874C53E4}" srcOrd="0" destOrd="0" presId="urn:microsoft.com/office/officeart/2008/layout/VerticalAccentList"/>
    <dgm:cxn modelId="{B507CEA1-3EC7-4B93-94EB-2B00CA60CA5A}" type="presParOf" srcId="{8E27F27F-84FC-4AAC-8F32-11AD5E6A4AA6}" destId="{8CF0FE43-890A-4242-9C50-7E717F92543C}" srcOrd="1" destOrd="0" presId="urn:microsoft.com/office/officeart/2008/layout/VerticalAccentList"/>
    <dgm:cxn modelId="{9330FE6E-75C2-4A31-807E-1604D94FBB8A}" type="presParOf" srcId="{8E27F27F-84FC-4AAC-8F32-11AD5E6A4AA6}" destId="{E22B5DDC-94F5-4BD0-96BA-BDF2F6099458}" srcOrd="2" destOrd="0" presId="urn:microsoft.com/office/officeart/2008/layout/VerticalAccentList"/>
    <dgm:cxn modelId="{ED1612D3-59DC-40B4-B565-137948F15D25}" type="presParOf" srcId="{8E27F27F-84FC-4AAC-8F32-11AD5E6A4AA6}" destId="{24F0CDC2-170B-4F18-8508-8CED95711C81}" srcOrd="3" destOrd="0" presId="urn:microsoft.com/office/officeart/2008/layout/VerticalAccentList"/>
    <dgm:cxn modelId="{B82BBAAF-FFF2-4F50-8130-EC083FDAEAC7}" type="presParOf" srcId="{8E27F27F-84FC-4AAC-8F32-11AD5E6A4AA6}" destId="{DF1099C0-7B3B-4909-B8D0-C034994B4EE8}" srcOrd="4" destOrd="0" presId="urn:microsoft.com/office/officeart/2008/layout/VerticalAccentList"/>
    <dgm:cxn modelId="{A74D37F0-BF64-4E07-BE09-FD1E88EA34E5}" type="presParOf" srcId="{8E27F27F-84FC-4AAC-8F32-11AD5E6A4AA6}" destId="{9D832659-2CD1-428D-AF56-F72E8F061C10}" srcOrd="5" destOrd="0" presId="urn:microsoft.com/office/officeart/2008/layout/VerticalAccentList"/>
    <dgm:cxn modelId="{31A61556-B8F2-407C-AC6E-E9364768710E}" type="presParOf" srcId="{8E27F27F-84FC-4AAC-8F32-11AD5E6A4AA6}" destId="{20C268BB-7B53-47D0-BC68-CD2E93058947}" srcOrd="6" destOrd="0" presId="urn:microsoft.com/office/officeart/2008/layout/VerticalAccentList"/>
    <dgm:cxn modelId="{C08B0981-BE32-43A9-8CA1-81B9D2F5FECA}" type="presParOf" srcId="{8E27F27F-84FC-4AAC-8F32-11AD5E6A4AA6}" destId="{A2DF2AE0-DD66-4AD9-8F6B-540E902BBFB9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092F20-2DE4-4229-AD06-1008C0AD2D75}">
      <dsp:nvSpPr>
        <dsp:cNvPr id="0" name=""/>
        <dsp:cNvSpPr/>
      </dsp:nvSpPr>
      <dsp:spPr>
        <a:xfrm>
          <a:off x="670998" y="78301"/>
          <a:ext cx="6377939" cy="579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600" kern="1200" dirty="0"/>
        </a:p>
      </dsp:txBody>
      <dsp:txXfrm>
        <a:off x="670998" y="78301"/>
        <a:ext cx="6377939" cy="579812"/>
      </dsp:txXfrm>
    </dsp:sp>
    <dsp:sp modelId="{756027C7-91BA-497A-B6E8-85E6D6744843}">
      <dsp:nvSpPr>
        <dsp:cNvPr id="0" name=""/>
        <dsp:cNvSpPr/>
      </dsp:nvSpPr>
      <dsp:spPr>
        <a:xfrm>
          <a:off x="667809" y="582019"/>
          <a:ext cx="1492437" cy="118109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4DF033-92F4-4464-9DBB-294D09CB9578}">
      <dsp:nvSpPr>
        <dsp:cNvPr id="0" name=""/>
        <dsp:cNvSpPr/>
      </dsp:nvSpPr>
      <dsp:spPr>
        <a:xfrm>
          <a:off x="1564264" y="582019"/>
          <a:ext cx="1492437" cy="118109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5FA26E-495D-4874-A6B5-39987C98C59C}">
      <dsp:nvSpPr>
        <dsp:cNvPr id="0" name=""/>
        <dsp:cNvSpPr/>
      </dsp:nvSpPr>
      <dsp:spPr>
        <a:xfrm>
          <a:off x="2461427" y="582019"/>
          <a:ext cx="1492437" cy="118109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10C4E6-3730-4057-95E0-69B928B97518}">
      <dsp:nvSpPr>
        <dsp:cNvPr id="0" name=""/>
        <dsp:cNvSpPr/>
      </dsp:nvSpPr>
      <dsp:spPr>
        <a:xfrm>
          <a:off x="3357882" y="582019"/>
          <a:ext cx="1492437" cy="118109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C08CB1-CFAB-4D59-9B71-5649435DAA4F}">
      <dsp:nvSpPr>
        <dsp:cNvPr id="0" name=""/>
        <dsp:cNvSpPr/>
      </dsp:nvSpPr>
      <dsp:spPr>
        <a:xfrm>
          <a:off x="4255046" y="582019"/>
          <a:ext cx="1492437" cy="118109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A96044-5A4D-4691-AC16-772580F6B8FB}">
      <dsp:nvSpPr>
        <dsp:cNvPr id="0" name=""/>
        <dsp:cNvSpPr/>
      </dsp:nvSpPr>
      <dsp:spPr>
        <a:xfrm>
          <a:off x="5151501" y="582019"/>
          <a:ext cx="1492437" cy="118109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B9DBAB-4803-4148-8EEC-C3B0632845C6}">
      <dsp:nvSpPr>
        <dsp:cNvPr id="0" name=""/>
        <dsp:cNvSpPr/>
      </dsp:nvSpPr>
      <dsp:spPr>
        <a:xfrm>
          <a:off x="6048664" y="582019"/>
          <a:ext cx="1492437" cy="118109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2BB173-9542-43E4-A0D2-B1FE79C640A3}">
      <dsp:nvSpPr>
        <dsp:cNvPr id="0" name=""/>
        <dsp:cNvSpPr/>
      </dsp:nvSpPr>
      <dsp:spPr>
        <a:xfrm>
          <a:off x="639510" y="696595"/>
          <a:ext cx="6460853" cy="9448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7150"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Consumidores mais informados</a:t>
          </a:r>
        </a:p>
      </dsp:txBody>
      <dsp:txXfrm>
        <a:off x="639510" y="696595"/>
        <a:ext cx="6460853" cy="944879"/>
      </dsp:txXfrm>
    </dsp:sp>
    <dsp:sp modelId="{D7B17AD3-CC1B-4961-BE60-7F0506FEA97D}">
      <dsp:nvSpPr>
        <dsp:cNvPr id="0" name=""/>
        <dsp:cNvSpPr/>
      </dsp:nvSpPr>
      <dsp:spPr>
        <a:xfrm>
          <a:off x="667809" y="1857670"/>
          <a:ext cx="6377939" cy="579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600" kern="1200" dirty="0"/>
        </a:p>
      </dsp:txBody>
      <dsp:txXfrm>
        <a:off x="667809" y="1857670"/>
        <a:ext cx="6377939" cy="579812"/>
      </dsp:txXfrm>
    </dsp:sp>
    <dsp:sp modelId="{1831E5F5-B62C-4141-8492-0EEADF5E3267}">
      <dsp:nvSpPr>
        <dsp:cNvPr id="0" name=""/>
        <dsp:cNvSpPr/>
      </dsp:nvSpPr>
      <dsp:spPr>
        <a:xfrm>
          <a:off x="667809" y="2437483"/>
          <a:ext cx="1492437" cy="118109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BD391C-A7DD-4BFE-BCC4-3FC939EF4EF4}">
      <dsp:nvSpPr>
        <dsp:cNvPr id="0" name=""/>
        <dsp:cNvSpPr/>
      </dsp:nvSpPr>
      <dsp:spPr>
        <a:xfrm>
          <a:off x="1564264" y="2437483"/>
          <a:ext cx="1492437" cy="118109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8586B7-A235-481E-99D7-EAA6BEA22B35}">
      <dsp:nvSpPr>
        <dsp:cNvPr id="0" name=""/>
        <dsp:cNvSpPr/>
      </dsp:nvSpPr>
      <dsp:spPr>
        <a:xfrm>
          <a:off x="2461427" y="2437483"/>
          <a:ext cx="1492437" cy="118109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DFEC7-CF40-4C68-B6CC-F1B3DB809CDC}">
      <dsp:nvSpPr>
        <dsp:cNvPr id="0" name=""/>
        <dsp:cNvSpPr/>
      </dsp:nvSpPr>
      <dsp:spPr>
        <a:xfrm>
          <a:off x="3357882" y="2437483"/>
          <a:ext cx="1492437" cy="118109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C01F6A-23BA-4128-850F-420182498494}">
      <dsp:nvSpPr>
        <dsp:cNvPr id="0" name=""/>
        <dsp:cNvSpPr/>
      </dsp:nvSpPr>
      <dsp:spPr>
        <a:xfrm>
          <a:off x="4255046" y="2437483"/>
          <a:ext cx="1492437" cy="118109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A7DC15-D9C2-4168-9417-F625F5487CF8}">
      <dsp:nvSpPr>
        <dsp:cNvPr id="0" name=""/>
        <dsp:cNvSpPr/>
      </dsp:nvSpPr>
      <dsp:spPr>
        <a:xfrm>
          <a:off x="5151501" y="2437483"/>
          <a:ext cx="1492437" cy="118109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E8928E-5146-400B-8955-E934598A0EBD}">
      <dsp:nvSpPr>
        <dsp:cNvPr id="0" name=""/>
        <dsp:cNvSpPr/>
      </dsp:nvSpPr>
      <dsp:spPr>
        <a:xfrm>
          <a:off x="6048664" y="2437483"/>
          <a:ext cx="1492437" cy="118109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08B675-6BDE-483C-AB3E-B500BBACB6C8}">
      <dsp:nvSpPr>
        <dsp:cNvPr id="0" name=""/>
        <dsp:cNvSpPr/>
      </dsp:nvSpPr>
      <dsp:spPr>
        <a:xfrm>
          <a:off x="667809" y="2555593"/>
          <a:ext cx="6460853" cy="9448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7150"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Mercado está mais competitivo</a:t>
          </a:r>
        </a:p>
      </dsp:txBody>
      <dsp:txXfrm>
        <a:off x="667809" y="2555593"/>
        <a:ext cx="6460853" cy="944879"/>
      </dsp:txXfrm>
    </dsp:sp>
    <dsp:sp modelId="{BC67D926-68C2-4CE5-867E-BE5B2D68D1A3}">
      <dsp:nvSpPr>
        <dsp:cNvPr id="0" name=""/>
        <dsp:cNvSpPr/>
      </dsp:nvSpPr>
      <dsp:spPr>
        <a:xfrm>
          <a:off x="667809" y="3713134"/>
          <a:ext cx="6377939" cy="579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600" kern="1200"/>
        </a:p>
      </dsp:txBody>
      <dsp:txXfrm>
        <a:off x="667809" y="3713134"/>
        <a:ext cx="6377939" cy="579812"/>
      </dsp:txXfrm>
    </dsp:sp>
    <dsp:sp modelId="{54929BCF-D557-4D4C-B706-2951874C53E4}">
      <dsp:nvSpPr>
        <dsp:cNvPr id="0" name=""/>
        <dsp:cNvSpPr/>
      </dsp:nvSpPr>
      <dsp:spPr>
        <a:xfrm>
          <a:off x="667809" y="4292947"/>
          <a:ext cx="1492437" cy="118109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F0FE43-890A-4242-9C50-7E717F92543C}">
      <dsp:nvSpPr>
        <dsp:cNvPr id="0" name=""/>
        <dsp:cNvSpPr/>
      </dsp:nvSpPr>
      <dsp:spPr>
        <a:xfrm>
          <a:off x="1564264" y="4292947"/>
          <a:ext cx="1492437" cy="118109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2B5DDC-94F5-4BD0-96BA-BDF2F6099458}">
      <dsp:nvSpPr>
        <dsp:cNvPr id="0" name=""/>
        <dsp:cNvSpPr/>
      </dsp:nvSpPr>
      <dsp:spPr>
        <a:xfrm>
          <a:off x="2461427" y="4292947"/>
          <a:ext cx="1492437" cy="118109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0CDC2-170B-4F18-8508-8CED95711C81}">
      <dsp:nvSpPr>
        <dsp:cNvPr id="0" name=""/>
        <dsp:cNvSpPr/>
      </dsp:nvSpPr>
      <dsp:spPr>
        <a:xfrm>
          <a:off x="3357882" y="4292947"/>
          <a:ext cx="1492437" cy="118109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1099C0-7B3B-4909-B8D0-C034994B4EE8}">
      <dsp:nvSpPr>
        <dsp:cNvPr id="0" name=""/>
        <dsp:cNvSpPr/>
      </dsp:nvSpPr>
      <dsp:spPr>
        <a:xfrm>
          <a:off x="4255046" y="4292947"/>
          <a:ext cx="1492437" cy="118109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832659-2CD1-428D-AF56-F72E8F061C10}">
      <dsp:nvSpPr>
        <dsp:cNvPr id="0" name=""/>
        <dsp:cNvSpPr/>
      </dsp:nvSpPr>
      <dsp:spPr>
        <a:xfrm>
          <a:off x="5151501" y="4292947"/>
          <a:ext cx="1492437" cy="118109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C268BB-7B53-47D0-BC68-CD2E93058947}">
      <dsp:nvSpPr>
        <dsp:cNvPr id="0" name=""/>
        <dsp:cNvSpPr/>
      </dsp:nvSpPr>
      <dsp:spPr>
        <a:xfrm>
          <a:off x="6048664" y="4292947"/>
          <a:ext cx="1492437" cy="118109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F2AE0-DD66-4AD9-8F6B-540E902BBFB9}">
      <dsp:nvSpPr>
        <dsp:cNvPr id="0" name=""/>
        <dsp:cNvSpPr/>
      </dsp:nvSpPr>
      <dsp:spPr>
        <a:xfrm>
          <a:off x="593121" y="4381236"/>
          <a:ext cx="6460853" cy="9448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7150"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 err="1"/>
            <a:t>Comodities</a:t>
          </a:r>
          <a:r>
            <a:rPr lang="pt-BR" sz="2800" kern="1200" dirty="0"/>
            <a:t> com margem de lucro cada vez menor</a:t>
          </a:r>
        </a:p>
      </dsp:txBody>
      <dsp:txXfrm>
        <a:off x="593121" y="4381236"/>
        <a:ext cx="6460853" cy="9448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7BAE8-3D9E-43B6-A3CA-DB5CD19ADA66}" type="datetimeFigureOut">
              <a:rPr lang="pt-BR" smtClean="0"/>
              <a:t>27/10/2021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E7CEF-D725-464B-B6E4-397647AF29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2823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EEECF-968E-4695-914B-E9DDBE0438AA}" type="datetimeFigureOut">
              <a:rPr lang="pt-BR" smtClean="0"/>
              <a:t>27/10/2021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C3A23-DE35-43CB-880E-5846C6D638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7385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C3A23-DE35-43CB-880E-5846C6D6380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013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8C65-3A1F-4FA1-99CA-CD0E4D101EDC}" type="datetimeFigureOut">
              <a:rPr lang="pt-BR" smtClean="0"/>
              <a:t>27/10/2021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F584-A2DC-49C1-832E-CDDBCFA93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654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8C65-3A1F-4FA1-99CA-CD0E4D101EDC}" type="datetimeFigureOut">
              <a:rPr lang="pt-BR" smtClean="0"/>
              <a:t>27/10/2021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F584-A2DC-49C1-832E-CDDBCFA93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34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8C65-3A1F-4FA1-99CA-CD0E4D101EDC}" type="datetimeFigureOut">
              <a:rPr lang="pt-BR" smtClean="0"/>
              <a:t>27/10/2021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F584-A2DC-49C1-832E-CDDBCFA93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325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8C65-3A1F-4FA1-99CA-CD0E4D101EDC}" type="datetimeFigureOut">
              <a:rPr lang="pt-BR" smtClean="0"/>
              <a:t>27/10/2021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F584-A2DC-49C1-832E-CDDBCFA93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032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8C65-3A1F-4FA1-99CA-CD0E4D101EDC}" type="datetimeFigureOut">
              <a:rPr lang="pt-BR" smtClean="0"/>
              <a:t>27/10/2021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F584-A2DC-49C1-832E-CDDBCFA93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705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8C65-3A1F-4FA1-99CA-CD0E4D101EDC}" type="datetimeFigureOut">
              <a:rPr lang="pt-BR" smtClean="0"/>
              <a:t>27/10/2021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F584-A2DC-49C1-832E-CDDBCFA93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491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8C65-3A1F-4FA1-99CA-CD0E4D101EDC}" type="datetimeFigureOut">
              <a:rPr lang="pt-BR" smtClean="0"/>
              <a:t>27/10/2021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F584-A2DC-49C1-832E-CDDBCFA93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861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8C65-3A1F-4FA1-99CA-CD0E4D101EDC}" type="datetimeFigureOut">
              <a:rPr lang="pt-BR" smtClean="0"/>
              <a:t>27/10/2021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F584-A2DC-49C1-832E-CDDBCFA93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3752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8C65-3A1F-4FA1-99CA-CD0E4D101EDC}" type="datetimeFigureOut">
              <a:rPr lang="pt-BR" smtClean="0"/>
              <a:t>27/10/2021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F584-A2DC-49C1-832E-CDDBCFA93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387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8C65-3A1F-4FA1-99CA-CD0E4D101EDC}" type="datetimeFigureOut">
              <a:rPr lang="pt-BR" smtClean="0"/>
              <a:t>27/10/2021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F584-A2DC-49C1-832E-CDDBCFA93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386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8C65-3A1F-4FA1-99CA-CD0E4D101EDC}" type="datetimeFigureOut">
              <a:rPr lang="pt-BR" smtClean="0"/>
              <a:t>27/10/2021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F584-A2DC-49C1-832E-CDDBCFA93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921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08C65-3A1F-4FA1-99CA-CD0E4D101EDC}" type="datetimeFigureOut">
              <a:rPr lang="pt-BR" smtClean="0"/>
              <a:t>27/10/2021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EF584-A2DC-49C1-832E-CDDBCFA93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2347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../../ALI/Cl&#237;nica%20Tecnol&#243;gica%20Canvas/Canvas%20do%20Modelo%20de%20Nego&#769;cio%20%20%20Business%20Model%20Canvas%20%20%20Legendado.mp4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hGiA6A4Y5iA" TargetMode="External"/><Relationship Id="rId4" Type="http://schemas.openxmlformats.org/officeDocument/2006/relationships/hyperlink" Target="https://www.youtube.com/watch?v=MoV59hXxCpM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g"/><Relationship Id="rId4" Type="http://schemas.openxmlformats.org/officeDocument/2006/relationships/image" Target="../media/image6.jpg"/><Relationship Id="rId9" Type="http://schemas.openxmlformats.org/officeDocument/2006/relationships/image" Target="../media/image11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2520280"/>
          </a:xfrm>
        </p:spPr>
        <p:txBody>
          <a:bodyPr>
            <a:noAutofit/>
          </a:bodyPr>
          <a:lstStyle/>
          <a:p>
            <a:pPr algn="ctr"/>
            <a:r>
              <a:rPr lang="pt-BR" sz="8000" dirty="0" err="1"/>
              <a:t>Canvas</a:t>
            </a:r>
            <a:br>
              <a:rPr lang="pt-BR" sz="8000" dirty="0"/>
            </a:br>
            <a:r>
              <a:rPr lang="pt-BR" sz="8000" dirty="0"/>
              <a:t>Business </a:t>
            </a:r>
            <a:r>
              <a:rPr lang="pt-BR" sz="8000" dirty="0" err="1"/>
              <a:t>Model</a:t>
            </a:r>
            <a:r>
              <a:rPr lang="pt-BR" sz="8000" dirty="0"/>
              <a:t> </a:t>
            </a:r>
            <a:r>
              <a:rPr lang="pt-BR" sz="8000" dirty="0" err="1"/>
              <a:t>Generation</a:t>
            </a:r>
            <a:r>
              <a:rPr lang="pt-BR" sz="8000" dirty="0"/>
              <a:t> - BMG</a:t>
            </a:r>
          </a:p>
        </p:txBody>
      </p:sp>
      <p:sp>
        <p:nvSpPr>
          <p:cNvPr id="4" name="AutoShape 4" descr="data:image/jpeg;base64,/9j/4AAQSkZJRgABAQAAAQABAAD/2wCEAAkGBxIRDhARDxIVEBUTFhIXEBARGBgSGBMQFhEWFxcWExYZHTQhGholGxQWIT0hJTUrLi4uGR8zOD8sNygtLisBCgoKDg0OGxAQGzckICQyLDQ3LDQxNCwwLzgyLCw0LCw0LCw0LCwsLCwsLCwsLCwsLCwsLCwsLCwsLCwsLCwsLP/AABEIAK0BIwMBEQACEQEDEQH/xAAcAAEAAwEBAQEBAAAAAAAAAAAABQYHBAMCAQj/xABDEAABAwIBBQ0GAwcFAQEAAAABAAIDBBESBQYhMdEHExYXQVFUYXGBkZKTIlJToaLSFGNyIzJigqOxwUJDssLh8DP/xAAaAQEAAwEBAQAAAAAAAAAAAAAAAwQFBgIB/8QAMBEAAQMCBAYCAQMEAwAAAAAAAAECAwQRBRIVUhQhQVFhkRMxoSIyYiNCcYHB0fD/2gAMAwEAAhEDEQA/ANxQBAEAQBAEAQBAEAQBAEAQBAEAQBAEAQBAEAQBAEAQBAEAQBAEAQBAEAQBAEAQBAEAQBAEAQBAEAQBAEAQBAEAQBAEAQBAEAQBAEAQBAEAQBAEAQBAEAQBAEAQBAEAQBAEAQBAEAQBAEAQBAEAQBAEAQBAEAQBAEAQBAEAQBAEAQBAEAQBAEAQBAEAQBAEAQBAEAQBAEAQBAEAQBAec0rWNLnkNa0Euc42AA1klERVWyHxVREupH8I6PpUPqN2qbh5dq+iHiYdyexwjo+lQ+o3anDy7V9DiYdyexwjo+lQ+o3anDy7V9DiYdyexwjo+lQ+o3anDy7V9DiYdyexwjo+lQ+o3anDy7V9DiYdyexwjo+lQ+o3anDy7V9DiYdyexwjo+lQ+o3anDy7V9DiYdyexwjo+lQ+o3anDy7V9DiYdyez1pMsU8r8EU8cjtJwse1xsNZsCvLoZGpdzVQ9Mmjetmuud6jJQgCAIAgCAIAgCAIAgCAIAgCAIAgCAIAgCAIAgCAIAgCArG6PV71kyaxsZMMY/mcMX0hyt0DM06eClXvywL5MSXTHMhAEAQBAEAQBAX/chpMVTUTe4wNHa91/7M+aycVfZjW9zXwpl3ud2NVWIbgQBAEAQBAEAQBAEAQBAEAQBAEAQBAEAQBAEAQBAEAQBAQ+cub8ddGyOV72Na7EN7LRc4SNOIHnKnp6h0DszSvUU7Z2o1yld4rqT41R4x/YreqTdkKelRd1HFdSfGqPGP7E1Sbsg0qLuo4rqT41R4x/YmqTdkGlRd1HFdSfGqPGP7E1Sbsg0qLuo4rqT41R4x/YmqTdkGlRd1HFdSfGqPGP7E1Sbsg0qLuo4rqT41R4x/YmqTdkGlRd1HFdSfGqPGP7E1SXsg0qLupYc2s3IqFj2Que/G7E50mEnQLAeyBo2qpUVDp1RXFynpmwIqNJlQFgIAgCAIAgCAIAgCAIAgCAIAgCAIAgCAIAgCAIAgCAIAgMn3Rc4J2ZQdHBPJE2NjA5sbi0F5GIk25bOA7luUFMx0WZ6XuYVfUvbNlY61iscJKzpU/qO2q7wkO1Cjxc25RwkrOlT+o7anCQ7UHFzblHCSs6VP6jtqcJDtQcXNuUcJKzpU/qO2pwkO1Bxc25RwkrOlT+o7anCQ7UHFzblHCSs6VP6jtqcJDtQcXNuUcJKzpU/qO2pwkO1Bxc25RwkrOlT+o7anCQ7UHFzblNszbY8UVNvrnPeY2F7nkuJc4YjcntsubnVqyOypyOlgRyRtzfZJqImCAIAgCAIAgCAIAgCAIAgCAIAgCAIAgCAIAgCAIAgCAIDK8u5iV1RVzzfsrSPcW3eb4L2aD7PugLagr4Y40Zz5GHPQTSSK/lzODi2rvyfOftU2pw+SLS5vA4tq78nzn7U1OHyNLm8Di2rvyfOftTU4fI0ubwOLau/J85+1NTh8jS5vA4tq78nzn7U1OHyNLm8Di2rvyfOftTU4fI0ubwOLau/J85+1NTh8jS5vB9w7mtZibjMWG4xWeScN9NvZ5l5dicVltc+twyW6XtY15rbAAcmgLBU30Sx9IfQgCAIAgCAIAgCAIAgCAIAgCAIAgPxzgASTYDWTyBAq2KFl7dKijcWUjN/I0GVxwsv/DbS75DtWnBhjnJd62MufE2tWzEuVqTdJridG8t6gw/5cVdTDIfJRXFJvB00O6dUtd+2iilby4bxu8bkfJeH4XGqfpVUJGYrIi/qS5pWQ8rx1cDZoScJuCDoLXDW1w51jTROiflcbMMzZWZmkRntnQaBkJYxsjpC72XEizWgXOjrIVijpfnVbraxXrKr4ESyXVSp8ac3Ro/M7Yr2lN3FDVnbRxpzdGj8zti+6S3cNWdtHGnN0aPzO2JpTdw1Z20v8+U3R0BqZGgObDvjmAm2PBfDft0LJbFmlyJ3sazpVbFnXsZ/wAaU/R4/M5a2kt3GTqzto40p+jx+ZyaS3cNWdtPSHdTkuMdM0jlwvINuq7SvK4UnRx9TFl6tL1m9l+GtiMkJIw2D43aHMPX1dY0LMnp3wuyuNSCoZM3M05c9M4TQ07ZWtEjnPDGtcSB+64k6P0/Ne6Sn+d+VVsR1dR8DM1rlL40p+jx+Zy0tJbuM7VnbRxpT9Hj8zk0pu4as7aekO6nJcY6ZhHLheQbdVwV8XCktyd+D6mLL1aX7IOWYqyBs0JNiSHNdoLHjW13Xp+aypoXRPyuNWCZsrMzSSURMROcuWm0dK+Z2kjRGzVjkOof57AVNTwrM9GoQVEyQsVylB40p+jx+Zy1dJbuMrVnbSxZk55PrppIpI2xlrA5uEk39qxvftCqVlEkDUVFvcuUdas7lRUsXJZ5oHJlatEFPNMRfe2OdbnIaSB4r3GzO9G9yOV+Riu7Gb8ac3Ro/M7YtfSm7jH1Z20cac3Ro/M7YvulN3DVnbRxpzdGj8ztiaS3cNWdtLfmTnFJXxSyPjbGGPDG4STc4QTe/aFnVdO2ByNRbmhSVLp2q5UsWRVS4EAQBAEAQBAEBQt1fK7o6eOnYbb+XGQj4bbez3kjuBWnhkKPer16GXicytYjE6mZ5KpBNUQxF2ASPY0u5g5wF1tSvVjFcnQxImI96NXqbTDmZQNj3v8ADscLWLnXLz149d+xc2tZOq3zHSpRQI22Uy6rzNrRLII6aRzA5wYTh0sxHCdfNZbbK2HKl3czDfQzZlyt5F+3MslT01PO2ojdEXSAta62rAAToP8A9ZZeIyskeisW/I1cOhfGxUeluZVd1mrx10cfJFGO5zySfkGq9hbLRq7uUcUfeVG9kIzMTILK2qdHLiDGxlzsBsb4gGi/efBTVtQ6Fl2/aqQUNOkz7O+i+8WtDzzecfasrUp//Ia2mQH6NzWh55T1Yx9qalONNgPTdOq97ya5g0b6+Ng7AcR+TF8w5madFXoMRfkgVO5kFHTmSWOMa5HsYO1zg0f3XQSOytV3Y5+NuZyN7mxcXuT/AITvUftXPajP3Oh06Dt+TKs5snMpq2eCMlzY3ANJ0mxaHWPWL27lu00jpIkcvUwqmNI5VanQt24/E7f6l4vgDGNPMXlxI8AHeKz8VVMrU6mjhKLmcvQ+t2CsvLTQg/ute9w/U4Nafod4r5hTOTnf6GLP5taVXM/JbaquhhkBLDiMliR7LWE6xq02Her1ZKsUSuT7KNJEksqNX6NLm3OaEtIa2Rh5HNeTbudcLGTEp06/g2lw2BfpDIa2De5pY74sD3txc+FxbfvsugY7M1HHPPblcrTUNyGJwpJ3HU6X2evCwXI8bdyxMUVPkRPBuYUipGq+S+lZhqGKboGcH4uqLWG8UN2x21Od/qf3kWHUOtdFQU3xMuv2pzdfU/LJZPpCNyhkR0NHTVD7g1Bks3mjAbhPfcnsspo6hHyuYnQhkp1ZE169SR3Nqre8pwjkkD2HvbiHzaFFiLc0Cr2JsOflnTybYucOkKnunVe95Ne3UZXMYOy+I/JpV7D2Zp08FDEX5YF8mN08Je9jG63ua1va4gD+66FzsrVd2OdY3M5Gp1NdG5rRcpm84+1YGpTnQaZCOLWi55vOPtXzU5/Ho+6ZAWHIWRoqOHeYMWHEXXcbkk9fcFVmmdK7M4tQwtiblaSSiJggCAIAgCAIAgKJuoZAlqI4p4GmQxBwexukljrG7Ry2I1da0sOqGxqrXdTLxKndI1HN6GTkWNjoI1jmK3uSoYPNCeybnlWwWDZy9o1Ml/aC3adPzVWSihf9p65FuOtmZ9KW/Im6a1zmtrIgy9gZYySB1uYdIHYSs+bC1RLxrfwaEOKIq2kS3k0Rjw4AggggEEabg8oWSqWWxrIt0uYJnbV79lCqfrG+OaP0s9gf8V1FIzJC1Dlqt+eZyjIGcM9EZDT4LyBocXtxaG3tbTo1r7PTMmtn6HyCpfCq5OpMcY9fzxeT/wBVfTYfJZ1ObwW3c+zjqq2SffyzBG1tsLcPtuJ5b8zT4rPrqaOFEy/amhQVMk6rm+kIrdhq/apYRyB8jh2kNb/Zynwpn7nEGLP/AGtKDk+sdBNHKy2KMhzcQuMQ1XC1ZGI9qtXqZMb1Y5HJ0LJLui17gQHRt62s0jsuSqaYbChcXEp15EZkLJjKycieqZCXuuTJcve4m5sT7NyTylTTyrCz9DLkMESTO/W6xtOQ8kRUkLYYBYDSSdLnuOtzjylc5NM6V2Zx0cMLYm5WmQ7olXvuU59NxHgjb/K0X+ouXQYezLAnnmYGIPzTr4OPNfLpoZ3TNjEpLCwBxLbXc0k6B/CpKmn+dmVVtzIqao+B2ZEuWCv3TKl8bmxxMhJFsYJeR1tvouqjMLjRbqty3JikjksiWI7NnM99Y65mia0aX4Xtlkt+lp0dpUtRWpClkav/AARU9G6Zbq7/ALNhyXk+OnhZDEMLGCw6+Uk9ZNysCSRZHK532p0EcbY2o1v0VjdJzh/DU28xm0s4IuNbItTndROod/MrmH0/yPzL9IUsQqfjZlT7UzfNHIhrKyOL/QPamPNGDpHfoHetirn+GNV6mPSQLNIidC+brdOBRU5aLBkoaAORpjdo+kLLwt39Vb9jUxRv9JLdFM2yLVb1VU8nuSRk9geL/K62J2Zo3J4MeB+WRq+T+hguUOsM03YavTSwjkxyOHg1v/ZbGFM/c4x8Wf8AtaZ9RVLopY5WWxRuDm4hcYgbi47VrPYj2q1epkMcrHI5OhaOMev54vJ/6qWmQeS9qc/g7Mj59189TBDeP9pIxpsz/SXDEdfNdRTUEMcau7EkOITPkRvc1hYZvH6gCAIAgCAIAgPl7gASdQBJ7Aicz4q2S5Sxum0XuT+Vv3LR0ybwZ2qQ+SVo4qLKcAnMAe1xcAZGhr/ZNjpabjxVdyzUz8tydiQ1LM1iqZ6ZjU8FLJUU7nR4LXjccTSC4CwJ0g6ecq/SV8j5EY7nco1dBGxivZysZutkxTc8iTmDI8MkmuOmDjfmEdwPCy5eVEfUKjeqnUQqrKdFd0Qw1ziTc6SdJPWunRLJZDmFW63NZzPzQpJKCCSeESPe0uLiXDQ5xLdR92ywKqrlSZyNdZEN+ko4lharkuqk1wJyf0Zvi7aq/GT7izwUG0kclZHgpQ4U8YiDiC4C5uQNGsqKSZ8nN63JY4WR8mJYyLdIq98ynKNYjDIx3Nufm4rfw9mWBF78zAxF+adfBJbl2RYqh9Q+eNsrWBjWh4DhicSSQDygNHiocSndGjUatlJsMgbIrlcl0LfnHmtQiknfvEcRZG9wkjGAtc1pIOjXp5FnwVU/yIma/M0Kilg+NVVLGLLpDmjc8yKp7sl08kx0hjruOvAx7g0k/paFy9WxEnc1vc6ikeqwNc4xOtqN9lklOgyPe89r3F3+V0sbcrUb2Q5qR2Z6u7l/zEzNpqmi3+pa5xc9+DC5zbMbZuoH3g5ZVbWyRy5WdDWoqKOSLM8ht0LNyGikg3guwyteS1xxYS0t1HrxfJWKCpfMi5+hWr6ZkLkydSMzNmczKVIWGxMjWn9LjZw8CVNWIiwOv2IaJypM2xuVfWMhifLIcLGNLnHqHN1rmmMV7ka3qdM96MarndDA8u5VfV1Mk8mtx9lvusH7rR2D53XUwQpExGocrPMsr1cp1ZAzlnog8U4j9sjE57cR0ahe+rSfFeJ6Vkypm6HuCqfDfL1PbLmd9TWQ71PveHEHey3CcQvbTfrK8w0UcTszfs9zVskzcrivq2Uz+hchVW/UlPL78cZPaWi/zXJTNyPVvZTroXZ40d3QyPdJq98ynKOSNrIx3NxH5uK38OZlhRe5gYi/NOqdjr3NMhRVUtQahgkZG1gANwMbnHTo6mnxUWIzvjRqMWyqSYdTslVVel7GgcCcn9Gb4u2rK4yfca3BQbT2os1aOGVssUDWPYSWuBcbEgjlPMSvLqmV6ZVdyPTKWJi5kQmlAWAgCAIAgCAIAgPmRgc0g6iCD2EIi2W58VLpY/n3LeSJKSd0MoIsTgdyPZfQ5p5dHguqgmbKxHNOUnhdE9Wqd2b+dlTRNLIS1zCb4JBiAdyltiCNSjno45lu777kkFZJClm/XY/M4M7KmsaGTOa1gN97jGEE8hdpuUgo44Vu377qJ6yWZLO+ux35m5my1cjZJmmOAEEucLGUe6wcx59Siq61sbcrebiWkonSrmdyaX7dHqhFkuVrdGMsjaOou0jytKyqBmedPHM1a9+SBbf4MVXSnNE7BnhXMY1jKgta0BrWhrNDQLAfuqo6igct1aWm1s7Usjj04bZQ6S7yx/avnAU+09cdUbjTcwa2aagE9VIZC50hDiALMacNtA52k96xa2NjJcjEsbVFI90Od63MbylVb9PNL8R73eZxP+V0UTcjEb2Q52V+Z6u7ndkXOappGOZTvDA52J12tdd1gNZHMFFNSxyrd6EsNXJClmH7lfOmrqmYJ5i5nKxoDASNV8I096RUkUS3anM+y1csqWcvI9M2c2J62QBjSyK/tzkeyG8uH3ndQ77LzU1bIW+ex9pqR8zvHc1XOhzaTJM7Y/ZayHeo7axiAjb3+1rWHTostQl+q3N2oVIqdbdEsYaunOXN+zUo95oKWMixEbC4fxuGJ3zcVylS/PK53k6ymZkia0z/AHX5b1VO33YifM8j/qtbCk/Q5fJk4sv62p4K7mQ2+U6QfmA+DSf8K3WraB3+CpQp/XaWbdTzhxvFHEfZYQ6cjlk1tZ3a+0jmVLDaeyfK7/RcxKpuvxN/2QuYGb4rKq8gvFF7Uo5HE/us79fYFZrqj4mWT7Ur0FN8z7r9IafwPoOix+B2rE4ufcpt8JDtQjM5c06RtDUuip2Me2N7mOaDcOaL6PBTU9XL8rczuVyGopIkicrW87GNrozmzadzarx5Ljuf/wAjIw9gcXD5OC5uvZadfJ0uHvvAl+hkGVKrfqiaU/7j3u7nOJHyW/CzJGjfBz0z871d5OnJWXqmla5tPKYg4guADTcgWGsLzLTxyrd6XPcVRJElmLY7uG2UOku8sf2qLgKfaScdPuLRud5drKqsLZpnPjZG5zmlrAC64a3UL8pPcqVfTwxRorU5qpfw+omlks5bpY0tY5shAEAQBAEAQBAEBz1lDFM3BNG2VvuvaHC/evTHuYt2rY8PY16WclyFkzHyeTc0zR2Oe0eAcrCVs6f3FdaGBf7Tros2KOEgx00YI1OLcZHYXXIXh9TM/wC3Ke2UsLPppLWUBYOetoIpmhs8TJQDcNkaHgOta4BGuxK9Me5i3atjw9jXpZyXOPg1RdEp/SZsUnEzbl9kfDQ7U9Dg1RdEp/SZsTiZty+xw0O1PQ4NUXRKf0mbE4mbcvscNDtT0dRjhhhwkRwxNFrHCxgBOrmAJPzUd3Pdf7X8nuzGNt9J+CF/C5I92h/oqzmqv5fkr5aX+P4H4bJHu0P9FM1V3d+Rlpf4/g9IRkphuz8E087d5C8rxK/eb8n1Epk5pl/BINy1SAWFTAOrfGbVH8Mm1fSk3zRJ/cntDxq8oUMrCyaamkabEse+NwJGrQSvrY5mrdqKns8ukhclnKi+jh/C5I92h/oqXNVfy/JFlpf4/glBlul6TB6jNqg+GTavon+aLcns462XJszg6Z1JK4CwdIYnkNve1zyaT4qRiVDEs26eyN6071u5UX0fWTaLJ5kDqaOlL2aQYRGXN5L+zpGtJHzolnqtl73PsbIFW7ES6dj3kzdo3OLnUsDiSS5xiYSXE3JJtpN14SolRLI5fZ6WniVbq1PR10VBFCC2CJkQJuRG0MBNrXIA1rw+R7+blue2RtZ+1LHSvJ7PmRgcC1wDgQQQdIIOsEcyItuaHxUvyUjODVF0Sn9JmxTcTNuX2Q8NDtT0ddJk6GJjmRRMja65cxjQ0EkWNwBp0CyjdI5y3ct1JGxsalmpY5ODVF0Sn9JmxScTNuX2R8NDtT0ODVF0Sn9JmxOJm3L7HDQ7U9Dg1RdEp/SZsTiZty+xw0O1PR00OSoICTBDHCXWDjGxrLgar2GleHyvf+5bntkTGftSx2LwSBAEAQBAEAQBAEAQBAEAQBAEAQBAUjdYq8NCyMf7sjbj+FgLj8w1aOGMzTX7IZuKPtFbupka6A58IAgCAIAgCAIDTtx6jtHUze85kY/lBcf+Y8FiYq+7mtNvCWfpc40VZJrhAEAQBAEAQBAEAQBAEAQBAEAQBAEAQBAEAQBAEAQBAEBXs6c1WV5i3yR8YjDrBmHSXWuTcfwhWaaqdBfKl7lSppGz2utrEFxW0/x5vo2K1qsnZCrpUfdRxW0/x5vo2JqsnZBpUfdRxW0/x5vo2JqsnZBpUfdRxW0/x5vo2JqsnZBpUfdRxW0/x5vo2JqsnZBpUfdRxW0/x5vo2JqsnZBpUfdRxW0/x5vo2JqsnZBpUfdRxW0/x5vo2JqsnZBpUfdS1Zu5FZRU4gjcXAOc4uda5Ljy27h3KlPO6Z+dxeggSFmRCUUJOEAQBAEAQBAEAQBAEAQBAEAQBAEAQBAEAQBAEAQBAEAQGO53Z1VTa+obBO+NjHYWtadAwgB31ArfpaOJYmq9t1U5+qrJUlcjHciI4W13SpfEbFY4KDaVuNn3DhbXdKl8RsTgoNo42fcOFtd0qXxGxOCg2jjZ9w4W13SpfEbE4KDaONn3DhbXdKl8RsTgoNo42fcOFtd0qXxGxOCg2jjZ9w4W13SpfEbE4KDaONn3H63OqvJAFTKSdAFxpJ7l8WjgRL5T6lZUKtsxudKwtjY1xLiGtDnHWSBYkrmnWvyOmbe3M9V8PQQBAEAQBAEAQBAEAQBAEAQBAEAQBAEAQBAEAQBAEAQH47VoQKY7UZgZQe973Nju9znH9oNbiSf7rfZiEDWonPkc8/Dp3OVbffk8+Lqv9yPzhetSh8nzTZxxdV/uR+cJqUPkabOOLqv9yPzhNSh8jTZxxdV/uR+cJqUPkabOOLqv9yPzhNSh8jTZxxdV/uR+cJqUPkabOOLqv9yPzhNSh8jTZzuyJuf1bKqB8zWBjJGOfZ4Js12K1uu1lFPiMTo3I37Ukhw6VsiK76NZWGbwQBAEAQBAEAQBAEAQBAEAQBAEAQBAEAQBAEAQBAEAQBAEAQBAEAQBAEAQBAEAQBAEAQBAEAQBAEAQBAEAQBAEAQBAEAQBAEAQBAEAQBAEAQBAEAQBAEAQBAEAQBAEAQBAEAQBAEAQBAEAQBAEAQBAEAQBAEAQBAEAQBAEAQBAEAQBAEAQBAEAQBAEAQBAEAQBAEAQBAEAQBAEAQBAEAQBAEAQBAEAQBAEAQBAEAQBAEAQBAEAQBAEAQBAEAQBAEAQBAEAQBAEAQBAEA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573016"/>
            <a:ext cx="4104456" cy="303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814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525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500" dirty="0"/>
              <a:t>Exemplo - Restaurante a quilo</a:t>
            </a:r>
          </a:p>
          <a:p>
            <a:pPr marL="0" indent="0">
              <a:buNone/>
            </a:pPr>
            <a:r>
              <a:rPr lang="pt-BR" sz="2500" dirty="0"/>
              <a:t>Principal inovação no modelo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12776"/>
            <a:ext cx="6591300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tângulo 1"/>
          <p:cNvSpPr/>
          <p:nvPr/>
        </p:nvSpPr>
        <p:spPr>
          <a:xfrm>
            <a:off x="874095" y="5445224"/>
            <a:ext cx="737432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dirty="0"/>
              <a:t>“Oferta diversificada e pague o quanto você come”</a:t>
            </a:r>
          </a:p>
        </p:txBody>
      </p:sp>
    </p:spTree>
    <p:extLst>
      <p:ext uri="{BB962C8B-B14F-4D97-AF65-F5344CB8AC3E}">
        <p14:creationId xmlns:p14="http://schemas.microsoft.com/office/powerpoint/2010/main" val="1615605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https://encrypted-tbn2.gstatic.com/images?q=tbn:ANd9GcQEqFFo-qqBwntw9nkugn-lcI4jYG1tknVvbMV7GzJ2jz0xJAZ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694152"/>
            <a:ext cx="6768752" cy="434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Cacau Show</a:t>
            </a:r>
            <a:br>
              <a:rPr lang="pt-BR" dirty="0"/>
            </a:br>
            <a:r>
              <a:rPr lang="pt-BR" dirty="0"/>
              <a:t>Principal Inovação no Modelo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915816" y="6120408"/>
            <a:ext cx="60310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Presentes feitos de chocolate</a:t>
            </a:r>
          </a:p>
        </p:txBody>
      </p:sp>
    </p:spTree>
    <p:extLst>
      <p:ext uri="{BB962C8B-B14F-4D97-AF65-F5344CB8AC3E}">
        <p14:creationId xmlns:p14="http://schemas.microsoft.com/office/powerpoint/2010/main" val="65657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539552" y="1168841"/>
            <a:ext cx="33409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/>
            <a:r>
              <a:rPr lang="pt-BR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</a:effectLst>
              </a:rPr>
              <a:t>Lembrete</a:t>
            </a:r>
          </a:p>
        </p:txBody>
      </p:sp>
      <p:pic>
        <p:nvPicPr>
          <p:cNvPr id="4099" name="Picture 3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039" y="332656"/>
            <a:ext cx="9254077" cy="6264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7845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Segmento de Clientes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95536" y="1958106"/>
            <a:ext cx="8507288" cy="4525963"/>
          </a:xfrm>
        </p:spPr>
        <p:txBody>
          <a:bodyPr/>
          <a:lstStyle/>
          <a:p>
            <a:pPr marL="0" indent="0">
              <a:buNone/>
            </a:pPr>
            <a:r>
              <a:rPr lang="pt-BR" sz="3400" dirty="0"/>
              <a:t>Define os </a:t>
            </a:r>
            <a:r>
              <a:rPr lang="pt-BR" sz="3400" b="1" dirty="0"/>
              <a:t>diferentes grupos de pessoas </a:t>
            </a:r>
            <a:r>
              <a:rPr lang="pt-BR" sz="3400" dirty="0"/>
              <a:t>ou </a:t>
            </a:r>
            <a:r>
              <a:rPr lang="pt-BR" sz="3400" b="1" dirty="0"/>
              <a:t>organizações </a:t>
            </a:r>
            <a:r>
              <a:rPr lang="pt-BR" sz="3400" dirty="0"/>
              <a:t>que uma empresa busca alcançar e servir.</a:t>
            </a:r>
          </a:p>
          <a:p>
            <a:r>
              <a:rPr lang="pt-BR" sz="2800" b="1" dirty="0"/>
              <a:t>Para quem </a:t>
            </a:r>
            <a:r>
              <a:rPr lang="pt-BR" sz="2800" dirty="0"/>
              <a:t>estamos criando valor?</a:t>
            </a:r>
          </a:p>
          <a:p>
            <a:pPr marL="0" indent="0">
              <a:buNone/>
            </a:pPr>
            <a:endParaRPr lang="pt-BR" sz="2800" dirty="0"/>
          </a:p>
          <a:p>
            <a:r>
              <a:rPr lang="pt-BR" sz="2800" b="1" dirty="0"/>
              <a:t>Quem são nossos </a:t>
            </a:r>
            <a:r>
              <a:rPr lang="pt-BR" sz="2800" dirty="0"/>
              <a:t>consumidores mais importantes?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005" y="5229200"/>
            <a:ext cx="1586322" cy="136551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1755624" cy="1717459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057324" y="5517232"/>
            <a:ext cx="56384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http://revistaglamour.globo.com/Lifestyle/Must-Share/noticia/2016/08/novo-equipamento-permite-que-cachorro-faca-ligacao-para-o-dono.html</a:t>
            </a:r>
          </a:p>
        </p:txBody>
      </p:sp>
    </p:spTree>
    <p:extLst>
      <p:ext uri="{BB962C8B-B14F-4D97-AF65-F5344CB8AC3E}">
        <p14:creationId xmlns:p14="http://schemas.microsoft.com/office/powerpoint/2010/main" val="3145738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pPr algn="ct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Proposta de Valor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55575" y="1772816"/>
            <a:ext cx="8054625" cy="3860537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pt-BR" sz="3700" dirty="0"/>
              <a:t>Descreve o pacote de produtos e serviços que </a:t>
            </a:r>
            <a:r>
              <a:rPr lang="pt-BR" sz="3700" b="1" dirty="0"/>
              <a:t>criam valor </a:t>
            </a:r>
            <a:r>
              <a:rPr lang="pt-BR" sz="3700" dirty="0"/>
              <a:t>para um </a:t>
            </a:r>
            <a:r>
              <a:rPr lang="pt-BR" sz="3700" b="1" dirty="0"/>
              <a:t>segmento de clientes específico.</a:t>
            </a:r>
          </a:p>
          <a:p>
            <a:pPr marL="0" indent="0" algn="just">
              <a:buNone/>
            </a:pPr>
            <a:endParaRPr lang="pt-BR" sz="4700" dirty="0"/>
          </a:p>
          <a:p>
            <a:pPr algn="just"/>
            <a:r>
              <a:rPr lang="pt-BR" sz="3800" dirty="0"/>
              <a:t>Que valor </a:t>
            </a:r>
            <a:r>
              <a:rPr lang="pt-BR" sz="3800" b="1" dirty="0"/>
              <a:t>entregamos</a:t>
            </a:r>
            <a:r>
              <a:rPr lang="pt-BR" sz="3800" dirty="0"/>
              <a:t> ao cliente?</a:t>
            </a:r>
          </a:p>
          <a:p>
            <a:pPr marL="0" indent="0" algn="just">
              <a:buNone/>
            </a:pPr>
            <a:endParaRPr lang="pt-BR" sz="3800" dirty="0"/>
          </a:p>
          <a:p>
            <a:pPr algn="just"/>
            <a:r>
              <a:rPr lang="pt-BR" sz="3800" dirty="0"/>
              <a:t>Qual </a:t>
            </a:r>
            <a:r>
              <a:rPr lang="pt-BR" sz="3800" b="1" dirty="0"/>
              <a:t>problema</a:t>
            </a:r>
            <a:r>
              <a:rPr lang="pt-BR" sz="3800" dirty="0"/>
              <a:t> estamos ajudando a resolver?</a:t>
            </a:r>
          </a:p>
          <a:p>
            <a:endParaRPr lang="pt-BR" sz="2600" dirty="0"/>
          </a:p>
        </p:txBody>
      </p:sp>
      <p:sp>
        <p:nvSpPr>
          <p:cNvPr id="4" name="AutoShape 2" descr="data:image/jpeg;base64,/9j/4AAQSkZJRgABAQAAAQABAAD/2wCEAAkGBhQQEBIUERQUFRQUFxUXFRYUFRgXFhcWGBUWFxcUFxcYHCYeFxkkGRUVIC8gIycpLCwsFh4xNjAqNSYrLCkBCQoKDgwOGQ8PGjQfHyQpKS4pLCwqKSksKSwpKSwpKSwsLyksLCwsKSwsLCksKSwpKSwsLCksLCksKSwpLCwsLP/AABEIANkA6QMBIgACEQEDEQH/xAAcAAACAwEBAQEAAAAAAAAAAAAABQQGBwECAwj/xABKEAABAwIDBAcCCQkHBAMBAAABAAIDBBEFEiEGEzFBByJRYXGBkTKhFCM0QlJyorGyCCQzU2KSo7PBFTVjc4LR4SVDg8IXdLQW/8QAGwEAAQUBAQAAAAAAAAAAAAAAAAIDBAUGAQf/xAAyEQACAgECBQIFAgUFAAAAAAAAAQIDEQQxBRIhMnFBYRMiM1GBBpEUI0Kx8CShwdHh/9oADAMBAAIRAxEAPwDcUIQgAQhCABCEIAEIQgAQhCABcJQVmu12MSV1VNSRSvip6fK2odE7LJLK5ubctfrlY1ts1tSXW5LjeBE5qEeaWw82j6TaWkkMLc9RUfqKZu8eD+2RozzN+5VWp23xipB3FPTUbb8Z3mWTnqA0Zezi1fXDsLip2ZIWNY39kanvcTq495JUpNuz7FTZxJ7QX7iyn/tNziZ8Tf8AVggiYOP0nNP4V9aTbuqw6oibiEgqKOZwY2oyNZLC8nQShtmubbnbtPKxnKtdI1Pnwyo/Z3bx5SNB+y5y5GbyI0+tslalLZm3ArqU7KVZloaSQ8XwQuPiYmk/emt08Xh1CLoQAIQhAAhCEACEIQAIQhAAhCEACEIQAIQhAAhCEACELl0AdQkW0e2EFDlbJnfK+5jhhYZJXgcSGjg3lmcQO9KGdKMLAHVUFTSsJtvJGsewX4ZzC95Zf9oAIOOSTxkublkOFuLavFI3XzNrZHm4t1ZGsLD6Nt5BarQ4nFUMEkMjJGHg6Nwc0+Y5rPdrMNNPi7JmjqV0Rjfp/wB+AZmHhxMWYW/YPYkyWURtXDnpkkekKvY1t1TUxLATNNewih6zr9jjwb7z3JKzEMWrT8XE2jiPzpBd3b84Fxv3NHDjxTPKyjhpZtc0ui9y9pBttA6ambTx+3VTQwN4/OeHE6cgGG/ddRqXAcRZYuxEPPMPgDm+GpvbvFlCxmSt39JvXMpmsMjTVQkvAfK3IHAOAdC4tJYHOuAXEg8F1LqP6emMbU+ZPBpG0fSFTYWI6aNr6ioDWtjp4NXANADc513YtbkT3WVTn2tx2odmjZS0jBwY60jjr849bl3NUrB8CipGubE03cbve45pHnmXuOpPHu1U9Kdn2HreIvOK1+5Ew3pYqKaVkeL07I43kNbVQEmLN+2CTYHjyI7FqUUocAQQQQCCDcEHUEHmFmlTTNkY5kjQ5jhZzXC4I7CPT0Uro8xE0kn9nyuJYQ59E5xuTGNZKYntj9odrT+zZKjLJK0usV3yvozREICEsnghCEACEIQAIQhAAhCEACEIQAIQhAAhCTbQbXU1AAaiQBztGRtBfK89jI23c7xtbvQA4uk21O08VBBvJLuc4hkUTT15ZDo2NgPO/E8hqqpiXSDVzAiio93yEtY4M7swhZdx4k6kcPJUvBKGWqxCWqqp3VJg+JY8ta1m9A+M3TG6NawEC44ucTxCS5Ij2aiEIt5zgs9PTuzySykPnmOaR44aCzYmX1EbBoB4k6kr7ubcWOo7Dw9F1V7Edu6aGXdAyTSA2LIGbwg63HEAkW4ApnqzP/zb5OS6s9t2UEMploZ5aORxu4QkGJ31oXdU/cOxL9qHVVVWUkNbVbymySyuEcfwfWJpuXZHOJPWGtxoXWA5yf8A+6jbYy01ZE0i+d8HVA7TlcSPReKnFY5K3D54XtkjcZ4S5puGvexrmBwt1SchABsePYlpssKZ3xzGe2GPcNw6GFo+DxxsaQCDGALgi4OYanTW91LUHCgGbyJvCF9m9ga9ola0dzRJl8GjipybZWW55mm8glu0sAfRVLXC4MMvqGFwPkQD5Jm5pHEEKubabSQ01PLG915ZI3tZG3V3XaWgkfNbrxPZpdCXUVRCTsXKhtg0pfTU7nG5dDC4ntLomk+8qYl+HU8jKaFgyBzIImdYE2e2NrTfKRdunIhe3Ucrib1BA5buGNpHnJvB28ufJde4qcE5vql1JqhYtSPexroTaeJzZYDyErPZB/ZcCWEdjiosuCSkdStqGm/FzYHj93dNv62Xzo210TgJTT1DOGZt4ZbdpbYxnwuPJCFVwUZKUJrK/A4wvpujkYHS0VbGL2L2R71gsS11yCCAHAjhy8k+oelnDJTb4WxjtdJg6Ii3bvAAPVZnhVW109c1nCOpedOALw0mx7c7XqbPTMkFpGNeP22h3nrwKvaeHfGqVkZbmphXzRUjZKLE4pxmhkjkFgbxva8WPA9UlScy/P8AJsnTF2Zse7dydE90ZB4gjKbaHuX2hoquIk0+J1jO6V2+bw19pwB9NE3Pht8dlnwDqkjerrqxKLa7G4iLTUc47JI8hIHM5Q0AnuJUmPplxCH5ThrXt7YJDz4cM9uHAqJLT2w3ixLi0bIhZVSdPsAIFVSVNOCNHZc4JHICzT5qzYJ0r4bVvayKpa17tAyVroyT2AuAaT3AppprcSW9C4CurgAhCzParpg3FY+ipIWyTM0dJNJu4musCRYdZ9rgcteF11LPRAaNUVbI2l0jmsa3UucQ1oHeToFQ8Z6ccOgcWRvkqHjQCBmZpPYHuIB8RdUTE8Kmrnh+Jzvnt7MLLxQM7bNGp8dD2qXRYbFCLRRsZ3taAdO13E+ZVlTw22zrLoh1VNjX/wCVcQnF4KGGBpGjqmVzjz1yMDXcuzzVWpNmntqJKl9XMaiS+aRrIwet7QGfNpwAtbTSwGieoVnDhlMV83Uc+FH1FcrqwGKJtYS6V+UXgjDgwNLpH5gOLWDj2uarbRUTIY2RxtysYLNA7BzPaeJJ5kkqk4lXxfCIXwzA1MOcNjYwzh4eDma5sfWHD2gbhS5cfr3vggkpfgpqrhshkDnsY2xkk3ehaQ06ZrakcVntbCEbXGvGPJS67Syk/kwo+pOxaaWskdT0z8kTDlqZxxB5wRdr7HrH5txfsLfCsHhpWBkDGsHOw6zu9zuLj4r6Yfh7KeNscTcrGiwHE95J5uJ1J5r7ucACSQANSSbADmSTwChZ9EVE7P6Ibf3O3Vfx7Y+OdrnQ/Ezgtc2RnVaXNN2b0DRwzW1tce4+GbRSVbyygYDGDZ9VK07odojZoZXeYHbpqvljToaGF8ssj5qjK90RlOdwflsHRxAZImg2uQ0AWAudF1JofprnCS64f2/7PlDtk0giCmlkrHE7+Ftxu5GdQ7x7tGt6thblbhdRnYBiVYb1VSKaP9VTkk8eBIIB8S53gp2xcMlKxtNUNYJHsdMHtcS6Ql/XEhI1kbnZqCdD3K0LreNhd1vwZtQX53/YqDtgXsBMFdVtkHsl0mZt+WYC2n+/NR8JwSnI+CVtMxtQ4E7w3cZwOMsUx62bgS24t2W0F3UTFMLZURlj7jm17dHxvHsyMd81wP8Asuc33G4auT6Tf5+wrbs9UMNoq+YM5NljjlcO7OQCV9XYVVhvVretr7VNEW92gsR6lfDZXHXymWnqbfCaY5XkaCRvzZQO/S/iDz0sK420JttshLllj9l1KHXV2NU9/i4JwL9eNtyR9UOa7yy38Utw7bitnkySO3J4ZYKZssxNwAN1JK0+FlpyhYtFA5l6oQlljrNkt32L/LhqlKS+w9VqYN4da/BSMFbFQiUSfCg5785dPSyxucBcDQB4FiXXObi5N6DG4J7CKVjifmg2d+6bFLHbS09PMW4bPWGXUCKnvNA63+HKbObpxYdOWikYvgGMVzM8lNQtJFwwxw73wzPDiD3F3orOnik6Eo4WP2NDVa3Hov8AYc2/57vHsSuu2mpob55mXHzWHOeelmXsdOdrc1VNndnzXRONTUT/ABbzGYs3DKG83Xsdbez80hWWk2MpIrWhDiOcjnP91w37PorqGo1FyzXFJfdsfUpS2FU3SCHnLS08kpvYX08OqzMdfEea9MqsUnN2xxU7SPn2uAe52Z19Owd6tcbA0WaA0djQAPQaL0nP4W2f1LH+Oh3kb3YggwCoNt9XTm3KH4r7Q1PmEo2kwaKlfSSRA7w1DMz3uc9ziCDrc24jsV2Vc2wh3j6GMcX1UYGl+JA8efBMazS1V0ykl1++4mcEon6LC6uBdWbIwFYFtHgdPPjGKsmiDjngc03c0gOhuSC1w4kg9mi31YvtFBlxzEDf2o6R38PLb7PvUrRxjK6MZbC4LMkVxux27P5tU1EI7MwkbYfs9UHW6GUOIRnq1EMrdf0rC0918gv71YkLS/wda7crwyTyL0EFRXV7WutT07i0cRISDbUkNJB4X00S7DdpKF7WvxH4e/Nbq2DKU68AyNwLgO8nwVwy30PPROujhoOE0gOoyPFjqLbx4tZUHGpS08Y/M2n7iHF5xki4JtrhEbQKeanhB0tuzF+8S0e8qI7FI6jF5Cx7JGtpI906N7XtAMh3urTYEuyeQHJWuq2cpZQd5TQOvxvEy/ra6puLdHbKKQVuHNcHR3dJT5iWyRW67Y73LXW1AJI0FrWF83TZXzZ659xnU1znU4osKq+MNdX1DqRpLaaLKap7eL3HrNpmnlyLjy8rF3JizPgxqIznZuzI39qzSQLdpItbt0VZr699JFFR09jWzDPM+1xG5/Wlnee25Ib3AdwM6EW3hbmb01UsvC67L29ydi+0jadzaSijbJOBYMHVihaBo6Q8raHKPPiLq8Wo8lLO+QmWV4j3sh6pc1s8T3MAGjIw1jrNGnM6qJHse6EF1NVSsldq9zwHNkOpu5tu0niXcfXlXS4i6J8TjSzB7Cwu67Hagg8mi9j2W0Cu6tG6oS54Ntp9S/p0saovp1fqWTbecwbiqGu4qAHkcDFLeOTuAPU9QrERZU6rrvhmCz5v0rInNlaR1mSwkF1x29S/+pWXCXudTwF4IeYoy4HjmyC9781RyRntRHEFndNr/kloQFXsb2wjiduYBv6k3DY2EFrT2yu4NA4kcfDiuRi5PCI9VU7HyxRVdrcYdR4wJadgkcYGCVlib3uLHLqDlbGR5K27L7YxV4cGtdHKzV8b7E8bXadMwB0OgtcdqXYRhBp87pH7yeU5ppL+0eTW24MHL100AjYrgbjI2opMsdVGbg/NlFrFkl9LkaX07DyLbiXDJ/BU/X7Git4ep1LPckTekTE5YYqYQymIzTbtzxybYa34jU30sdE9w7otpI3Z6jeVctrF9Q8uF73JDOWvIlyou2GIf2nBRiHqOLqlz2uuHRyQw53MPkND3jvC17BqvfU0EnHeRRPv3uY0n3lZ/VSnCKx0HOH1KNeJLr/6e6HDIYBaGKOIdkcbWcfqgKShCrG29y0wZfLCI8WxJjQA124lNvpOju71c5x81PXxr4x/ate7nalHluSf6L6r0rhLzpYZEw2OoQAoNXjkEP6SaNp7M4LuY9kXI4HkrGVsIdzwdbS3JyWVTGuxHB2uIANWSb9rNyWDTtLiPGyX1G39IwaOe/Xg2M8O0F1lGgnlxero20UM3xU7ZN89oDWtBYXOJBIFsoPHWwHFVOv1VU6nCMuo1ZNNYR+lG8F1caurOkYFjO1jyMeqm29ump3A9zbj7yfRbMs66VujmGuhmqrvZUwwuLXNOj2xh7wxzTprc6ixHfaydps+FYp/Y7F4eStoWe4Fg1dLTtmhqy0PzWYZJLnK4tI4ED2U3ghxVg9unfw9vLf3NHvWjhrpSXM63j26klWexanusCewE+gunfRob4TSd7HfzXqhNqcSY3WKlkN+TnB34g1XHo1xaJuHQxSSRMliMrHxmRgcC2V/zc17WI14Kh49N3Qi1FryjvNmRc0XXGm4uNR2jULqyOw4YjG2r3+IwUs0bY2VMg3ckYIGaR5BYS05dWcBzF+SeYRhO53j3vMs0pzSyu4uPIAcmjs/4AjBu6xrEozpvMkoFuNwDf8AinxunS9D4TRXKqNuOoxXXFdcdQQhCvB8VPw+aKpNRSvYC+wmikzbuUD5123LX252/rf77Q7WVFPTvlEMILcvGZ79S4D2d02/H6QU1IduvkE3+j+Y1U2s4fVyyt9SHdpKp/NJdSQ6lqKprXVFU8MeGuMVOBC3UXsX3c5wsef9FLw3CYqZmWFgZf2iLlzvrOJuf+VNfxXFM02kqripKPUfrqhBfKsAhCFNHRRW4HHvn1I0eIZWkaWcSwgPPYQ3MO/Tzu3R3UbzCqI/4Qb+45zB7mqp4xVsihk3j2szMeBmIBJLSAADqdexLtkekV1PhsFPTUs1TPGHghjHbtoL3OaSWglxseAAHesdxymLajX5YzlRka+gBZW/E9oau27gbTN7crGH+M5zvQJJtdsricVPvq2tzszsY5glkdlzm2YiwaQDbQLOx0uXhyR12fZDjabaGGlxKvMrjcimytaMznEQm4HIcRxI4pM/aStqL/BKUsbyklHLketZg4cOsmuA7JRUZcWkyPNuu4N0A+gLXbc8734eborc6TR3RpUJS5V7bgoya3wUmbZCsqXXqqkW+i0lwF+IDQGsHlomFJ0eUrAM4kkI43flae7K0A8e9WZCmR4fSt1nydVcRZLhMMUEwjiiZ8VKLhjc2sbtC+2Y8tLq7dAjgcGj7pZr93Wv9xHqqpX/AKGX6j/wlWL8nn+6Xf8A2JfwRKp4pXGEo8qx0GrVho09CEKoGQUTFabeQTMtfPG9tr2vmaRa/Lipa8v4FAH582HH/T6f/wAn86RPEj2J+QQeDvxuTxbHRrFEfBNh2oFWtr8AgdT1ExjG+awODgSCSHsuSAcpOTNqQrKl20cWajqQP1Uh/daXH3Bc1lcZ0yyvRhNZQzl6J4N211FPUUzy0OaWyuc0ktGrhodQeII8OS+FBimMYe/JVQOr4eUsPWksTysLu8HNv3q57MTmShpHni6CBxvx1iaUzXmsr2m4zWRKgt0YvtxW1D6ltfDSVNMI493M+oiAbYnK11uej7eTV7qWYlA823FQ0aEW3btDroS3XQ8CVdOlv+6Knxh/nMS2OUva1x4vDXfvAOv71qOC5vg0m442wxKj1ayVgbdiI5aunmgd4ZvMB2U2v4+abUu01LKQGTxknk4lh+2B6Jk9uZpa7Vp4tOrT4g6FKqvZKklN3QMHC+7vHcAWtZpt52vdXnJqobSUl79BWJr3GjHAi4II7Qbj1GiR7cC9C8DW8kP4ioR2CbGSaeomhOlgDcaa62LSUl2qFbBCxk87ZY3uFiBqHss4ZiWgn2r3N72TGqvs+DKM4Y9/QTKTx1RorhlvfTLe/dbjfsSqu2ppYfbmYSPms67vs3A8yFVpNkK6qsaqcWJuQ55fa516reqDbvTnDdgKaLV4dMeWfRo/0t4+ZP8AuuN+psWIQx7s7zTeyIU/SEXktpaeSQ9rr9+uRlz2fO9VHb/atUSLmnb4bnQ2On/cd/yrxDGGNDWANaOAaA0egXoJX8HZZ9Wx+F0Dkb3ZUdkNlWR4zDDUZagOgkk+MZdt7PA6ric1i2+votuY0NADQABwA0HoFleDyZdoKa9+tTyAekn+y1VYjisfh6hwWyOwSWQVU6UYs2E1X7IjcPFsrCrWqx0m/wB01n1G/wAxir6fqR8ipdrEzxYkdhP3ri+dNKXMY53FzWk+JAJ96+i9Xr7F4OrYEIQnDp2PiPEfenH5PJ/6S8cxUS37upEk1r6Jt+T0wjD6kHQirkB8RHFos/xddYvyR7vQ1NCEKjGAXl/Ar0vL+BQB+e9ifkEHg78bk9SLYn5BB4O/G5PVstJ9GPgmw7UCh40fzWp/yJvfE8KYomL/ACef/Kk/A5L1CzVJezOy2LX0evDsKoiP1QHo5zT7wrCqp0WTZsIpL8hI3yEr1a15XcsWS8nIbIp/S02+EVPjD/OYkeDyF1NA46kxRH+G23usrH0nxZsJq+5rHekrFU9lpS6ipif1YA8GksH4LeS1P6cl1a/z0E/1jRCELYjgKr9Ix/Mm900Z+xKPvIVoVZ6Q4iaEkcBJHfzzAe9Q9es0SEWdrLMQhR8ON4YT2xxEeDo2uHuKkKRU8wT9hS2BFkITh0UCbLjmGa2BZK3zdvrD1LfVawsfxPqYphElwAZ8hvyGeK/qJLLXwvOuNrGpY3HdnVWOk3+6az6jf5jFZ1XekRoOFVt/1R/E2yqafqR8ipbMq+GuvBCRreKI6dpjaT77qSl2zvyOm/ymfhTFerUPNcX7I7HYEIQnjp6j4jxH3pp0ByHcV7eTax59Wtv9wSkKT0ASjPireYnYfImYD8JVDxddj8jF3obAhCFQkcF5k4Fel4k4FAH592J+QQeD/wCY5PEi2GeDh8Fjw3gPcd6829CPVPVsdG80R8E2HagXxrGXilFr3jl0/wDG7vC+y8yDQ+B+5PXLMJL2OvYZ9Ej74RTdxlH8V6uCzzoPqM2HPbzZO/0cyMj33WhryvULFshMO1CHbyHPhlaLX+JebfVGa/llv5LP9h5CaCG/zd40eAkcde+7itM2mgz0VW36UEw7eMbllXR5MXUQB4NkeB55XH8XvC0P6el/Ma8nH3osyEIW3HAVf29/u+X68P4irAkG3Y/MJfrRn0eB/VRNas0S8CJ9rGGAzZ6WnP8AgxD92Nrf6Keley8gdRUxH6toPiCQfuTROaZ5qi/ZHY7IEIQnxRW9rCWz4c/k2pbx4XzRn7gtmdxWJ9IgtTwvtfJM038WONvPJ7ltawPH44vz/myG49zBJNt2A4bWg6jcSn0aSPeAnaVbWMBoKwHh8Hn/AJTiqGt4mvIuWxneyEhdQ05P0LeQc4D3AJwkuxfyCn8H/wA6QfcAnS9U0rzTHwjkO1AhCFJFHCpHQg8NxDGowLDetItyDZagWt/q9yjld6FprYvi7be0c9+z452n2/cqLi/bH8jF3obShCFQEcF5cF6XCgD88bFMApngC2Wonba1rZcht6OA8k/SXZ6EslxFhvdlbMNRbnx7uCdLXaB5oiTK+0Fx3ArqLXUuezFsX9A8w+D1bL6iSN1u5zCL/Z9y1FZL0F9WSvjJFxufsulaSO7h6ha0vLNYsXMbr7T51MeZj2/Sa4ad4I/qsU6NZPzaVttGyk3+sxot9j3rcG8R4rDthBklrohwbKNTx0dI2x9Fb8Ali/AS7kW9CELfDgJBt18gm8Y/5jU/SXbNl8Pqe5rD/HiHlxUbWfQl4Ez7Wc2K+QU/g/3SyD+idqudH7yaFmugfIB3ag2+1fzVjXNG80Q8BDtQIQhShRWukJl6F37L43efWb9zitcwt+aCE9sUR9WNKyzbWMOoJ720DT6SN4epWlbMyl9DSOPEwQk2/wAtqxH6iji1MbXexmoOOwh9LUtPB0MrTbvjcFOXwxBmaGUdrHj1aQszDuQt7GR7APJoY7m9nSAdwzXt6knzViVb6PfkDPryfe1WRep6J5oh4Ew7UCEIUsWC+XRIN3j+IMuOtDm9XwuHpnK+qh9HbizaaUEfpKc28CyFwPo1UvF18kX7jN2yN1QhCzpGBccurhQBgMQDMXxhl7n4QHjwcXk+hc0JsoOPNMe0de3lLFE/j2Mh5eIKnLU8MeaF5ZKq7QXQVxCsmOiHoeBZiWIMIt1Xc72tOBbTjxWvrIdgeptBVC5OeOQ+bjE8387rXl5fxCPLe0N17AsT2fJZimJxmxvLI4kd0z9P4nuW2LFoBu8fxFtiM5kI83xyX8CPvCl8FljUIJ7otCEIXoo4CT7Yn/p9V9SP/wDRCnCU7Vj8xqfqfc5pHvAPko2rWaZeBMu1ivo4mvRltvZlf53aw/0VqCqPRp8lk/zT+Bityb0Dzp4nK+0EIQposUbWxF1DUAfQv5NcHH3Aq97CT58Mojr+gjGva0ZT72lUraIfmlT/AJUn4CrX0ZSZsJo+5jh6SvH9Fjf1GusX/nqI/r/BZ15kZmBHaCPUWXpdbxHiFk1uLZi3R7J+aOb9CV48bhpVnVa2FZaKoHC1RILdlg1WVeo6B508PAivtBCEKcLBLNlJbbUU+ts0L2nvtBJYfZb6JmlWGuDdpMMJ5xkeZ+FAfeFUcV+ivIzdsb8ELgXVmiMC4V1CAMT6Qo93tHERYb6k10+iZOfb8W0eC9q49InRycSfBPBMIKmnuGPLczXNOuVw5WNzex4kEHlm2J19VhzsmJUzmjlUQDPC+3PllPHTQ9wVzw/WQqi4T6dR6uaXRjhCg4fjkFR+ilY4/RvZ3P5rrHl2Kcr+FkZrMXkkJp7CPA7s2jiPASwO/wBVoXj8UfuWurIh1Mdw19/bD2a8haQe/MtdXnXGI8upYiHqCx7F27vaSe+m8jaRzveFnp7DvRbCsi23G72ip3EWD4mAc7ktljHhqAPJI4VLGoj+P7hZ6DxCEL0scBLNp23oqm5t8W4+mtvPgmagY9HmpagcLxSe5pPPwTOoWapL2YmWzK30ZTXhnbyD2m/1m2/9PermqR0XnqVP1oveJP8AZXdRuHP/AE8fz/cTX2ghCFPHCNiUYdDK06gxyfgKedE82bCKbS2Xet8bSv196UVERcx7Rxc1zR4kED70w6H3XwmEdj5h/EJ/qsl+o18sWIfcXVAQhY0WY/szL8diLCNW1cx/ecRb7HvT9VvBalkdXipe5rQKpxu5waPal7fBe37ZxvcY6WKapkvYNiYbHzsXdvzV6PotTXXpo8zwNRklHqWG6j12IRwC8z2xjlmNifAcXc+APBRKLZHHK13sMoozzeQHgHXS2aTMNPo+SsWFfk904IfW1E1Q/QuynI09xJzPI5e0D4Ju3iy2rX7iXd9ih13SJECG08b5nHQX6gvyAFi5x8gn2xWxmJ1OI0tdUwsp44XAgSXa4s612tj1fm6x1dZa/gWx9JQi1NTxRHhma27z4yG7j5lOLKpu1Vt3Sb6DMpuW4NXUIUYSCEIQALy+MEEEXB0IPAjsK9IQBnm0nQfh9XmdG11NISTmhPVv3xO6oHc3Kqqeh3FacgU1fFIwfNmzgacBlLXj3jittQlKTj1TDOD8x4tWVNHi1CMSjZEYHtcXMJLHRucLyC17gWdoOy1gtkw3H6ep/QTxSdzJGl37vH3KwbRbJUuIMDKuFsgF8pNw5t+OV7SHN5cDyWa41+TtC52ajqZITe4bIN40dlnAtcPHVR9RV8d80n1HI2OJellHSZFbGcNdY9ZrW37csr9PLOPUJmNhtoKMfEVcVQ0cGvfmJ5WtO3T95K8R2OxzE6mF08EEDqcEskJaIyczXWOVz8xJaOVrXumdNp5U2qeeguViaG4QktZ/alF8roHSMHGWn6zbdUX6uYeuXjyso9Lt5Sv9tzo3A2yvYe3tbcetluK+IUT9ceRxWRZYlHr4i+KVo4uY9ovw1YRr6opK+OYXikjf9R4J42GgNx5hScp8PH7+9SXONkHyvPQXnK6FA6L5TmqG8iI3eYLgPxFX5UHo2Zlnqmk8GgeOV5F1eaipbG3NI5rG9rnBo8r8eBULh81HT9XjqxuvtPqhVrEtv6aK4YXSuH0BZn77v6A8fJGHnFsR1o6TdR6fGSCw/flsHcQeq0lLs4jTDZ58HXbFFlzAak2A4k6AeZ0X36GpQcLAHzJpWnsJ6rtPJwUQ9AlRUQk1VeTObZWhrnQt14G5BPk0W71OwToaraeIwDEzFC5xeRBEQ8uIAPXLgQLAcDy4LOcTv/jUkljA18Trkt1fiUVO3NPIyJvbI4NHgL8fJVav6WsPjuGSPmdrpDG4+92UehTSj6CcPBzTmoqXfSlmP/pl+/mrxhuCw0zAyCKOJo0AjYG/cNVUx0UFu8g7X6GVbCbB0eLOqcQqqeYmWplMbJXFrCzqkOyssTqXA6kXatXw3CYaZmSCKOJn0Y2Bg7L2aNSpYC6puBk5ZdQhdAEIQgAQhCABCEIAEIQgAQhCABCEIAFyy6hAHLJHj+xNHXX+E08UhPz7ZZPKRtnD1T1cQBjuOfk5wOu6jqJIjqQyUCRt+QDhlc0eOZVet2BxzDtYz8JjGvxbt7/DkAeP9IX6KK+bkqMnF9GB+XNm9kMWlmlkpaZ8RcXNc57BGxt3ZiG77sIHC5CvmEfk+vlcJMSq3PJ9pkVye4b2Tl4N8CtoPFe2rjk8YArOz/RtQUNjDTR52m4kkG8kv2hzr28rKzWXULgAhCEACEIQAIQhAAhCEACEIQAIQhA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data:image/jpeg;base64,/9j/4AAQSkZJRgABAQAAAQABAAD/2wCEAAkGBhQQEBIUERQUFRQUFxUXFRYUFRgXFhcWGBUWFxcUFxcYHCYeFxkkGRUVIC8gIycpLCwsFh4xNjAqNSYrLCkBCQoKDgwOGQ8PGjQfHyQpKS4pLCwqKSksKSwpKSwpKSwsLyksLCwsKSwsLCksKSwpKSwsLCksLCksKSwpLCwsLP/AABEIANkA6QMBIgACEQEDEQH/xAAcAAACAwEBAQEAAAAAAAAAAAAABQQGBwECAwj/xABKEAABAwIDBAcCCQkHBAMBAAABAAIDBBEFEiEGEzFBByJRYXGBkTKhFCM0QlJyorGyCCQzU2KSo7PBFTVjc4LR4SVDg8IXdLQW/8QAGwEAAQUBAQAAAAAAAAAAAAAAAAIDBAUGAQf/xAAyEQACAgECBQIFAgUFAAAAAAAAAQIDEQQxBRIhMnFBYRMiM1GBBpEUI0Kx8CShwdHh/9oADAMBAAIRAxEAPwDcUIQgAQhCABCEIAEIQgAQhCABcJQVmu12MSV1VNSRSvip6fK2odE7LJLK5ubctfrlY1ts1tSXW5LjeBE5qEeaWw82j6TaWkkMLc9RUfqKZu8eD+2RozzN+5VWp23xipB3FPTUbb8Z3mWTnqA0Zezi1fXDsLip2ZIWNY39kanvcTq495JUpNuz7FTZxJ7QX7iyn/tNziZ8Tf8AVggiYOP0nNP4V9aTbuqw6oibiEgqKOZwY2oyNZLC8nQShtmubbnbtPKxnKtdI1Pnwyo/Z3bx5SNB+y5y5GbyI0+tslalLZm3ArqU7KVZloaSQ8XwQuPiYmk/emt08Xh1CLoQAIQhAAhCEACEIQAIQhAAhCEACEIQAIQhAAhCEACELl0AdQkW0e2EFDlbJnfK+5jhhYZJXgcSGjg3lmcQO9KGdKMLAHVUFTSsJtvJGsewX4ZzC95Zf9oAIOOSTxkublkOFuLavFI3XzNrZHm4t1ZGsLD6Nt5BarQ4nFUMEkMjJGHg6Nwc0+Y5rPdrMNNPi7JmjqV0Rjfp/wB+AZmHhxMWYW/YPYkyWURtXDnpkkekKvY1t1TUxLATNNewih6zr9jjwb7z3JKzEMWrT8XE2jiPzpBd3b84Fxv3NHDjxTPKyjhpZtc0ui9y9pBttA6ambTx+3VTQwN4/OeHE6cgGG/ddRqXAcRZYuxEPPMPgDm+GpvbvFlCxmSt39JvXMpmsMjTVQkvAfK3IHAOAdC4tJYHOuAXEg8F1LqP6emMbU+ZPBpG0fSFTYWI6aNr6ioDWtjp4NXANADc513YtbkT3WVTn2tx2odmjZS0jBwY60jjr849bl3NUrB8CipGubE03cbve45pHnmXuOpPHu1U9Kdn2HreIvOK1+5Ew3pYqKaVkeL07I43kNbVQEmLN+2CTYHjyI7FqUUocAQQQQCCDcEHUEHmFmlTTNkY5kjQ5jhZzXC4I7CPT0Uro8xE0kn9nyuJYQ59E5xuTGNZKYntj9odrT+zZKjLJK0usV3yvozREICEsnghCEACEIQAIQhAAhCEACEIQAIQhAAhCTbQbXU1AAaiQBztGRtBfK89jI23c7xtbvQA4uk21O08VBBvJLuc4hkUTT15ZDo2NgPO/E8hqqpiXSDVzAiio93yEtY4M7swhZdx4k6kcPJUvBKGWqxCWqqp3VJg+JY8ta1m9A+M3TG6NawEC44ucTxCS5Ij2aiEIt5zgs9PTuzySykPnmOaR44aCzYmX1EbBoB4k6kr7ubcWOo7Dw9F1V7Edu6aGXdAyTSA2LIGbwg63HEAkW4ApnqzP/zb5OS6s9t2UEMploZ5aORxu4QkGJ31oXdU/cOxL9qHVVVWUkNbVbymySyuEcfwfWJpuXZHOJPWGtxoXWA5yf8A+6jbYy01ZE0i+d8HVA7TlcSPReKnFY5K3D54XtkjcZ4S5puGvexrmBwt1SchABsePYlpssKZ3xzGe2GPcNw6GFo+DxxsaQCDGALgi4OYanTW91LUHCgGbyJvCF9m9ga9ola0dzRJl8GjipybZWW55mm8glu0sAfRVLXC4MMvqGFwPkQD5Jm5pHEEKubabSQ01PLG915ZI3tZG3V3XaWgkfNbrxPZpdCXUVRCTsXKhtg0pfTU7nG5dDC4ntLomk+8qYl+HU8jKaFgyBzIImdYE2e2NrTfKRdunIhe3Ucrib1BA5buGNpHnJvB28ufJde4qcE5vql1JqhYtSPexroTaeJzZYDyErPZB/ZcCWEdjiosuCSkdStqGm/FzYHj93dNv62Xzo210TgJTT1DOGZt4ZbdpbYxnwuPJCFVwUZKUJrK/A4wvpujkYHS0VbGL2L2R71gsS11yCCAHAjhy8k+oelnDJTb4WxjtdJg6Ii3bvAAPVZnhVW109c1nCOpedOALw0mx7c7XqbPTMkFpGNeP22h3nrwKvaeHfGqVkZbmphXzRUjZKLE4pxmhkjkFgbxva8WPA9UlScy/P8AJsnTF2Zse7dydE90ZB4gjKbaHuX2hoquIk0+J1jO6V2+bw19pwB9NE3Pht8dlnwDqkjerrqxKLa7G4iLTUc47JI8hIHM5Q0AnuJUmPplxCH5ThrXt7YJDz4cM9uHAqJLT2w3ixLi0bIhZVSdPsAIFVSVNOCNHZc4JHICzT5qzYJ0r4bVvayKpa17tAyVroyT2AuAaT3AppprcSW9C4CurgAhCzParpg3FY+ipIWyTM0dJNJu4musCRYdZ9rgcteF11LPRAaNUVbI2l0jmsa3UucQ1oHeToFQ8Z6ccOgcWRvkqHjQCBmZpPYHuIB8RdUTE8Kmrnh+Jzvnt7MLLxQM7bNGp8dD2qXRYbFCLRRsZ3taAdO13E+ZVlTw22zrLoh1VNjX/wCVcQnF4KGGBpGjqmVzjz1yMDXcuzzVWpNmntqJKl9XMaiS+aRrIwet7QGfNpwAtbTSwGieoVnDhlMV83Uc+FH1FcrqwGKJtYS6V+UXgjDgwNLpH5gOLWDj2uarbRUTIY2RxtysYLNA7BzPaeJJ5kkqk4lXxfCIXwzA1MOcNjYwzh4eDma5sfWHD2gbhS5cfr3vggkpfgpqrhshkDnsY2xkk3ehaQ06ZrakcVntbCEbXGvGPJS67Syk/kwo+pOxaaWskdT0z8kTDlqZxxB5wRdr7HrH5txfsLfCsHhpWBkDGsHOw6zu9zuLj4r6Yfh7KeNscTcrGiwHE95J5uJ1J5r7ucACSQANSSbADmSTwChZ9EVE7P6Ibf3O3Vfx7Y+OdrnQ/Ezgtc2RnVaXNN2b0DRwzW1tce4+GbRSVbyygYDGDZ9VK07odojZoZXeYHbpqvljToaGF8ssj5qjK90RlOdwflsHRxAZImg2uQ0AWAudF1JofprnCS64f2/7PlDtk0giCmlkrHE7+Ftxu5GdQ7x7tGt6thblbhdRnYBiVYb1VSKaP9VTkk8eBIIB8S53gp2xcMlKxtNUNYJHsdMHtcS6Ql/XEhI1kbnZqCdD3K0LreNhd1vwZtQX53/YqDtgXsBMFdVtkHsl0mZt+WYC2n+/NR8JwSnI+CVtMxtQ4E7w3cZwOMsUx62bgS24t2W0F3UTFMLZURlj7jm17dHxvHsyMd81wP8Asuc33G4auT6Tf5+wrbs9UMNoq+YM5NljjlcO7OQCV9XYVVhvVretr7VNEW92gsR6lfDZXHXymWnqbfCaY5XkaCRvzZQO/S/iDz0sK420JttshLllj9l1KHXV2NU9/i4JwL9eNtyR9UOa7yy38Utw7bitnkySO3J4ZYKZssxNwAN1JK0+FlpyhYtFA5l6oQlljrNkt32L/LhqlKS+w9VqYN4da/BSMFbFQiUSfCg5785dPSyxucBcDQB4FiXXObi5N6DG4J7CKVjifmg2d+6bFLHbS09PMW4bPWGXUCKnvNA63+HKbObpxYdOWikYvgGMVzM8lNQtJFwwxw73wzPDiD3F3orOnik6Eo4WP2NDVa3Hov8AYc2/57vHsSuu2mpob55mXHzWHOeelmXsdOdrc1VNndnzXRONTUT/ABbzGYs3DKG83Xsdbez80hWWk2MpIrWhDiOcjnP91w37PorqGo1FyzXFJfdsfUpS2FU3SCHnLS08kpvYX08OqzMdfEea9MqsUnN2xxU7SPn2uAe52Z19Owd6tcbA0WaA0djQAPQaL0nP4W2f1LH+Oh3kb3YggwCoNt9XTm3KH4r7Q1PmEo2kwaKlfSSRA7w1DMz3uc9ziCDrc24jsV2Vc2wh3j6GMcX1UYGl+JA8efBMazS1V0ykl1++4mcEon6LC6uBdWbIwFYFtHgdPPjGKsmiDjngc03c0gOhuSC1w4kg9mi31YvtFBlxzEDf2o6R38PLb7PvUrRxjK6MZbC4LMkVxux27P5tU1EI7MwkbYfs9UHW6GUOIRnq1EMrdf0rC0918gv71YkLS/wda7crwyTyL0EFRXV7WutT07i0cRISDbUkNJB4X00S7DdpKF7WvxH4e/Nbq2DKU68AyNwLgO8nwVwy30PPROujhoOE0gOoyPFjqLbx4tZUHGpS08Y/M2n7iHF5xki4JtrhEbQKeanhB0tuzF+8S0e8qI7FI6jF5Cx7JGtpI906N7XtAMh3urTYEuyeQHJWuq2cpZQd5TQOvxvEy/ra6puLdHbKKQVuHNcHR3dJT5iWyRW67Y73LXW1AJI0FrWF83TZXzZ659xnU1znU4osKq+MNdX1DqRpLaaLKap7eL3HrNpmnlyLjy8rF3JizPgxqIznZuzI39qzSQLdpItbt0VZr699JFFR09jWzDPM+1xG5/Wlnee25Ib3AdwM6EW3hbmb01UsvC67L29ydi+0jadzaSijbJOBYMHVihaBo6Q8raHKPPiLq8Wo8lLO+QmWV4j3sh6pc1s8T3MAGjIw1jrNGnM6qJHse6EF1NVSsldq9zwHNkOpu5tu0niXcfXlXS4i6J8TjSzB7Cwu67Hagg8mi9j2W0Cu6tG6oS54Ntp9S/p0saovp1fqWTbecwbiqGu4qAHkcDFLeOTuAPU9QrERZU6rrvhmCz5v0rInNlaR1mSwkF1x29S/+pWXCXudTwF4IeYoy4HjmyC9781RyRntRHEFndNr/kloQFXsb2wjiduYBv6k3DY2EFrT2yu4NA4kcfDiuRi5PCI9VU7HyxRVdrcYdR4wJadgkcYGCVlib3uLHLqDlbGR5K27L7YxV4cGtdHKzV8b7E8bXadMwB0OgtcdqXYRhBp87pH7yeU5ppL+0eTW24MHL100AjYrgbjI2opMsdVGbg/NlFrFkl9LkaX07DyLbiXDJ/BU/X7Git4ep1LPckTekTE5YYqYQymIzTbtzxybYa34jU30sdE9w7otpI3Z6jeVctrF9Q8uF73JDOWvIlyou2GIf2nBRiHqOLqlz2uuHRyQw53MPkND3jvC17BqvfU0EnHeRRPv3uY0n3lZ/VSnCKx0HOH1KNeJLr/6e6HDIYBaGKOIdkcbWcfqgKShCrG29y0wZfLCI8WxJjQA124lNvpOju71c5x81PXxr4x/ate7nalHluSf6L6r0rhLzpYZEw2OoQAoNXjkEP6SaNp7M4LuY9kXI4HkrGVsIdzwdbS3JyWVTGuxHB2uIANWSb9rNyWDTtLiPGyX1G39IwaOe/Xg2M8O0F1lGgnlxero20UM3xU7ZN89oDWtBYXOJBIFsoPHWwHFVOv1VU6nCMuo1ZNNYR+lG8F1caurOkYFjO1jyMeqm29ump3A9zbj7yfRbMs66VujmGuhmqrvZUwwuLXNOj2xh7wxzTprc6ixHfaydps+FYp/Y7F4eStoWe4Fg1dLTtmhqy0PzWYZJLnK4tI4ED2U3ghxVg9unfw9vLf3NHvWjhrpSXM63j26klWexanusCewE+gunfRob4TSd7HfzXqhNqcSY3WKlkN+TnB34g1XHo1xaJuHQxSSRMliMrHxmRgcC2V/zc17WI14Kh49N3Qi1FryjvNmRc0XXGm4uNR2jULqyOw4YjG2r3+IwUs0bY2VMg3ckYIGaR5BYS05dWcBzF+SeYRhO53j3vMs0pzSyu4uPIAcmjs/4AjBu6xrEozpvMkoFuNwDf8AinxunS9D4TRXKqNuOoxXXFdcdQQhCvB8VPw+aKpNRSvYC+wmikzbuUD5123LX252/rf77Q7WVFPTvlEMILcvGZ79S4D2d02/H6QU1IduvkE3+j+Y1U2s4fVyyt9SHdpKp/NJdSQ6lqKprXVFU8MeGuMVOBC3UXsX3c5wsef9FLw3CYqZmWFgZf2iLlzvrOJuf+VNfxXFM02kqripKPUfrqhBfKsAhCFNHRRW4HHvn1I0eIZWkaWcSwgPPYQ3MO/Tzu3R3UbzCqI/4Qb+45zB7mqp4xVsihk3j2szMeBmIBJLSAADqdexLtkekV1PhsFPTUs1TPGHghjHbtoL3OaSWglxseAAHesdxymLajX5YzlRka+gBZW/E9oau27gbTN7crGH+M5zvQJJtdsricVPvq2tzszsY5glkdlzm2YiwaQDbQLOx0uXhyR12fZDjabaGGlxKvMrjcimytaMznEQm4HIcRxI4pM/aStqL/BKUsbyklHLketZg4cOsmuA7JRUZcWkyPNuu4N0A+gLXbc8734eborc6TR3RpUJS5V7bgoya3wUmbZCsqXXqqkW+i0lwF+IDQGsHlomFJ0eUrAM4kkI43flae7K0A8e9WZCmR4fSt1nydVcRZLhMMUEwjiiZ8VKLhjc2sbtC+2Y8tLq7dAjgcGj7pZr93Wv9xHqqpX/AKGX6j/wlWL8nn+6Xf8A2JfwRKp4pXGEo8qx0GrVho09CEKoGQUTFabeQTMtfPG9tr2vmaRa/Lipa8v4FAH582HH/T6f/wAn86RPEj2J+QQeDvxuTxbHRrFEfBNh2oFWtr8AgdT1ExjG+awODgSCSHsuSAcpOTNqQrKl20cWajqQP1Uh/daXH3Bc1lcZ0yyvRhNZQzl6J4N211FPUUzy0OaWyuc0ktGrhodQeII8OS+FBimMYe/JVQOr4eUsPWksTysLu8HNv3q57MTmShpHni6CBxvx1iaUzXmsr2m4zWRKgt0YvtxW1D6ltfDSVNMI493M+oiAbYnK11uej7eTV7qWYlA823FQ0aEW3btDroS3XQ8CVdOlv+6Knxh/nMS2OUva1x4vDXfvAOv71qOC5vg0m442wxKj1ayVgbdiI5aunmgd4ZvMB2U2v4+abUu01LKQGTxknk4lh+2B6Jk9uZpa7Vp4tOrT4g6FKqvZKklN3QMHC+7vHcAWtZpt52vdXnJqobSUl79BWJr3GjHAi4II7Qbj1GiR7cC9C8DW8kP4ioR2CbGSaeomhOlgDcaa62LSUl2qFbBCxk87ZY3uFiBqHss4ZiWgn2r3N72TGqvs+DKM4Y9/QTKTx1RorhlvfTLe/dbjfsSqu2ppYfbmYSPms67vs3A8yFVpNkK6qsaqcWJuQ55fa516reqDbvTnDdgKaLV4dMeWfRo/0t4+ZP8AuuN+psWIQx7s7zTeyIU/SEXktpaeSQ9rr9+uRlz2fO9VHb/atUSLmnb4bnQ2On/cd/yrxDGGNDWANaOAaA0egXoJX8HZZ9Wx+F0Dkb3ZUdkNlWR4zDDUZagOgkk+MZdt7PA6ric1i2+votuY0NADQABwA0HoFleDyZdoKa9+tTyAekn+y1VYjisfh6hwWyOwSWQVU6UYs2E1X7IjcPFsrCrWqx0m/wB01n1G/wAxir6fqR8ipdrEzxYkdhP3ri+dNKXMY53FzWk+JAJ96+i9Xr7F4OrYEIQnDp2PiPEfenH5PJ/6S8cxUS37upEk1r6Jt+T0wjD6kHQirkB8RHFos/xddYvyR7vQ1NCEKjGAXl/Ar0vL+BQB+e9ifkEHg78bk9SLYn5BB4O/G5PVstJ9GPgmw7UCh40fzWp/yJvfE8KYomL/ACef/Kk/A5L1CzVJezOy2LX0evDsKoiP1QHo5zT7wrCqp0WTZsIpL8hI3yEr1a15XcsWS8nIbIp/S02+EVPjD/OYkeDyF1NA46kxRH+G23usrH0nxZsJq+5rHekrFU9lpS6ipif1YA8GksH4LeS1P6cl1a/z0E/1jRCELYjgKr9Ix/Mm900Z+xKPvIVoVZ6Q4iaEkcBJHfzzAe9Q9es0SEWdrLMQhR8ON4YT2xxEeDo2uHuKkKRU8wT9hS2BFkITh0UCbLjmGa2BZK3zdvrD1LfVawsfxPqYphElwAZ8hvyGeK/qJLLXwvOuNrGpY3HdnVWOk3+6az6jf5jFZ1XekRoOFVt/1R/E2yqafqR8ipbMq+GuvBCRreKI6dpjaT77qSl2zvyOm/ymfhTFerUPNcX7I7HYEIQnjp6j4jxH3pp0ByHcV7eTax59Wtv9wSkKT0ASjPireYnYfImYD8JVDxddj8jF3obAhCFQkcF5k4Fel4k4FAH592J+QQeD/wCY5PEi2GeDh8Fjw3gPcd6829CPVPVsdG80R8E2HagXxrGXilFr3jl0/wDG7vC+y8yDQ+B+5PXLMJL2OvYZ9Ej74RTdxlH8V6uCzzoPqM2HPbzZO/0cyMj33WhryvULFshMO1CHbyHPhlaLX+JebfVGa/llv5LP9h5CaCG/zd40eAkcde+7itM2mgz0VW36UEw7eMbllXR5MXUQB4NkeB55XH8XvC0P6el/Ma8nH3osyEIW3HAVf29/u+X68P4irAkG3Y/MJfrRn0eB/VRNas0S8CJ9rGGAzZ6WnP8AgxD92Nrf6Keley8gdRUxH6toPiCQfuTROaZ5qi/ZHY7IEIQnxRW9rCWz4c/k2pbx4XzRn7gtmdxWJ9IgtTwvtfJM038WONvPJ7ltawPH44vz/myG49zBJNt2A4bWg6jcSn0aSPeAnaVbWMBoKwHh8Hn/AJTiqGt4mvIuWxneyEhdQ05P0LeQc4D3AJwkuxfyCn8H/wA6QfcAnS9U0rzTHwjkO1AhCFJFHCpHQg8NxDGowLDetItyDZagWt/q9yjld6FprYvi7be0c9+z452n2/cqLi/bH8jF3obShCFQEcF5cF6XCgD88bFMApngC2Wonba1rZcht6OA8k/SXZ6EslxFhvdlbMNRbnx7uCdLXaB5oiTK+0Fx3ArqLXUuezFsX9A8w+D1bL6iSN1u5zCL/Z9y1FZL0F9WSvjJFxufsulaSO7h6ha0vLNYsXMbr7T51MeZj2/Sa4ad4I/qsU6NZPzaVttGyk3+sxot9j3rcG8R4rDthBklrohwbKNTx0dI2x9Fb8Ali/AS7kW9CELfDgJBt18gm8Y/5jU/SXbNl8Pqe5rD/HiHlxUbWfQl4Ez7Wc2K+QU/g/3SyD+idqudH7yaFmugfIB3ag2+1fzVjXNG80Q8BDtQIQhShRWukJl6F37L43efWb9zitcwt+aCE9sUR9WNKyzbWMOoJ720DT6SN4epWlbMyl9DSOPEwQk2/wAtqxH6iji1MbXexmoOOwh9LUtPB0MrTbvjcFOXwxBmaGUdrHj1aQszDuQt7GR7APJoY7m9nSAdwzXt6knzViVb6PfkDPryfe1WRep6J5oh4Ew7UCEIUsWC+XRIN3j+IMuOtDm9XwuHpnK+qh9HbizaaUEfpKc28CyFwPo1UvF18kX7jN2yN1QhCzpGBccurhQBgMQDMXxhl7n4QHjwcXk+hc0JsoOPNMe0de3lLFE/j2Mh5eIKnLU8MeaF5ZKq7QXQVxCsmOiHoeBZiWIMIt1Xc72tOBbTjxWvrIdgeptBVC5OeOQ+bjE8387rXl5fxCPLe0N17AsT2fJZimJxmxvLI4kd0z9P4nuW2LFoBu8fxFtiM5kI83xyX8CPvCl8FljUIJ7otCEIXoo4CT7Yn/p9V9SP/wDRCnCU7Vj8xqfqfc5pHvAPko2rWaZeBMu1ivo4mvRltvZlf53aw/0VqCqPRp8lk/zT+Bityb0Dzp4nK+0EIQposUbWxF1DUAfQv5NcHH3Aq97CT58Mojr+gjGva0ZT72lUraIfmlT/AJUn4CrX0ZSZsJo+5jh6SvH9Fjf1GusX/nqI/r/BZ15kZmBHaCPUWXpdbxHiFk1uLZi3R7J+aOb9CV48bhpVnVa2FZaKoHC1RILdlg1WVeo6B508PAivtBCEKcLBLNlJbbUU+ts0L2nvtBJYfZb6JmlWGuDdpMMJ5xkeZ+FAfeFUcV+ivIzdsb8ELgXVmiMC4V1CAMT6Qo93tHERYb6k10+iZOfb8W0eC9q49InRycSfBPBMIKmnuGPLczXNOuVw5WNzex4kEHlm2J19VhzsmJUzmjlUQDPC+3PllPHTQ9wVzw/WQqi4T6dR6uaXRjhCg4fjkFR+ilY4/RvZ3P5rrHl2Kcr+FkZrMXkkJp7CPA7s2jiPASwO/wBVoXj8UfuWurIh1Mdw19/bD2a8haQe/MtdXnXGI8upYiHqCx7F27vaSe+m8jaRzveFnp7DvRbCsi23G72ip3EWD4mAc7ktljHhqAPJI4VLGoj+P7hZ6DxCEL0scBLNp23oqm5t8W4+mtvPgmagY9HmpagcLxSe5pPPwTOoWapL2YmWzK30ZTXhnbyD2m/1m2/9PermqR0XnqVP1oveJP8AZXdRuHP/AE8fz/cTX2ghCFPHCNiUYdDK06gxyfgKedE82bCKbS2Xet8bSv196UVERcx7Rxc1zR4kED70w6H3XwmEdj5h/EJ/qsl+o18sWIfcXVAQhY0WY/szL8diLCNW1cx/ecRb7HvT9VvBalkdXipe5rQKpxu5waPal7fBe37ZxvcY6WKapkvYNiYbHzsXdvzV6PotTXXpo8zwNRklHqWG6j12IRwC8z2xjlmNifAcXc+APBRKLZHHK13sMoozzeQHgHXS2aTMNPo+SsWFfk904IfW1E1Q/QuynI09xJzPI5e0D4Ju3iy2rX7iXd9ih13SJECG08b5nHQX6gvyAFi5x8gn2xWxmJ1OI0tdUwsp44XAgSXa4s612tj1fm6x1dZa/gWx9JQi1NTxRHhma27z4yG7j5lOLKpu1Vt3Sb6DMpuW4NXUIUYSCEIQALy+MEEEXB0IPAjsK9IQBnm0nQfh9XmdG11NISTmhPVv3xO6oHc3Kqqeh3FacgU1fFIwfNmzgacBlLXj3jittQlKTj1TDOD8x4tWVNHi1CMSjZEYHtcXMJLHRucLyC17gWdoOy1gtkw3H6ep/QTxSdzJGl37vH3KwbRbJUuIMDKuFsgF8pNw5t+OV7SHN5cDyWa41+TtC52ajqZITe4bIN40dlnAtcPHVR9RV8d80n1HI2OJellHSZFbGcNdY9ZrW37csr9PLOPUJmNhtoKMfEVcVQ0cGvfmJ5WtO3T95K8R2OxzE6mF08EEDqcEskJaIyczXWOVz8xJaOVrXumdNp5U2qeeguViaG4QktZ/alF8roHSMHGWn6zbdUX6uYeuXjyso9Lt5Sv9tzo3A2yvYe3tbcetluK+IUT9ceRxWRZYlHr4i+KVo4uY9ovw1YRr6opK+OYXikjf9R4J42GgNx5hScp8PH7+9SXONkHyvPQXnK6FA6L5TmqG8iI3eYLgPxFX5UHo2Zlnqmk8GgeOV5F1eaipbG3NI5rG9rnBo8r8eBULh81HT9XjqxuvtPqhVrEtv6aK4YXSuH0BZn77v6A8fJGHnFsR1o6TdR6fGSCw/flsHcQeq0lLs4jTDZ58HXbFFlzAak2A4k6AeZ0X36GpQcLAHzJpWnsJ6rtPJwUQ9AlRUQk1VeTObZWhrnQt14G5BPk0W71OwToaraeIwDEzFC5xeRBEQ8uIAPXLgQLAcDy4LOcTv/jUkljA18Trkt1fiUVO3NPIyJvbI4NHgL8fJVav6WsPjuGSPmdrpDG4+92UehTSj6CcPBzTmoqXfSlmP/pl+/mrxhuCw0zAyCKOJo0AjYG/cNVUx0UFu8g7X6GVbCbB0eLOqcQqqeYmWplMbJXFrCzqkOyssTqXA6kXatXw3CYaZmSCKOJn0Y2Bg7L2aNSpYC6puBk5ZdQhdAEIQgAQhCABCEIAEIQgAQhCABCEIAFyy6hAHLJHj+xNHXX+E08UhPz7ZZPKRtnD1T1cQBjuOfk5wOu6jqJIjqQyUCRt+QDhlc0eOZVet2BxzDtYz8JjGvxbt7/DkAeP9IX6KK+bkqMnF9GB+XNm9kMWlmlkpaZ8RcXNc57BGxt3ZiG77sIHC5CvmEfk+vlcJMSq3PJ9pkVye4b2Tl4N8CtoPFe2rjk8YArOz/RtQUNjDTR52m4kkG8kv2hzr28rKzWXULgAhCEACEIQAIQhAAhCEACEIQAIQhAH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28" t="10101" r="16571" b="17450"/>
          <a:stretch/>
        </p:blipFill>
        <p:spPr>
          <a:xfrm>
            <a:off x="557808" y="7937"/>
            <a:ext cx="1547664" cy="152555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5673130"/>
            <a:ext cx="1738536" cy="116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285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pPr algn="ct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Proposta de Valor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55575" y="1772816"/>
            <a:ext cx="8054625" cy="3860537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pt-BR" sz="4100" dirty="0"/>
              <a:t>Descreve o pacote de produtos e serviços que </a:t>
            </a:r>
            <a:r>
              <a:rPr lang="pt-BR" sz="4100" b="1" dirty="0"/>
              <a:t>criam valor </a:t>
            </a:r>
            <a:r>
              <a:rPr lang="pt-BR" sz="4100" dirty="0"/>
              <a:t>para um </a:t>
            </a:r>
            <a:r>
              <a:rPr lang="pt-BR" sz="4100" b="1" dirty="0"/>
              <a:t>segmento de clientes específico.</a:t>
            </a:r>
          </a:p>
          <a:p>
            <a:pPr algn="just"/>
            <a:endParaRPr lang="pt-BR" sz="4100" dirty="0"/>
          </a:p>
          <a:p>
            <a:pPr algn="just"/>
            <a:r>
              <a:rPr lang="pt-BR" sz="4600" dirty="0"/>
              <a:t>Que </a:t>
            </a:r>
            <a:r>
              <a:rPr lang="pt-BR" sz="4600" b="1" dirty="0"/>
              <a:t>necessidade</a:t>
            </a:r>
            <a:r>
              <a:rPr lang="pt-BR" sz="4600" dirty="0"/>
              <a:t> estamos satisfazendo?</a:t>
            </a:r>
          </a:p>
          <a:p>
            <a:pPr algn="just"/>
            <a:endParaRPr lang="pt-BR" sz="4600" dirty="0"/>
          </a:p>
          <a:p>
            <a:pPr algn="just"/>
            <a:r>
              <a:rPr lang="pt-BR" sz="4600" dirty="0"/>
              <a:t>Que conjunto de </a:t>
            </a:r>
            <a:r>
              <a:rPr lang="pt-BR" sz="4600" b="1" dirty="0"/>
              <a:t>produtos e serviços </a:t>
            </a:r>
            <a:r>
              <a:rPr lang="pt-BR" sz="4600" dirty="0"/>
              <a:t>estamos oferecendo para cada </a:t>
            </a:r>
            <a:r>
              <a:rPr lang="pt-BR" sz="4600" b="1" dirty="0"/>
              <a:t>segmento de clientes?</a:t>
            </a:r>
          </a:p>
          <a:p>
            <a:pPr marL="0" indent="0">
              <a:buNone/>
            </a:pPr>
            <a:endParaRPr lang="pt-BR" sz="2600" dirty="0"/>
          </a:p>
        </p:txBody>
      </p:sp>
      <p:sp>
        <p:nvSpPr>
          <p:cNvPr id="4" name="AutoShape 2" descr="data:image/jpeg;base64,/9j/4AAQSkZJRgABAQAAAQABAAD/2wCEAAkGBhQQEBIUERQUFRQUFxUXFRYUFRgXFhcWGBUWFxcUFxcYHCYeFxkkGRUVIC8gIycpLCwsFh4xNjAqNSYrLCkBCQoKDgwOGQ8PGjQfHyQpKS4pLCwqKSksKSwpKSwpKSwsLyksLCwsKSwsLCksKSwpKSwsLCksLCksKSwpLCwsLP/AABEIANkA6QMBIgACEQEDEQH/xAAcAAACAwEBAQEAAAAAAAAAAAAABQQGBwECAwj/xABKEAABAwIDBAcCCQkHBAMBAAABAAIDBBEFEiEGEzFBByJRYXGBkTKhFCM0QlJyorGyCCQzU2KSo7PBFTVjc4LR4SVDg8IXdLQW/8QAGwEAAQUBAQAAAAAAAAAAAAAAAAIDBAUGAQf/xAAyEQACAgECBQIFAgUFAAAAAAAAAQIDEQQxBRIhMnFBYRMiM1GBBpEUI0Kx8CShwdHh/9oADAMBAAIRAxEAPwDcUIQgAQhCABCEIAEIQgAQhCABcJQVmu12MSV1VNSRSvip6fK2odE7LJLK5ubctfrlY1ts1tSXW5LjeBE5qEeaWw82j6TaWkkMLc9RUfqKZu8eD+2RozzN+5VWp23xipB3FPTUbb8Z3mWTnqA0Zezi1fXDsLip2ZIWNY39kanvcTq495JUpNuz7FTZxJ7QX7iyn/tNziZ8Tf8AVggiYOP0nNP4V9aTbuqw6oibiEgqKOZwY2oyNZLC8nQShtmubbnbtPKxnKtdI1Pnwyo/Z3bx5SNB+y5y5GbyI0+tslalLZm3ArqU7KVZloaSQ8XwQuPiYmk/emt08Xh1CLoQAIQhAAhCEACEIQAIQhAAhCEACEIQAIQhAAhCEACELl0AdQkW0e2EFDlbJnfK+5jhhYZJXgcSGjg3lmcQO9KGdKMLAHVUFTSsJtvJGsewX4ZzC95Zf9oAIOOSTxkublkOFuLavFI3XzNrZHm4t1ZGsLD6Nt5BarQ4nFUMEkMjJGHg6Nwc0+Y5rPdrMNNPi7JmjqV0Rjfp/wB+AZmHhxMWYW/YPYkyWURtXDnpkkekKvY1t1TUxLATNNewih6zr9jjwb7z3JKzEMWrT8XE2jiPzpBd3b84Fxv3NHDjxTPKyjhpZtc0ui9y9pBttA6ambTx+3VTQwN4/OeHE6cgGG/ddRqXAcRZYuxEPPMPgDm+GpvbvFlCxmSt39JvXMpmsMjTVQkvAfK3IHAOAdC4tJYHOuAXEg8F1LqP6emMbU+ZPBpG0fSFTYWI6aNr6ioDWtjp4NXANADc513YtbkT3WVTn2tx2odmjZS0jBwY60jjr849bl3NUrB8CipGubE03cbve45pHnmXuOpPHu1U9Kdn2HreIvOK1+5Ew3pYqKaVkeL07I43kNbVQEmLN+2CTYHjyI7FqUUocAQQQQCCDcEHUEHmFmlTTNkY5kjQ5jhZzXC4I7CPT0Uro8xE0kn9nyuJYQ59E5xuTGNZKYntj9odrT+zZKjLJK0usV3yvozREICEsnghCEACEIQAIQhAAhCEACEIQAIQhAAhCTbQbXU1AAaiQBztGRtBfK89jI23c7xtbvQA4uk21O08VBBvJLuc4hkUTT15ZDo2NgPO/E8hqqpiXSDVzAiio93yEtY4M7swhZdx4k6kcPJUvBKGWqxCWqqp3VJg+JY8ta1m9A+M3TG6NawEC44ucTxCS5Ij2aiEIt5zgs9PTuzySykPnmOaR44aCzYmX1EbBoB4k6kr7ubcWOo7Dw9F1V7Edu6aGXdAyTSA2LIGbwg63HEAkW4ApnqzP/zb5OS6s9t2UEMploZ5aORxu4QkGJ31oXdU/cOxL9qHVVVWUkNbVbymySyuEcfwfWJpuXZHOJPWGtxoXWA5yf8A+6jbYy01ZE0i+d8HVA7TlcSPReKnFY5K3D54XtkjcZ4S5puGvexrmBwt1SchABsePYlpssKZ3xzGe2GPcNw6GFo+DxxsaQCDGALgi4OYanTW91LUHCgGbyJvCF9m9ga9ola0dzRJl8GjipybZWW55mm8glu0sAfRVLXC4MMvqGFwPkQD5Jm5pHEEKubabSQ01PLG915ZI3tZG3V3XaWgkfNbrxPZpdCXUVRCTsXKhtg0pfTU7nG5dDC4ntLomk+8qYl+HU8jKaFgyBzIImdYE2e2NrTfKRdunIhe3Ucrib1BA5buGNpHnJvB28ufJde4qcE5vql1JqhYtSPexroTaeJzZYDyErPZB/ZcCWEdjiosuCSkdStqGm/FzYHj93dNv62Xzo210TgJTT1DOGZt4ZbdpbYxnwuPJCFVwUZKUJrK/A4wvpujkYHS0VbGL2L2R71gsS11yCCAHAjhy8k+oelnDJTb4WxjtdJg6Ii3bvAAPVZnhVW109c1nCOpedOALw0mx7c7XqbPTMkFpGNeP22h3nrwKvaeHfGqVkZbmphXzRUjZKLE4pxmhkjkFgbxva8WPA9UlScy/P8AJsnTF2Zse7dydE90ZB4gjKbaHuX2hoquIk0+J1jO6V2+bw19pwB9NE3Pht8dlnwDqkjerrqxKLa7G4iLTUc47JI8hIHM5Q0AnuJUmPplxCH5ThrXt7YJDz4cM9uHAqJLT2w3ixLi0bIhZVSdPsAIFVSVNOCNHZc4JHICzT5qzYJ0r4bVvayKpa17tAyVroyT2AuAaT3AppprcSW9C4CurgAhCzParpg3FY+ipIWyTM0dJNJu4musCRYdZ9rgcteF11LPRAaNUVbI2l0jmsa3UucQ1oHeToFQ8Z6ccOgcWRvkqHjQCBmZpPYHuIB8RdUTE8Kmrnh+Jzvnt7MLLxQM7bNGp8dD2qXRYbFCLRRsZ3taAdO13E+ZVlTw22zrLoh1VNjX/wCVcQnF4KGGBpGjqmVzjz1yMDXcuzzVWpNmntqJKl9XMaiS+aRrIwet7QGfNpwAtbTSwGieoVnDhlMV83Uc+FH1FcrqwGKJtYS6V+UXgjDgwNLpH5gOLWDj2uarbRUTIY2RxtysYLNA7BzPaeJJ5kkqk4lXxfCIXwzA1MOcNjYwzh4eDma5sfWHD2gbhS5cfr3vggkpfgpqrhshkDnsY2xkk3ehaQ06ZrakcVntbCEbXGvGPJS67Syk/kwo+pOxaaWskdT0z8kTDlqZxxB5wRdr7HrH5txfsLfCsHhpWBkDGsHOw6zu9zuLj4r6Yfh7KeNscTcrGiwHE95J5uJ1J5r7ucACSQANSSbADmSTwChZ9EVE7P6Ibf3O3Vfx7Y+OdrnQ/Ezgtc2RnVaXNN2b0DRwzW1tce4+GbRSVbyygYDGDZ9VK07odojZoZXeYHbpqvljToaGF8ssj5qjK90RlOdwflsHRxAZImg2uQ0AWAudF1JofprnCS64f2/7PlDtk0giCmlkrHE7+Ftxu5GdQ7x7tGt6thblbhdRnYBiVYb1VSKaP9VTkk8eBIIB8S53gp2xcMlKxtNUNYJHsdMHtcS6Ql/XEhI1kbnZqCdD3K0LreNhd1vwZtQX53/YqDtgXsBMFdVtkHsl0mZt+WYC2n+/NR8JwSnI+CVtMxtQ4E7w3cZwOMsUx62bgS24t2W0F3UTFMLZURlj7jm17dHxvHsyMd81wP8Asuc33G4auT6Tf5+wrbs9UMNoq+YM5NljjlcO7OQCV9XYVVhvVretr7VNEW92gsR6lfDZXHXymWnqbfCaY5XkaCRvzZQO/S/iDz0sK420JttshLllj9l1KHXV2NU9/i4JwL9eNtyR9UOa7yy38Utw7bitnkySO3J4ZYKZssxNwAN1JK0+FlpyhYtFA5l6oQlljrNkt32L/LhqlKS+w9VqYN4da/BSMFbFQiUSfCg5785dPSyxucBcDQB4FiXXObi5N6DG4J7CKVjifmg2d+6bFLHbS09PMW4bPWGXUCKnvNA63+HKbObpxYdOWikYvgGMVzM8lNQtJFwwxw73wzPDiD3F3orOnik6Eo4WP2NDVa3Hov8AYc2/57vHsSuu2mpob55mXHzWHOeelmXsdOdrc1VNndnzXRONTUT/ABbzGYs3DKG83Xsdbez80hWWk2MpIrWhDiOcjnP91w37PorqGo1FyzXFJfdsfUpS2FU3SCHnLS08kpvYX08OqzMdfEea9MqsUnN2xxU7SPn2uAe52Z19Owd6tcbA0WaA0djQAPQaL0nP4W2f1LH+Oh3kb3YggwCoNt9XTm3KH4r7Q1PmEo2kwaKlfSSRA7w1DMz3uc9ziCDrc24jsV2Vc2wh3j6GMcX1UYGl+JA8efBMazS1V0ykl1++4mcEon6LC6uBdWbIwFYFtHgdPPjGKsmiDjngc03c0gOhuSC1w4kg9mi31YvtFBlxzEDf2o6R38PLb7PvUrRxjK6MZbC4LMkVxux27P5tU1EI7MwkbYfs9UHW6GUOIRnq1EMrdf0rC0918gv71YkLS/wda7crwyTyL0EFRXV7WutT07i0cRISDbUkNJB4X00S7DdpKF7WvxH4e/Nbq2DKU68AyNwLgO8nwVwy30PPROujhoOE0gOoyPFjqLbx4tZUHGpS08Y/M2n7iHF5xki4JtrhEbQKeanhB0tuzF+8S0e8qI7FI6jF5Cx7JGtpI906N7XtAMh3urTYEuyeQHJWuq2cpZQd5TQOvxvEy/ra6puLdHbKKQVuHNcHR3dJT5iWyRW67Y73LXW1AJI0FrWF83TZXzZ659xnU1znU4osKq+MNdX1DqRpLaaLKap7eL3HrNpmnlyLjy8rF3JizPgxqIznZuzI39qzSQLdpItbt0VZr699JFFR09jWzDPM+1xG5/Wlnee25Ib3AdwM6EW3hbmb01UsvC67L29ydi+0jadzaSijbJOBYMHVihaBo6Q8raHKPPiLq8Wo8lLO+QmWV4j3sh6pc1s8T3MAGjIw1jrNGnM6qJHse6EF1NVSsldq9zwHNkOpu5tu0niXcfXlXS4i6J8TjSzB7Cwu67Hagg8mi9j2W0Cu6tG6oS54Ntp9S/p0saovp1fqWTbecwbiqGu4qAHkcDFLeOTuAPU9QrERZU6rrvhmCz5v0rInNlaR1mSwkF1x29S/+pWXCXudTwF4IeYoy4HjmyC9781RyRntRHEFndNr/kloQFXsb2wjiduYBv6k3DY2EFrT2yu4NA4kcfDiuRi5PCI9VU7HyxRVdrcYdR4wJadgkcYGCVlib3uLHLqDlbGR5K27L7YxV4cGtdHKzV8b7E8bXadMwB0OgtcdqXYRhBp87pH7yeU5ppL+0eTW24MHL100AjYrgbjI2opMsdVGbg/NlFrFkl9LkaX07DyLbiXDJ/BU/X7Git4ep1LPckTekTE5YYqYQymIzTbtzxybYa34jU30sdE9w7otpI3Z6jeVctrF9Q8uF73JDOWvIlyou2GIf2nBRiHqOLqlz2uuHRyQw53MPkND3jvC17BqvfU0EnHeRRPv3uY0n3lZ/VSnCKx0HOH1KNeJLr/6e6HDIYBaGKOIdkcbWcfqgKShCrG29y0wZfLCI8WxJjQA124lNvpOju71c5x81PXxr4x/ate7nalHluSf6L6r0rhLzpYZEw2OoQAoNXjkEP6SaNp7M4LuY9kXI4HkrGVsIdzwdbS3JyWVTGuxHB2uIANWSb9rNyWDTtLiPGyX1G39IwaOe/Xg2M8O0F1lGgnlxero20UM3xU7ZN89oDWtBYXOJBIFsoPHWwHFVOv1VU6nCMuo1ZNNYR+lG8F1caurOkYFjO1jyMeqm29ump3A9zbj7yfRbMs66VujmGuhmqrvZUwwuLXNOj2xh7wxzTprc6ixHfaydps+FYp/Y7F4eStoWe4Fg1dLTtmhqy0PzWYZJLnK4tI4ED2U3ghxVg9unfw9vLf3NHvWjhrpSXM63j26klWexanusCewE+gunfRob4TSd7HfzXqhNqcSY3WKlkN+TnB34g1XHo1xaJuHQxSSRMliMrHxmRgcC2V/zc17WI14Kh49N3Qi1FryjvNmRc0XXGm4uNR2jULqyOw4YjG2r3+IwUs0bY2VMg3ckYIGaR5BYS05dWcBzF+SeYRhO53j3vMs0pzSyu4uPIAcmjs/4AjBu6xrEozpvMkoFuNwDf8AinxunS9D4TRXKqNuOoxXXFdcdQQhCvB8VPw+aKpNRSvYC+wmikzbuUD5123LX252/rf77Q7WVFPTvlEMILcvGZ79S4D2d02/H6QU1IduvkE3+j+Y1U2s4fVyyt9SHdpKp/NJdSQ6lqKprXVFU8MeGuMVOBC3UXsX3c5wsef9FLw3CYqZmWFgZf2iLlzvrOJuf+VNfxXFM02kqripKPUfrqhBfKsAhCFNHRRW4HHvn1I0eIZWkaWcSwgPPYQ3MO/Tzu3R3UbzCqI/4Qb+45zB7mqp4xVsihk3j2szMeBmIBJLSAADqdexLtkekV1PhsFPTUs1TPGHghjHbtoL3OaSWglxseAAHesdxymLajX5YzlRka+gBZW/E9oau27gbTN7crGH+M5zvQJJtdsricVPvq2tzszsY5glkdlzm2YiwaQDbQLOx0uXhyR12fZDjabaGGlxKvMrjcimytaMznEQm4HIcRxI4pM/aStqL/BKUsbyklHLketZg4cOsmuA7JRUZcWkyPNuu4N0A+gLXbc8734eborc6TR3RpUJS5V7bgoya3wUmbZCsqXXqqkW+i0lwF+IDQGsHlomFJ0eUrAM4kkI43flae7K0A8e9WZCmR4fSt1nydVcRZLhMMUEwjiiZ8VKLhjc2sbtC+2Y8tLq7dAjgcGj7pZr93Wv9xHqqpX/AKGX6j/wlWL8nn+6Xf8A2JfwRKp4pXGEo8qx0GrVho09CEKoGQUTFabeQTMtfPG9tr2vmaRa/Lipa8v4FAH582HH/T6f/wAn86RPEj2J+QQeDvxuTxbHRrFEfBNh2oFWtr8AgdT1ExjG+awODgSCSHsuSAcpOTNqQrKl20cWajqQP1Uh/daXH3Bc1lcZ0yyvRhNZQzl6J4N211FPUUzy0OaWyuc0ktGrhodQeII8OS+FBimMYe/JVQOr4eUsPWksTysLu8HNv3q57MTmShpHni6CBxvx1iaUzXmsr2m4zWRKgt0YvtxW1D6ltfDSVNMI493M+oiAbYnK11uej7eTV7qWYlA823FQ0aEW3btDroS3XQ8CVdOlv+6Knxh/nMS2OUva1x4vDXfvAOv71qOC5vg0m442wxKj1ayVgbdiI5aunmgd4ZvMB2U2v4+abUu01LKQGTxknk4lh+2B6Jk9uZpa7Vp4tOrT4g6FKqvZKklN3QMHC+7vHcAWtZpt52vdXnJqobSUl79BWJr3GjHAi4II7Qbj1GiR7cC9C8DW8kP4ioR2CbGSaeomhOlgDcaa62LSUl2qFbBCxk87ZY3uFiBqHss4ZiWgn2r3N72TGqvs+DKM4Y9/QTKTx1RorhlvfTLe/dbjfsSqu2ppYfbmYSPms67vs3A8yFVpNkK6qsaqcWJuQ55fa516reqDbvTnDdgKaLV4dMeWfRo/0t4+ZP8AuuN+psWIQx7s7zTeyIU/SEXktpaeSQ9rr9+uRlz2fO9VHb/atUSLmnb4bnQ2On/cd/yrxDGGNDWANaOAaA0egXoJX8HZZ9Wx+F0Dkb3ZUdkNlWR4zDDUZagOgkk+MZdt7PA6ric1i2+votuY0NADQABwA0HoFleDyZdoKa9+tTyAekn+y1VYjisfh6hwWyOwSWQVU6UYs2E1X7IjcPFsrCrWqx0m/wB01n1G/wAxir6fqR8ipdrEzxYkdhP3ri+dNKXMY53FzWk+JAJ96+i9Xr7F4OrYEIQnDp2PiPEfenH5PJ/6S8cxUS37upEk1r6Jt+T0wjD6kHQirkB8RHFos/xddYvyR7vQ1NCEKjGAXl/Ar0vL+BQB+e9ifkEHg78bk9SLYn5BB4O/G5PVstJ9GPgmw7UCh40fzWp/yJvfE8KYomL/ACef/Kk/A5L1CzVJezOy2LX0evDsKoiP1QHo5zT7wrCqp0WTZsIpL8hI3yEr1a15XcsWS8nIbIp/S02+EVPjD/OYkeDyF1NA46kxRH+G23usrH0nxZsJq+5rHekrFU9lpS6ipif1YA8GksH4LeS1P6cl1a/z0E/1jRCELYjgKr9Ix/Mm900Z+xKPvIVoVZ6Q4iaEkcBJHfzzAe9Q9es0SEWdrLMQhR8ON4YT2xxEeDo2uHuKkKRU8wT9hS2BFkITh0UCbLjmGa2BZK3zdvrD1LfVawsfxPqYphElwAZ8hvyGeK/qJLLXwvOuNrGpY3HdnVWOk3+6az6jf5jFZ1XekRoOFVt/1R/E2yqafqR8ipbMq+GuvBCRreKI6dpjaT77qSl2zvyOm/ymfhTFerUPNcX7I7HYEIQnjp6j4jxH3pp0ByHcV7eTax59Wtv9wSkKT0ASjPireYnYfImYD8JVDxddj8jF3obAhCFQkcF5k4Fel4k4FAH592J+QQeD/wCY5PEi2GeDh8Fjw3gPcd6829CPVPVsdG80R8E2HagXxrGXilFr3jl0/wDG7vC+y8yDQ+B+5PXLMJL2OvYZ9Ej74RTdxlH8V6uCzzoPqM2HPbzZO/0cyMj33WhryvULFshMO1CHbyHPhlaLX+JebfVGa/llv5LP9h5CaCG/zd40eAkcde+7itM2mgz0VW36UEw7eMbllXR5MXUQB4NkeB55XH8XvC0P6el/Ma8nH3osyEIW3HAVf29/u+X68P4irAkG3Y/MJfrRn0eB/VRNas0S8CJ9rGGAzZ6WnP8AgxD92Nrf6Keley8gdRUxH6toPiCQfuTROaZ5qi/ZHY7IEIQnxRW9rCWz4c/k2pbx4XzRn7gtmdxWJ9IgtTwvtfJM038WONvPJ7ltawPH44vz/myG49zBJNt2A4bWg6jcSn0aSPeAnaVbWMBoKwHh8Hn/AJTiqGt4mvIuWxneyEhdQ05P0LeQc4D3AJwkuxfyCn8H/wA6QfcAnS9U0rzTHwjkO1AhCFJFHCpHQg8NxDGowLDetItyDZagWt/q9yjld6FprYvi7be0c9+z452n2/cqLi/bH8jF3obShCFQEcF5cF6XCgD88bFMApngC2Wonba1rZcht6OA8k/SXZ6EslxFhvdlbMNRbnx7uCdLXaB5oiTK+0Fx3ArqLXUuezFsX9A8w+D1bL6iSN1u5zCL/Z9y1FZL0F9WSvjJFxufsulaSO7h6ha0vLNYsXMbr7T51MeZj2/Sa4ad4I/qsU6NZPzaVttGyk3+sxot9j3rcG8R4rDthBklrohwbKNTx0dI2x9Fb8Ali/AS7kW9CELfDgJBt18gm8Y/5jU/SXbNl8Pqe5rD/HiHlxUbWfQl4Ez7Wc2K+QU/g/3SyD+idqudH7yaFmugfIB3ag2+1fzVjXNG80Q8BDtQIQhShRWukJl6F37L43efWb9zitcwt+aCE9sUR9WNKyzbWMOoJ720DT6SN4epWlbMyl9DSOPEwQk2/wAtqxH6iji1MbXexmoOOwh9LUtPB0MrTbvjcFOXwxBmaGUdrHj1aQszDuQt7GR7APJoY7m9nSAdwzXt6knzViVb6PfkDPryfe1WRep6J5oh4Ew7UCEIUsWC+XRIN3j+IMuOtDm9XwuHpnK+qh9HbizaaUEfpKc28CyFwPo1UvF18kX7jN2yN1QhCzpGBccurhQBgMQDMXxhl7n4QHjwcXk+hc0JsoOPNMe0de3lLFE/j2Mh5eIKnLU8MeaF5ZKq7QXQVxCsmOiHoeBZiWIMIt1Xc72tOBbTjxWvrIdgeptBVC5OeOQ+bjE8387rXl5fxCPLe0N17AsT2fJZimJxmxvLI4kd0z9P4nuW2LFoBu8fxFtiM5kI83xyX8CPvCl8FljUIJ7otCEIXoo4CT7Yn/p9V9SP/wDRCnCU7Vj8xqfqfc5pHvAPko2rWaZeBMu1ivo4mvRltvZlf53aw/0VqCqPRp8lk/zT+Bityb0Dzp4nK+0EIQposUbWxF1DUAfQv5NcHH3Aq97CT58Mojr+gjGva0ZT72lUraIfmlT/AJUn4CrX0ZSZsJo+5jh6SvH9Fjf1GusX/nqI/r/BZ15kZmBHaCPUWXpdbxHiFk1uLZi3R7J+aOb9CV48bhpVnVa2FZaKoHC1RILdlg1WVeo6B508PAivtBCEKcLBLNlJbbUU+ts0L2nvtBJYfZb6JmlWGuDdpMMJ5xkeZ+FAfeFUcV+ivIzdsb8ELgXVmiMC4V1CAMT6Qo93tHERYb6k10+iZOfb8W0eC9q49InRycSfBPBMIKmnuGPLczXNOuVw5WNzex4kEHlm2J19VhzsmJUzmjlUQDPC+3PllPHTQ9wVzw/WQqi4T6dR6uaXRjhCg4fjkFR+ilY4/RvZ3P5rrHl2Kcr+FkZrMXkkJp7CPA7s2jiPASwO/wBVoXj8UfuWurIh1Mdw19/bD2a8haQe/MtdXnXGI8upYiHqCx7F27vaSe+m8jaRzveFnp7DvRbCsi23G72ip3EWD4mAc7ktljHhqAPJI4VLGoj+P7hZ6DxCEL0scBLNp23oqm5t8W4+mtvPgmagY9HmpagcLxSe5pPPwTOoWapL2YmWzK30ZTXhnbyD2m/1m2/9PermqR0XnqVP1oveJP8AZXdRuHP/AE8fz/cTX2ghCFPHCNiUYdDK06gxyfgKedE82bCKbS2Xet8bSv196UVERcx7Rxc1zR4kED70w6H3XwmEdj5h/EJ/qsl+o18sWIfcXVAQhY0WY/szL8diLCNW1cx/ecRb7HvT9VvBalkdXipe5rQKpxu5waPal7fBe37ZxvcY6WKapkvYNiYbHzsXdvzV6PotTXXpo8zwNRklHqWG6j12IRwC8z2xjlmNifAcXc+APBRKLZHHK13sMoozzeQHgHXS2aTMNPo+SsWFfk904IfW1E1Q/QuynI09xJzPI5e0D4Ju3iy2rX7iXd9ih13SJECG08b5nHQX6gvyAFi5x8gn2xWxmJ1OI0tdUwsp44XAgSXa4s612tj1fm6x1dZa/gWx9JQi1NTxRHhma27z4yG7j5lOLKpu1Vt3Sb6DMpuW4NXUIUYSCEIQALy+MEEEXB0IPAjsK9IQBnm0nQfh9XmdG11NISTmhPVv3xO6oHc3Kqqeh3FacgU1fFIwfNmzgacBlLXj3jittQlKTj1TDOD8x4tWVNHi1CMSjZEYHtcXMJLHRucLyC17gWdoOy1gtkw3H6ep/QTxSdzJGl37vH3KwbRbJUuIMDKuFsgF8pNw5t+OV7SHN5cDyWa41+TtC52ajqZITe4bIN40dlnAtcPHVR9RV8d80n1HI2OJellHSZFbGcNdY9ZrW37csr9PLOPUJmNhtoKMfEVcVQ0cGvfmJ5WtO3T95K8R2OxzE6mF08EEDqcEskJaIyczXWOVz8xJaOVrXumdNp5U2qeeguViaG4QktZ/alF8roHSMHGWn6zbdUX6uYeuXjyso9Lt5Sv9tzo3A2yvYe3tbcetluK+IUT9ceRxWRZYlHr4i+KVo4uY9ovw1YRr6opK+OYXikjf9R4J42GgNx5hScp8PH7+9SXONkHyvPQXnK6FA6L5TmqG8iI3eYLgPxFX5UHo2Zlnqmk8GgeOV5F1eaipbG3NI5rG9rnBo8r8eBULh81HT9XjqxuvtPqhVrEtv6aK4YXSuH0BZn77v6A8fJGHnFsR1o6TdR6fGSCw/flsHcQeq0lLs4jTDZ58HXbFFlzAak2A4k6AeZ0X36GpQcLAHzJpWnsJ6rtPJwUQ9AlRUQk1VeTObZWhrnQt14G5BPk0W71OwToaraeIwDEzFC5xeRBEQ8uIAPXLgQLAcDy4LOcTv/jUkljA18Trkt1fiUVO3NPIyJvbI4NHgL8fJVav6WsPjuGSPmdrpDG4+92UehTSj6CcPBzTmoqXfSlmP/pl+/mrxhuCw0zAyCKOJo0AjYG/cNVUx0UFu8g7X6GVbCbB0eLOqcQqqeYmWplMbJXFrCzqkOyssTqXA6kXatXw3CYaZmSCKOJn0Y2Bg7L2aNSpYC6puBk5ZdQhdAEIQgAQhCABCEIAEIQgAQhCABCEIAFyy6hAHLJHj+xNHXX+E08UhPz7ZZPKRtnD1T1cQBjuOfk5wOu6jqJIjqQyUCRt+QDhlc0eOZVet2BxzDtYz8JjGvxbt7/DkAeP9IX6KK+bkqMnF9GB+XNm9kMWlmlkpaZ8RcXNc57BGxt3ZiG77sIHC5CvmEfk+vlcJMSq3PJ9pkVye4b2Tl4N8CtoPFe2rjk8YArOz/RtQUNjDTR52m4kkG8kv2hzr28rKzWXULgAhCEACEIQAIQhAAhCEACEIQAIQhA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data:image/jpeg;base64,/9j/4AAQSkZJRgABAQAAAQABAAD/2wCEAAkGBhQQEBIUERQUFRQUFxUXFRYUFRgXFhcWGBUWFxcUFxcYHCYeFxkkGRUVIC8gIycpLCwsFh4xNjAqNSYrLCkBCQoKDgwOGQ8PGjQfHyQpKS4pLCwqKSksKSwpKSwpKSwsLyksLCwsKSwsLCksKSwpKSwsLCksLCksKSwpLCwsLP/AABEIANkA6QMBIgACEQEDEQH/xAAcAAACAwEBAQEAAAAAAAAAAAAABQQGBwECAwj/xABKEAABAwIDBAcCCQkHBAMBAAABAAIDBBEFEiEGEzFBByJRYXGBkTKhFCM0QlJyorGyCCQzU2KSo7PBFTVjc4LR4SVDg8IXdLQW/8QAGwEAAQUBAQAAAAAAAAAAAAAAAAIDBAUGAQf/xAAyEQACAgECBQIFAgUFAAAAAAAAAQIDEQQxBRIhMnFBYRMiM1GBBpEUI0Kx8CShwdHh/9oADAMBAAIRAxEAPwDcUIQgAQhCABCEIAEIQgAQhCABcJQVmu12MSV1VNSRSvip6fK2odE7LJLK5ubctfrlY1ts1tSXW5LjeBE5qEeaWw82j6TaWkkMLc9RUfqKZu8eD+2RozzN+5VWp23xipB3FPTUbb8Z3mWTnqA0Zezi1fXDsLip2ZIWNY39kanvcTq495JUpNuz7FTZxJ7QX7iyn/tNziZ8Tf8AVggiYOP0nNP4V9aTbuqw6oibiEgqKOZwY2oyNZLC8nQShtmubbnbtPKxnKtdI1Pnwyo/Z3bx5SNB+y5y5GbyI0+tslalLZm3ArqU7KVZloaSQ8XwQuPiYmk/emt08Xh1CLoQAIQhAAhCEACEIQAIQhAAhCEACEIQAIQhAAhCEACELl0AdQkW0e2EFDlbJnfK+5jhhYZJXgcSGjg3lmcQO9KGdKMLAHVUFTSsJtvJGsewX4ZzC95Zf9oAIOOSTxkublkOFuLavFI3XzNrZHm4t1ZGsLD6Nt5BarQ4nFUMEkMjJGHg6Nwc0+Y5rPdrMNNPi7JmjqV0Rjfp/wB+AZmHhxMWYW/YPYkyWURtXDnpkkekKvY1t1TUxLATNNewih6zr9jjwb7z3JKzEMWrT8XE2jiPzpBd3b84Fxv3NHDjxTPKyjhpZtc0ui9y9pBttA6ambTx+3VTQwN4/OeHE6cgGG/ddRqXAcRZYuxEPPMPgDm+GpvbvFlCxmSt39JvXMpmsMjTVQkvAfK3IHAOAdC4tJYHOuAXEg8F1LqP6emMbU+ZPBpG0fSFTYWI6aNr6ioDWtjp4NXANADc513YtbkT3WVTn2tx2odmjZS0jBwY60jjr849bl3NUrB8CipGubE03cbve45pHnmXuOpPHu1U9Kdn2HreIvOK1+5Ew3pYqKaVkeL07I43kNbVQEmLN+2CTYHjyI7FqUUocAQQQQCCDcEHUEHmFmlTTNkY5kjQ5jhZzXC4I7CPT0Uro8xE0kn9nyuJYQ59E5xuTGNZKYntj9odrT+zZKjLJK0usV3yvozREICEsnghCEACEIQAIQhAAhCEACEIQAIQhAAhCTbQbXU1AAaiQBztGRtBfK89jI23c7xtbvQA4uk21O08VBBvJLuc4hkUTT15ZDo2NgPO/E8hqqpiXSDVzAiio93yEtY4M7swhZdx4k6kcPJUvBKGWqxCWqqp3VJg+JY8ta1m9A+M3TG6NawEC44ucTxCS5Ij2aiEIt5zgs9PTuzySykPnmOaR44aCzYmX1EbBoB4k6kr7ubcWOo7Dw9F1V7Edu6aGXdAyTSA2LIGbwg63HEAkW4ApnqzP/zb5OS6s9t2UEMploZ5aORxu4QkGJ31oXdU/cOxL9qHVVVWUkNbVbymySyuEcfwfWJpuXZHOJPWGtxoXWA5yf8A+6jbYy01ZE0i+d8HVA7TlcSPReKnFY5K3D54XtkjcZ4S5puGvexrmBwt1SchABsePYlpssKZ3xzGe2GPcNw6GFo+DxxsaQCDGALgi4OYanTW91LUHCgGbyJvCF9m9ga9ola0dzRJl8GjipybZWW55mm8glu0sAfRVLXC4MMvqGFwPkQD5Jm5pHEEKubabSQ01PLG915ZI3tZG3V3XaWgkfNbrxPZpdCXUVRCTsXKhtg0pfTU7nG5dDC4ntLomk+8qYl+HU8jKaFgyBzIImdYE2e2NrTfKRdunIhe3Ucrib1BA5buGNpHnJvB28ufJde4qcE5vql1JqhYtSPexroTaeJzZYDyErPZB/ZcCWEdjiosuCSkdStqGm/FzYHj93dNv62Xzo210TgJTT1DOGZt4ZbdpbYxnwuPJCFVwUZKUJrK/A4wvpujkYHS0VbGL2L2R71gsS11yCCAHAjhy8k+oelnDJTb4WxjtdJg6Ii3bvAAPVZnhVW109c1nCOpedOALw0mx7c7XqbPTMkFpGNeP22h3nrwKvaeHfGqVkZbmphXzRUjZKLE4pxmhkjkFgbxva8WPA9UlScy/P8AJsnTF2Zse7dydE90ZB4gjKbaHuX2hoquIk0+J1jO6V2+bw19pwB9NE3Pht8dlnwDqkjerrqxKLa7G4iLTUc47JI8hIHM5Q0AnuJUmPplxCH5ThrXt7YJDz4cM9uHAqJLT2w3ixLi0bIhZVSdPsAIFVSVNOCNHZc4JHICzT5qzYJ0r4bVvayKpa17tAyVroyT2AuAaT3AppprcSW9C4CurgAhCzParpg3FY+ipIWyTM0dJNJu4musCRYdZ9rgcteF11LPRAaNUVbI2l0jmsa3UucQ1oHeToFQ8Z6ccOgcWRvkqHjQCBmZpPYHuIB8RdUTE8Kmrnh+Jzvnt7MLLxQM7bNGp8dD2qXRYbFCLRRsZ3taAdO13E+ZVlTw22zrLoh1VNjX/wCVcQnF4KGGBpGjqmVzjz1yMDXcuzzVWpNmntqJKl9XMaiS+aRrIwet7QGfNpwAtbTSwGieoVnDhlMV83Uc+FH1FcrqwGKJtYS6V+UXgjDgwNLpH5gOLWDj2uarbRUTIY2RxtysYLNA7BzPaeJJ5kkqk4lXxfCIXwzA1MOcNjYwzh4eDma5sfWHD2gbhS5cfr3vggkpfgpqrhshkDnsY2xkk3ehaQ06ZrakcVntbCEbXGvGPJS67Syk/kwo+pOxaaWskdT0z8kTDlqZxxB5wRdr7HrH5txfsLfCsHhpWBkDGsHOw6zu9zuLj4r6Yfh7KeNscTcrGiwHE95J5uJ1J5r7ucACSQANSSbADmSTwChZ9EVE7P6Ibf3O3Vfx7Y+OdrnQ/Ezgtc2RnVaXNN2b0DRwzW1tce4+GbRSVbyygYDGDZ9VK07odojZoZXeYHbpqvljToaGF8ssj5qjK90RlOdwflsHRxAZImg2uQ0AWAudF1JofprnCS64f2/7PlDtk0giCmlkrHE7+Ftxu5GdQ7x7tGt6thblbhdRnYBiVYb1VSKaP9VTkk8eBIIB8S53gp2xcMlKxtNUNYJHsdMHtcS6Ql/XEhI1kbnZqCdD3K0LreNhd1vwZtQX53/YqDtgXsBMFdVtkHsl0mZt+WYC2n+/NR8JwSnI+CVtMxtQ4E7w3cZwOMsUx62bgS24t2W0F3UTFMLZURlj7jm17dHxvHsyMd81wP8Asuc33G4auT6Tf5+wrbs9UMNoq+YM5NljjlcO7OQCV9XYVVhvVretr7VNEW92gsR6lfDZXHXymWnqbfCaY5XkaCRvzZQO/S/iDz0sK420JttshLllj9l1KHXV2NU9/i4JwL9eNtyR9UOa7yy38Utw7bitnkySO3J4ZYKZssxNwAN1JK0+FlpyhYtFA5l6oQlljrNkt32L/LhqlKS+w9VqYN4da/BSMFbFQiUSfCg5785dPSyxucBcDQB4FiXXObi5N6DG4J7CKVjifmg2d+6bFLHbS09PMW4bPWGXUCKnvNA63+HKbObpxYdOWikYvgGMVzM8lNQtJFwwxw73wzPDiD3F3orOnik6Eo4WP2NDVa3Hov8AYc2/57vHsSuu2mpob55mXHzWHOeelmXsdOdrc1VNndnzXRONTUT/ABbzGYs3DKG83Xsdbez80hWWk2MpIrWhDiOcjnP91w37PorqGo1FyzXFJfdsfUpS2FU3SCHnLS08kpvYX08OqzMdfEea9MqsUnN2xxU7SPn2uAe52Z19Owd6tcbA0WaA0djQAPQaL0nP4W2f1LH+Oh3kb3YggwCoNt9XTm3KH4r7Q1PmEo2kwaKlfSSRA7w1DMz3uc9ziCDrc24jsV2Vc2wh3j6GMcX1UYGl+JA8efBMazS1V0ykl1++4mcEon6LC6uBdWbIwFYFtHgdPPjGKsmiDjngc03c0gOhuSC1w4kg9mi31YvtFBlxzEDf2o6R38PLb7PvUrRxjK6MZbC4LMkVxux27P5tU1EI7MwkbYfs9UHW6GUOIRnq1EMrdf0rC0918gv71YkLS/wda7crwyTyL0EFRXV7WutT07i0cRISDbUkNJB4X00S7DdpKF7WvxH4e/Nbq2DKU68AyNwLgO8nwVwy30PPROujhoOE0gOoyPFjqLbx4tZUHGpS08Y/M2n7iHF5xki4JtrhEbQKeanhB0tuzF+8S0e8qI7FI6jF5Cx7JGtpI906N7XtAMh3urTYEuyeQHJWuq2cpZQd5TQOvxvEy/ra6puLdHbKKQVuHNcHR3dJT5iWyRW67Y73LXW1AJI0FrWF83TZXzZ659xnU1znU4osKq+MNdX1DqRpLaaLKap7eL3HrNpmnlyLjy8rF3JizPgxqIznZuzI39qzSQLdpItbt0VZr699JFFR09jWzDPM+1xG5/Wlnee25Ib3AdwM6EW3hbmb01UsvC67L29ydi+0jadzaSijbJOBYMHVihaBo6Q8raHKPPiLq8Wo8lLO+QmWV4j3sh6pc1s8T3MAGjIw1jrNGnM6qJHse6EF1NVSsldq9zwHNkOpu5tu0niXcfXlXS4i6J8TjSzB7Cwu67Hagg8mi9j2W0Cu6tG6oS54Ntp9S/p0saovp1fqWTbecwbiqGu4qAHkcDFLeOTuAPU9QrERZU6rrvhmCz5v0rInNlaR1mSwkF1x29S/+pWXCXudTwF4IeYoy4HjmyC9781RyRntRHEFndNr/kloQFXsb2wjiduYBv6k3DY2EFrT2yu4NA4kcfDiuRi5PCI9VU7HyxRVdrcYdR4wJadgkcYGCVlib3uLHLqDlbGR5K27L7YxV4cGtdHKzV8b7E8bXadMwB0OgtcdqXYRhBp87pH7yeU5ppL+0eTW24MHL100AjYrgbjI2opMsdVGbg/NlFrFkl9LkaX07DyLbiXDJ/BU/X7Git4ep1LPckTekTE5YYqYQymIzTbtzxybYa34jU30sdE9w7otpI3Z6jeVctrF9Q8uF73JDOWvIlyou2GIf2nBRiHqOLqlz2uuHRyQw53MPkND3jvC17BqvfU0EnHeRRPv3uY0n3lZ/VSnCKx0HOH1KNeJLr/6e6HDIYBaGKOIdkcbWcfqgKShCrG29y0wZfLCI8WxJjQA124lNvpOju71c5x81PXxr4x/ate7nalHluSf6L6r0rhLzpYZEw2OoQAoNXjkEP6SaNp7M4LuY9kXI4HkrGVsIdzwdbS3JyWVTGuxHB2uIANWSb9rNyWDTtLiPGyX1G39IwaOe/Xg2M8O0F1lGgnlxero20UM3xU7ZN89oDWtBYXOJBIFsoPHWwHFVOv1VU6nCMuo1ZNNYR+lG8F1caurOkYFjO1jyMeqm29ump3A9zbj7yfRbMs66VujmGuhmqrvZUwwuLXNOj2xh7wxzTprc6ixHfaydps+FYp/Y7F4eStoWe4Fg1dLTtmhqy0PzWYZJLnK4tI4ED2U3ghxVg9unfw9vLf3NHvWjhrpSXM63j26klWexanusCewE+gunfRob4TSd7HfzXqhNqcSY3WKlkN+TnB34g1XHo1xaJuHQxSSRMliMrHxmRgcC2V/zc17WI14Kh49N3Qi1FryjvNmRc0XXGm4uNR2jULqyOw4YjG2r3+IwUs0bY2VMg3ckYIGaR5BYS05dWcBzF+SeYRhO53j3vMs0pzSyu4uPIAcmjs/4AjBu6xrEozpvMkoFuNwDf8AinxunS9D4TRXKqNuOoxXXFdcdQQhCvB8VPw+aKpNRSvYC+wmikzbuUD5123LX252/rf77Q7WVFPTvlEMILcvGZ79S4D2d02/H6QU1IduvkE3+j+Y1U2s4fVyyt9SHdpKp/NJdSQ6lqKprXVFU8MeGuMVOBC3UXsX3c5wsef9FLw3CYqZmWFgZf2iLlzvrOJuf+VNfxXFM02kqripKPUfrqhBfKsAhCFNHRRW4HHvn1I0eIZWkaWcSwgPPYQ3MO/Tzu3R3UbzCqI/4Qb+45zB7mqp4xVsihk3j2szMeBmIBJLSAADqdexLtkekV1PhsFPTUs1TPGHghjHbtoL3OaSWglxseAAHesdxymLajX5YzlRka+gBZW/E9oau27gbTN7crGH+M5zvQJJtdsricVPvq2tzszsY5glkdlzm2YiwaQDbQLOx0uXhyR12fZDjabaGGlxKvMrjcimytaMznEQm4HIcRxI4pM/aStqL/BKUsbyklHLketZg4cOsmuA7JRUZcWkyPNuu4N0A+gLXbc8734eborc6TR3RpUJS5V7bgoya3wUmbZCsqXXqqkW+i0lwF+IDQGsHlomFJ0eUrAM4kkI43flae7K0A8e9WZCmR4fSt1nydVcRZLhMMUEwjiiZ8VKLhjc2sbtC+2Y8tLq7dAjgcGj7pZr93Wv9xHqqpX/AKGX6j/wlWL8nn+6Xf8A2JfwRKp4pXGEo8qx0GrVho09CEKoGQUTFabeQTMtfPG9tr2vmaRa/Lipa8v4FAH582HH/T6f/wAn86RPEj2J+QQeDvxuTxbHRrFEfBNh2oFWtr8AgdT1ExjG+awODgSCSHsuSAcpOTNqQrKl20cWajqQP1Uh/daXH3Bc1lcZ0yyvRhNZQzl6J4N211FPUUzy0OaWyuc0ktGrhodQeII8OS+FBimMYe/JVQOr4eUsPWksTysLu8HNv3q57MTmShpHni6CBxvx1iaUzXmsr2m4zWRKgt0YvtxW1D6ltfDSVNMI493M+oiAbYnK11uej7eTV7qWYlA823FQ0aEW3btDroS3XQ8CVdOlv+6Knxh/nMS2OUva1x4vDXfvAOv71qOC5vg0m442wxKj1ayVgbdiI5aunmgd4ZvMB2U2v4+abUu01LKQGTxknk4lh+2B6Jk9uZpa7Vp4tOrT4g6FKqvZKklN3QMHC+7vHcAWtZpt52vdXnJqobSUl79BWJr3GjHAi4II7Qbj1GiR7cC9C8DW8kP4ioR2CbGSaeomhOlgDcaa62LSUl2qFbBCxk87ZY3uFiBqHss4ZiWgn2r3N72TGqvs+DKM4Y9/QTKTx1RorhlvfTLe/dbjfsSqu2ppYfbmYSPms67vs3A8yFVpNkK6qsaqcWJuQ55fa516reqDbvTnDdgKaLV4dMeWfRo/0t4+ZP8AuuN+psWIQx7s7zTeyIU/SEXktpaeSQ9rr9+uRlz2fO9VHb/atUSLmnb4bnQ2On/cd/yrxDGGNDWANaOAaA0egXoJX8HZZ9Wx+F0Dkb3ZUdkNlWR4zDDUZagOgkk+MZdt7PA6ric1i2+votuY0NADQABwA0HoFleDyZdoKa9+tTyAekn+y1VYjisfh6hwWyOwSWQVU6UYs2E1X7IjcPFsrCrWqx0m/wB01n1G/wAxir6fqR8ipdrEzxYkdhP3ri+dNKXMY53FzWk+JAJ96+i9Xr7F4OrYEIQnDp2PiPEfenH5PJ/6S8cxUS37upEk1r6Jt+T0wjD6kHQirkB8RHFos/xddYvyR7vQ1NCEKjGAXl/Ar0vL+BQB+e9ifkEHg78bk9SLYn5BB4O/G5PVstJ9GPgmw7UCh40fzWp/yJvfE8KYomL/ACef/Kk/A5L1CzVJezOy2LX0evDsKoiP1QHo5zT7wrCqp0WTZsIpL8hI3yEr1a15XcsWS8nIbIp/S02+EVPjD/OYkeDyF1NA46kxRH+G23usrH0nxZsJq+5rHekrFU9lpS6ipif1YA8GksH4LeS1P6cl1a/z0E/1jRCELYjgKr9Ix/Mm900Z+xKPvIVoVZ6Q4iaEkcBJHfzzAe9Q9es0SEWdrLMQhR8ON4YT2xxEeDo2uHuKkKRU8wT9hS2BFkITh0UCbLjmGa2BZK3zdvrD1LfVawsfxPqYphElwAZ8hvyGeK/qJLLXwvOuNrGpY3HdnVWOk3+6az6jf5jFZ1XekRoOFVt/1R/E2yqafqR8ipbMq+GuvBCRreKI6dpjaT77qSl2zvyOm/ymfhTFerUPNcX7I7HYEIQnjp6j4jxH3pp0ByHcV7eTax59Wtv9wSkKT0ASjPireYnYfImYD8JVDxddj8jF3obAhCFQkcF5k4Fel4k4FAH592J+QQeD/wCY5PEi2GeDh8Fjw3gPcd6829CPVPVsdG80R8E2HagXxrGXilFr3jl0/wDG7vC+y8yDQ+B+5PXLMJL2OvYZ9Ej74RTdxlH8V6uCzzoPqM2HPbzZO/0cyMj33WhryvULFshMO1CHbyHPhlaLX+JebfVGa/llv5LP9h5CaCG/zd40eAkcde+7itM2mgz0VW36UEw7eMbllXR5MXUQB4NkeB55XH8XvC0P6el/Ma8nH3osyEIW3HAVf29/u+X68P4irAkG3Y/MJfrRn0eB/VRNas0S8CJ9rGGAzZ6WnP8AgxD92Nrf6Keley8gdRUxH6toPiCQfuTROaZ5qi/ZHY7IEIQnxRW9rCWz4c/k2pbx4XzRn7gtmdxWJ9IgtTwvtfJM038WONvPJ7ltawPH44vz/myG49zBJNt2A4bWg6jcSn0aSPeAnaVbWMBoKwHh8Hn/AJTiqGt4mvIuWxneyEhdQ05P0LeQc4D3AJwkuxfyCn8H/wA6QfcAnS9U0rzTHwjkO1AhCFJFHCpHQg8NxDGowLDetItyDZagWt/q9yjld6FprYvi7be0c9+z452n2/cqLi/bH8jF3obShCFQEcF5cF6XCgD88bFMApngC2Wonba1rZcht6OA8k/SXZ6EslxFhvdlbMNRbnx7uCdLXaB5oiTK+0Fx3ArqLXUuezFsX9A8w+D1bL6iSN1u5zCL/Z9y1FZL0F9WSvjJFxufsulaSO7h6ha0vLNYsXMbr7T51MeZj2/Sa4ad4I/qsU6NZPzaVttGyk3+sxot9j3rcG8R4rDthBklrohwbKNTx0dI2x9Fb8Ali/AS7kW9CELfDgJBt18gm8Y/5jU/SXbNl8Pqe5rD/HiHlxUbWfQl4Ez7Wc2K+QU/g/3SyD+idqudH7yaFmugfIB3ag2+1fzVjXNG80Q8BDtQIQhShRWukJl6F37L43efWb9zitcwt+aCE9sUR9WNKyzbWMOoJ720DT6SN4epWlbMyl9DSOPEwQk2/wAtqxH6iji1MbXexmoOOwh9LUtPB0MrTbvjcFOXwxBmaGUdrHj1aQszDuQt7GR7APJoY7m9nSAdwzXt6knzViVb6PfkDPryfe1WRep6J5oh4Ew7UCEIUsWC+XRIN3j+IMuOtDm9XwuHpnK+qh9HbizaaUEfpKc28CyFwPo1UvF18kX7jN2yN1QhCzpGBccurhQBgMQDMXxhl7n4QHjwcXk+hc0JsoOPNMe0de3lLFE/j2Mh5eIKnLU8MeaF5ZKq7QXQVxCsmOiHoeBZiWIMIt1Xc72tOBbTjxWvrIdgeptBVC5OeOQ+bjE8387rXl5fxCPLe0N17AsT2fJZimJxmxvLI4kd0z9P4nuW2LFoBu8fxFtiM5kI83xyX8CPvCl8FljUIJ7otCEIXoo4CT7Yn/p9V9SP/wDRCnCU7Vj8xqfqfc5pHvAPko2rWaZeBMu1ivo4mvRltvZlf53aw/0VqCqPRp8lk/zT+Bityb0Dzp4nK+0EIQposUbWxF1DUAfQv5NcHH3Aq97CT58Mojr+gjGva0ZT72lUraIfmlT/AJUn4CrX0ZSZsJo+5jh6SvH9Fjf1GusX/nqI/r/BZ15kZmBHaCPUWXpdbxHiFk1uLZi3R7J+aOb9CV48bhpVnVa2FZaKoHC1RILdlg1WVeo6B508PAivtBCEKcLBLNlJbbUU+ts0L2nvtBJYfZb6JmlWGuDdpMMJ5xkeZ+FAfeFUcV+ivIzdsb8ELgXVmiMC4V1CAMT6Qo93tHERYb6k10+iZOfb8W0eC9q49InRycSfBPBMIKmnuGPLczXNOuVw5WNzex4kEHlm2J19VhzsmJUzmjlUQDPC+3PllPHTQ9wVzw/WQqi4T6dR6uaXRjhCg4fjkFR+ilY4/RvZ3P5rrHl2Kcr+FkZrMXkkJp7CPA7s2jiPASwO/wBVoXj8UfuWurIh1Mdw19/bD2a8haQe/MtdXnXGI8upYiHqCx7F27vaSe+m8jaRzveFnp7DvRbCsi23G72ip3EWD4mAc7ktljHhqAPJI4VLGoj+P7hZ6DxCEL0scBLNp23oqm5t8W4+mtvPgmagY9HmpagcLxSe5pPPwTOoWapL2YmWzK30ZTXhnbyD2m/1m2/9PermqR0XnqVP1oveJP8AZXdRuHP/AE8fz/cTX2ghCFPHCNiUYdDK06gxyfgKedE82bCKbS2Xet8bSv196UVERcx7Rxc1zR4kED70w6H3XwmEdj5h/EJ/qsl+o18sWIfcXVAQhY0WY/szL8diLCNW1cx/ecRb7HvT9VvBalkdXipe5rQKpxu5waPal7fBe37ZxvcY6WKapkvYNiYbHzsXdvzV6PotTXXpo8zwNRklHqWG6j12IRwC8z2xjlmNifAcXc+APBRKLZHHK13sMoozzeQHgHXS2aTMNPo+SsWFfk904IfW1E1Q/QuynI09xJzPI5e0D4Ju3iy2rX7iXd9ih13SJECG08b5nHQX6gvyAFi5x8gn2xWxmJ1OI0tdUwsp44XAgSXa4s612tj1fm6x1dZa/gWx9JQi1NTxRHhma27z4yG7j5lOLKpu1Vt3Sb6DMpuW4NXUIUYSCEIQALy+MEEEXB0IPAjsK9IQBnm0nQfh9XmdG11NISTmhPVv3xO6oHc3Kqqeh3FacgU1fFIwfNmzgacBlLXj3jittQlKTj1TDOD8x4tWVNHi1CMSjZEYHtcXMJLHRucLyC17gWdoOy1gtkw3H6ep/QTxSdzJGl37vH3KwbRbJUuIMDKuFsgF8pNw5t+OV7SHN5cDyWa41+TtC52ajqZITe4bIN40dlnAtcPHVR9RV8d80n1HI2OJellHSZFbGcNdY9ZrW37csr9PLOPUJmNhtoKMfEVcVQ0cGvfmJ5WtO3T95K8R2OxzE6mF08EEDqcEskJaIyczXWOVz8xJaOVrXumdNp5U2qeeguViaG4QktZ/alF8roHSMHGWn6zbdUX6uYeuXjyso9Lt5Sv9tzo3A2yvYe3tbcetluK+IUT9ceRxWRZYlHr4i+KVo4uY9ovw1YRr6opK+OYXikjf9R4J42GgNx5hScp8PH7+9SXONkHyvPQXnK6FA6L5TmqG8iI3eYLgPxFX5UHo2Zlnqmk8GgeOV5F1eaipbG3NI5rG9rnBo8r8eBULh81HT9XjqxuvtPqhVrEtv6aK4YXSuH0BZn77v6A8fJGHnFsR1o6TdR6fGSCw/flsHcQeq0lLs4jTDZ58HXbFFlzAak2A4k6AeZ0X36GpQcLAHzJpWnsJ6rtPJwUQ9AlRUQk1VeTObZWhrnQt14G5BPk0W71OwToaraeIwDEzFC5xeRBEQ8uIAPXLgQLAcDy4LOcTv/jUkljA18Trkt1fiUVO3NPIyJvbI4NHgL8fJVav6WsPjuGSPmdrpDG4+92UehTSj6CcPBzTmoqXfSlmP/pl+/mrxhuCw0zAyCKOJo0AjYG/cNVUx0UFu8g7X6GVbCbB0eLOqcQqqeYmWplMbJXFrCzqkOyssTqXA6kXatXw3CYaZmSCKOJn0Y2Bg7L2aNSpYC6puBk5ZdQhdAEIQgAQhCABCEIAEIQgAQhCABCEIAFyy6hAHLJHj+xNHXX+E08UhPz7ZZPKRtnD1T1cQBjuOfk5wOu6jqJIjqQyUCRt+QDhlc0eOZVet2BxzDtYz8JjGvxbt7/DkAeP9IX6KK+bkqMnF9GB+XNm9kMWlmlkpaZ8RcXNc57BGxt3ZiG77sIHC5CvmEfk+vlcJMSq3PJ9pkVye4b2Tl4N8CtoPFe2rjk8YArOz/RtQUNjDTR52m4kkG8kv2hzr28rKzWXULgAhCEACEIQAIQhAAhCEACEIQAIQhAH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28" t="10101" r="16571" b="17450"/>
          <a:stretch/>
        </p:blipFill>
        <p:spPr>
          <a:xfrm>
            <a:off x="557808" y="7937"/>
            <a:ext cx="1547664" cy="152555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5673130"/>
            <a:ext cx="1738536" cy="1163977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971600" y="5362743"/>
            <a:ext cx="57332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4"/>
              </a:rPr>
              <a:t>https://www.youtube.com/watch?v=MoV59hXxCpM</a:t>
            </a:r>
            <a:endParaRPr lang="pt-BR" dirty="0"/>
          </a:p>
          <a:p>
            <a:endParaRPr lang="pt-BR" dirty="0">
              <a:hlinkClick r:id="rId5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9596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Canais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23528" y="1600200"/>
            <a:ext cx="8352928" cy="5257800"/>
          </a:xfrm>
        </p:spPr>
        <p:txBody>
          <a:bodyPr/>
          <a:lstStyle/>
          <a:p>
            <a:pPr marL="0" indent="0">
              <a:buNone/>
            </a:pPr>
            <a:r>
              <a:rPr lang="pt-BR" sz="3600" dirty="0"/>
              <a:t>Descreve como uma empresa </a:t>
            </a:r>
            <a:r>
              <a:rPr lang="pt-BR" sz="3600" b="1" dirty="0"/>
              <a:t>se comunica e alcança seus segmentos de clientes </a:t>
            </a:r>
            <a:r>
              <a:rPr lang="pt-BR" sz="3600" dirty="0"/>
              <a:t>para entregar uma proposta de valor.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sz="2800" dirty="0"/>
              <a:t>Através de </a:t>
            </a:r>
            <a:r>
              <a:rPr lang="pt-BR" sz="2800" b="1" dirty="0"/>
              <a:t>quais canais nossos clientes </a:t>
            </a:r>
            <a:r>
              <a:rPr lang="pt-BR" sz="2800" dirty="0"/>
              <a:t>querem ser contatados?</a:t>
            </a:r>
          </a:p>
          <a:p>
            <a:endParaRPr lang="pt-BR" sz="2800" dirty="0"/>
          </a:p>
          <a:p>
            <a:r>
              <a:rPr lang="pt-BR" sz="2800" dirty="0"/>
              <a:t>Como os </a:t>
            </a:r>
            <a:r>
              <a:rPr lang="pt-BR" sz="2800" b="1" dirty="0"/>
              <a:t>alcançamos agora</a:t>
            </a:r>
            <a:r>
              <a:rPr lang="pt-BR" sz="2800" dirty="0"/>
              <a:t>?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59" y="0"/>
            <a:ext cx="1763688" cy="177424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734" y="4653136"/>
            <a:ext cx="2915816" cy="190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86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Canais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30405" y="1600200"/>
            <a:ext cx="7753672" cy="5257800"/>
          </a:xfrm>
        </p:spPr>
        <p:txBody>
          <a:bodyPr/>
          <a:lstStyle/>
          <a:p>
            <a:pPr marL="0" indent="0">
              <a:buNone/>
            </a:pPr>
            <a:r>
              <a:rPr lang="pt-BR" sz="3600" dirty="0"/>
              <a:t>Descreve como uma empresa </a:t>
            </a:r>
            <a:r>
              <a:rPr lang="pt-BR" sz="3600" b="1" dirty="0"/>
              <a:t>se comunica e alcança seus segmentos de clientes </a:t>
            </a:r>
            <a:r>
              <a:rPr lang="pt-BR" sz="3600" dirty="0"/>
              <a:t>para entregar uma proposta de valor.</a:t>
            </a:r>
          </a:p>
          <a:p>
            <a:endParaRPr lang="pt-BR" sz="2400" dirty="0"/>
          </a:p>
          <a:p>
            <a:r>
              <a:rPr lang="pt-BR" sz="2800" dirty="0"/>
              <a:t>Como nossos canais de integram?</a:t>
            </a:r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r>
              <a:rPr lang="pt-BR" sz="2800" dirty="0" err="1"/>
              <a:t>Ex</a:t>
            </a:r>
            <a:r>
              <a:rPr lang="pt-BR" sz="2800" dirty="0"/>
              <a:t>: Equipe de vendas, Vendas na web, </a:t>
            </a:r>
          </a:p>
          <a:p>
            <a:pPr marL="0" indent="0">
              <a:buNone/>
            </a:pPr>
            <a:r>
              <a:rPr lang="pt-BR" sz="2800" dirty="0"/>
              <a:t>lojas próprias, lojas parcerias, atacado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59" y="0"/>
            <a:ext cx="1763688" cy="177424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756" y="3501008"/>
            <a:ext cx="2255793" cy="147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92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Relacionamento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/>
              <a:t>Descreve os </a:t>
            </a:r>
            <a:r>
              <a:rPr lang="pt-BR" b="1" dirty="0"/>
              <a:t>tipos de relação </a:t>
            </a:r>
            <a:r>
              <a:rPr lang="pt-BR" dirty="0"/>
              <a:t>que uma empresa estabelece com os segmentos de clientes.</a:t>
            </a:r>
          </a:p>
          <a:p>
            <a:pPr marL="457200" indent="-457200" algn="just"/>
            <a:r>
              <a:rPr lang="pt-BR" sz="2800" dirty="0"/>
              <a:t>Que tipo de </a:t>
            </a:r>
            <a:r>
              <a:rPr lang="pt-BR" sz="2800" b="1" dirty="0"/>
              <a:t>relacionamento</a:t>
            </a:r>
            <a:r>
              <a:rPr lang="pt-BR" sz="2800" dirty="0"/>
              <a:t> cada segmento espera?</a:t>
            </a:r>
          </a:p>
          <a:p>
            <a:pPr marL="457200" indent="-457200" algn="just"/>
            <a:endParaRPr lang="pt-BR" sz="2800" dirty="0"/>
          </a:p>
          <a:p>
            <a:pPr marL="457200" indent="-457200" algn="just"/>
            <a:r>
              <a:rPr lang="pt-BR" sz="2800" dirty="0"/>
              <a:t>Quais já estabelecemos?</a:t>
            </a:r>
          </a:p>
          <a:p>
            <a:pPr marL="457200" indent="-457200" algn="just"/>
            <a:endParaRPr lang="pt-BR" sz="2800" dirty="0"/>
          </a:p>
          <a:p>
            <a:pPr marL="0" indent="0" algn="just">
              <a:buNone/>
            </a:pPr>
            <a:r>
              <a:rPr lang="pt-BR" sz="2800" dirty="0" err="1"/>
              <a:t>Ex</a:t>
            </a:r>
            <a:r>
              <a:rPr lang="pt-BR" sz="2800" dirty="0"/>
              <a:t>: Comunidades, pós-venda, e-mail</a:t>
            </a:r>
          </a:p>
          <a:p>
            <a:pPr marL="0" indent="0" algn="just">
              <a:buNone/>
            </a:pPr>
            <a:r>
              <a:rPr lang="pt-BR" sz="2800" dirty="0"/>
              <a:t>marketing, redes sociais, etc.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0" t="7394" r="4249" b="9032"/>
          <a:stretch/>
        </p:blipFill>
        <p:spPr>
          <a:xfrm>
            <a:off x="683568" y="7464"/>
            <a:ext cx="1743125" cy="167734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509120"/>
            <a:ext cx="2915816" cy="193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11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Receitas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1826" y="1723741"/>
            <a:ext cx="7753672" cy="480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3400" b="1" dirty="0"/>
              <a:t>Representa o dinheiro </a:t>
            </a:r>
            <a:r>
              <a:rPr lang="pt-BR" sz="3400" dirty="0"/>
              <a:t>que uma empresa gera a partir de cada segmento de clientes</a:t>
            </a:r>
            <a:r>
              <a:rPr lang="pt-BR" sz="3100" dirty="0"/>
              <a:t>.</a:t>
            </a:r>
          </a:p>
          <a:p>
            <a:pPr marL="0" indent="0">
              <a:buNone/>
            </a:pPr>
            <a:endParaRPr lang="pt-BR" sz="2800" dirty="0"/>
          </a:p>
          <a:p>
            <a:r>
              <a:rPr lang="pt-BR" sz="2800" dirty="0"/>
              <a:t>Quais valores nossos cliente estão dispostos a pagar?</a:t>
            </a:r>
          </a:p>
          <a:p>
            <a:r>
              <a:rPr lang="pt-BR" sz="2800" dirty="0"/>
              <a:t>Pelo que eles pagam?</a:t>
            </a:r>
          </a:p>
          <a:p>
            <a:r>
              <a:rPr lang="pt-BR" sz="2800" dirty="0"/>
              <a:t>Como pagam?</a:t>
            </a:r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r>
              <a:rPr lang="pt-BR" sz="2800" dirty="0" err="1"/>
              <a:t>Ex</a:t>
            </a:r>
            <a:r>
              <a:rPr lang="pt-BR" sz="2800" dirty="0"/>
              <a:t>: Venda, taxa de uso, assinatura, empréstimo,</a:t>
            </a:r>
          </a:p>
          <a:p>
            <a:pPr marL="0" indent="0">
              <a:buNone/>
            </a:pPr>
            <a:r>
              <a:rPr lang="pt-BR" sz="2800" dirty="0"/>
              <a:t>anúncios, etc.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717032"/>
            <a:ext cx="2326474" cy="173118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26" y="29747"/>
            <a:ext cx="1755624" cy="171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77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339752" y="260648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Como a inovação pode acontecer: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468" y="1268759"/>
            <a:ext cx="1743075" cy="261937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828925" y="899427"/>
            <a:ext cx="174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Produto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7149405" y="899428"/>
            <a:ext cx="174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Processo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668685" y="3717032"/>
            <a:ext cx="174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Marketing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105513" y="3717032"/>
            <a:ext cx="174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Organização</a:t>
            </a:r>
          </a:p>
        </p:txBody>
      </p:sp>
      <p:pic>
        <p:nvPicPr>
          <p:cNvPr id="3074" name="Picture 2" descr="Resultado de imagem para imagens de process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319012"/>
            <a:ext cx="3168352" cy="210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6" t="28929" r="58347" b="49187"/>
          <a:stretch/>
        </p:blipFill>
        <p:spPr bwMode="auto">
          <a:xfrm>
            <a:off x="808051" y="4376551"/>
            <a:ext cx="2913019" cy="1600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5089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Recursos Chaves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506916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pt-BR" sz="3400" dirty="0"/>
              <a:t>Descreve os </a:t>
            </a:r>
            <a:r>
              <a:rPr lang="pt-BR" sz="3400" b="1" dirty="0"/>
              <a:t>recursos mais importantes </a:t>
            </a:r>
            <a:r>
              <a:rPr lang="pt-BR" sz="3400" dirty="0"/>
              <a:t>exigidos para fazer o modelo de negócio funcionar.</a:t>
            </a:r>
          </a:p>
          <a:p>
            <a:pPr marL="114300" indent="0">
              <a:buNone/>
            </a:pPr>
            <a:endParaRPr lang="pt-BR" sz="3100" dirty="0"/>
          </a:p>
          <a:p>
            <a:r>
              <a:rPr lang="pt-BR" sz="2400" dirty="0"/>
              <a:t>Que recursos nossa proposta de valor requer?</a:t>
            </a:r>
          </a:p>
          <a:p>
            <a:r>
              <a:rPr lang="pt-BR" sz="2400" dirty="0"/>
              <a:t>Nossos canais de distribuição?</a:t>
            </a:r>
          </a:p>
          <a:p>
            <a:r>
              <a:rPr lang="pt-BR" sz="2400" dirty="0"/>
              <a:t>Relacionamento com o cliente?</a:t>
            </a:r>
          </a:p>
          <a:p>
            <a:r>
              <a:rPr lang="pt-BR" sz="2400" dirty="0"/>
              <a:t>Fontes de receita?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 err="1"/>
              <a:t>Ex</a:t>
            </a:r>
            <a:r>
              <a:rPr lang="pt-BR" sz="2400" dirty="0"/>
              <a:t>: Físico, intelectual: humano, financeiro. 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617072"/>
            <a:ext cx="2915816" cy="171973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28" t="10101" r="16571" b="17450"/>
          <a:stretch/>
        </p:blipFill>
        <p:spPr>
          <a:xfrm>
            <a:off x="473819" y="148083"/>
            <a:ext cx="1547664" cy="152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418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Atividades Chaves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73638"/>
            <a:ext cx="8579296" cy="51843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3400" dirty="0"/>
              <a:t>Descreve as ações mais importantes que uma empresa deve realizar para fazer seu modelo de negócio funcionar.</a:t>
            </a:r>
          </a:p>
          <a:p>
            <a:pPr marL="0" indent="0">
              <a:buNone/>
            </a:pPr>
            <a:endParaRPr lang="pt-BR" sz="3100" dirty="0"/>
          </a:p>
          <a:p>
            <a:r>
              <a:rPr lang="pt-BR" sz="2400" dirty="0"/>
              <a:t>Que atividades nossa proposta de valor requer?</a:t>
            </a:r>
          </a:p>
          <a:p>
            <a:r>
              <a:rPr lang="pt-BR" sz="2400" dirty="0"/>
              <a:t>Nossos canais de distribuição?</a:t>
            </a:r>
          </a:p>
          <a:p>
            <a:r>
              <a:rPr lang="pt-BR" sz="2400" dirty="0"/>
              <a:t>Relacionamento com o cliente?</a:t>
            </a:r>
          </a:p>
          <a:p>
            <a:r>
              <a:rPr lang="pt-BR" sz="2400" dirty="0"/>
              <a:t>Fontes de receita?</a:t>
            </a:r>
          </a:p>
          <a:p>
            <a:endParaRPr lang="pt-BR" sz="2400" dirty="0"/>
          </a:p>
          <a:p>
            <a:r>
              <a:rPr lang="pt-BR" sz="2400" dirty="0" err="1"/>
              <a:t>Ex</a:t>
            </a:r>
            <a:r>
              <a:rPr lang="pt-BR" sz="2400" dirty="0"/>
              <a:t>: Produção, consultoria, marketing,</a:t>
            </a:r>
          </a:p>
          <a:p>
            <a:pPr marL="0" indent="0">
              <a:buNone/>
            </a:pPr>
            <a:r>
              <a:rPr lang="pt-BR" sz="2400" dirty="0"/>
              <a:t>distribuição, etc.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606456"/>
            <a:ext cx="2915816" cy="1740967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59" y="0"/>
            <a:ext cx="1763688" cy="177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700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Parcerias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800600"/>
          </a:xfrm>
        </p:spPr>
        <p:txBody>
          <a:bodyPr/>
          <a:lstStyle/>
          <a:p>
            <a:pPr marL="0" indent="0">
              <a:buNone/>
            </a:pPr>
            <a:r>
              <a:rPr lang="pt-BR" sz="3400" dirty="0"/>
              <a:t>Rede de fornecedores e parceiros.</a:t>
            </a:r>
          </a:p>
          <a:p>
            <a:pPr marL="0" indent="0">
              <a:buNone/>
            </a:pPr>
            <a:endParaRPr lang="pt-BR" sz="3400" dirty="0"/>
          </a:p>
          <a:p>
            <a:r>
              <a:rPr lang="pt-BR" sz="2800" dirty="0"/>
              <a:t>Quem são nossos principais parceiros?</a:t>
            </a:r>
          </a:p>
          <a:p>
            <a:endParaRPr lang="pt-BR" sz="2800" dirty="0"/>
          </a:p>
          <a:p>
            <a:r>
              <a:rPr lang="pt-BR" sz="2800" dirty="0"/>
              <a:t>Quem são nossos fornecedores principais?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4" name="AutoShape 2" descr="data:image/jpeg;base64,/9j/4AAQSkZJRgABAQAAAQABAAD/2wCEAAkGBxISEhQUEBQUEBQUFRIVFRQUFBUUFBQQFBUWFhQVFBUYHCggGBolGxUUITIhJSkrLi4uFx8zODMsNygtLisBCgoKDg0OGxAQGywmICQsLDQuLCwsLCwsNCwsLCwtLCwsLCwsLCwsLCwsLCwsLCwsLCwsLCwsLCwsLCwsLCwsLP/AABEIANwA5QMBEQACEQEDEQH/xAAcAAABBQEBAQAAAAAAAAAAAAAAAgMEBQYHAQj/xAA9EAABAwIEAgcECgEDBQAAAAABAAIDBBEFEiExQVEGEyJhcYGRMqGxwQcUI0JSYnKy0fDhgpLxJDNDU3P/xAAbAQEAAgMBAQAAAAAAAAAAAAAABAUCAwYBB//EADURAAICAQIDBgQGAgEFAAAAAAABAgMRBBIFITETIkFRYXEygbHBI5Gh0eHwFUIUBiQ0UvH/2gAMAwEAAhEDEQA/AO4oAQAgBACAEAIAQAgBACAEAIAQAgBACAEAIAQAgBACAEAIAQAgBACAEAIAQAgBACAEAIAQAgEl4XuGYuSR51gTA3IHPH91TAchsTtN9xbnostjRgrIs9aON7hH7BLxyelvI/NeZ9D3D8GJMuX2j6/4Xu3PQ8c9vVi2zA/yvHFoyViYsFYmZ6gBACAEAIAQAgBACAEAIAQAgBACAEAIAQDckwbuVkot9DXOyMepHdVXHZ1v8OZWxV46ml35XdGBLrvdZ7SP2nMkMK1slR5npKHrG2wDLl3Gt763vxWTk85MFUtuzwFEBoub6d/yC85tmWFFZK2pxwXIYL8M17emikw0j6yIFvEUm4wXzIjcUfxN789fQLc9PHyIq1lni8jkdeedvDT3LF0ozjqZeZMgrlplSSa9SWENWDuo0q2idC9SJAK1m89QAgBACAEAIAQAgBACAEAIAQAgPCUGSLNVAbLbGsi2XpdCqdUZ7kkDx2/4UtQ24KmV/aNvOPcaFXluAQbnffXmFl2eebRqWpcMpPJKpRcLVPkS9NHesli3QKOyzXJDD6mNp7T2A97gD8VmoTl0T/I1uyuHWSz7oU+cAE8ALk9wF/gvFBt4PXYkmzK1vSgu0iGQczq7+Aravh6j8fMpbuJSlygsL9SpFWpfZlduHWVawdZlvJEdUtbrM1MlxVK1SgbYzJ0FUtEqyTXc0WtJWqJZUWNOoLJjwdlGawT4yUlyFLwyBACAEAIAQAgBACAEAIAQCZHgC5/5K9SyeN4IFVUrfXWQ7riomqbnx09dFMjDkVVt2QoAHNdxI4JbmLRrogpKQ3CRmta/dzKylnGTVVjdjAnHMYMDAGWDyT32aOIBXul0ytk3LoTNRqpVQUY9fsZKbFZCbl7r3vfMRrvwVvHTwSxhFW7bG8uTIc1YXG7iXE8TqfVbo1KKwjBtt5ZY9HMabDKesJyPGVx5HgSOXBRtZpXbX3eqJOkuVU+fRlbUztzPyXLA4hp7iTl9wUmEHtW7rgjySy8dBDapZdmY4HWVSxdYJMVUtUqxklw1S0yrMlLBYQVSjyrNsZljT1CjzgSYWYLejq7KHZWWVGowW8cgIuFDawWcZKSyha8MgQAgBACAEAIAQAgBAeEoCn+u9ZeQezqI+9o0L/Ph3eKlRrxyIV1xX1VQpcIFVbbkq56m2ylRhkhSmGD1juvAbqHZrjkLE39U1FS7LL8DPSTl2qx4l11FnAnZQt/LBK7BKe59DI9OHuE4J9lzBkPge0PU+9W/DEnU0uueZo1+e1z4Y5FJhVK+plEbDYm5LjqGtHE2/uqnX2Rorc5EamqVs9sR7pNhjaQsZ1pkkcMxGXKA3YG9+J4LXotRLUJy24S9TbqNOqWluyytixQNt9lE62hDwXZu8m9wb8rDuUqWncv9n8jSml4ImxOpZwQD9Tk/M4uhcOOp1brwWiSvqf8A7r8n/JniEunJ/oQZKdwcWtLZja/2R6wEeWq3qcXHc+XvyMHHDx19hDpHNNnAtPJwIPoVkkpLK5mLQ7HULBwPCZDULTKB4T6epUedYyWdNUqNOBsjItaaoUScCVXYXdDVKDbWWunvLaKQOFx4HuKiNYZZp5WRa8PQQAgBACAEAIAQAgMt01xYt6qljNpKl7WG27Yie27/AG39FM0lW5ub6Ii6m3asLqxdRIGgNboAAAOQAsFvhHPNlVdZ4FRVTqZCBAnMrHFzzlYC93IC5UlbYLMnhGmMZWPEVlkqDo/Wgh7AI3DYl4B9BdaZ67StbZPPyJtfDtUnuSx8y3inrWD7enEg/FA9pNv0E6+ShuOlm/w549JJ/UnKGpivxI59n9itxPpLQi0c0b366h8RBj1+8HWPopVGg1TzOtpez6/l9zTO+ldycc+66Ggw9sQYHQhga4CxYAA5u41HiVX2uxy22N5XmS69iWYoxOM9EKyonklLoWhziWgvecrfut9nl8VeafiWnpqjDD5ei/cgWaWyybly/P8AgxeKUclPI6KUZXttexuLEXBB5EK6othdBTh0ZDlW4vDG6etcwOAykOFjma13pcaHwWUq4yab8PU8XIcocTkiIMZDSDcHKCQbW0JHJY2UQsWJBZXQmYh0inqBaZwcOHZb2db9k2uPVaatFVTzgsfMyssnP4mR31IJuGhnc0uI8e0SVsVbS5vP5fY1MfjmWDiYtE2CoWiUDFos6eoUWcDxFtS1CiWQNsZF1SVChWQJlVhOjxIRTxhxsye7PCVou0+YuPIKJOndBtdV9C4093NJ+JolCJ4IAQAgBACAEAIBMjw0EnQAEk9w1K9SzyPG8HFqXHPrWMte49kGRrBysxwHuXQRo7PStexS327p5NrVzLTXEr7JkCngdM/K3QbuPJq3WWRphuZhRRLUWbF82aqjhZE3LGLczxJ5k8VR23TtlmTOopohTHbBD/XLUbj0TICBjWFQ1TMszb6dl40ew82n5bKTpdXbppbq38vBmm/Twujia+ficmxWGqw6YsbI9g1LHNJDXsPHLtfmF2Wnto11W9xT814pnP3VT089ufY13QTpO+oLopzeRrcwftnbmAs7vF+HBVPE9DGlKdfR+HkbtPa2+8zD9MJH/XZ+sBa7Psfw2AaR3ZQFdaDatNDb0x/9I9ybm8lPnUw17TQ4b0Qq5Q1+QRsIvme5t8tr3DQb7c7KBbxKituOcv0MuxljOBqo6N1LY3S9W7I251y5ur0yvygk2N+G1lnDXUykobufzxnyyYbJPwKogg2IIO9iLGymJpowwPxzaevvWDiYtEqGdapQMGWNNOo04GJbUs6iTgC6o51CsgbYSK/p7W5KaNwNnCdhbz0Dr28l5pK82NehOhZyN90WxUVVNHKNyAHfqA1VLqauyscS/ps3wTLZaDaCAEAIAQAgBAZb6SMV+r0UljZ0nYHnv/e9S9FV2lq9CNqZ7YHAqOqdHI2Rhs5jg8HvBvr3Lq4wTjtfiUr5nUKLG46mPOw2Nu0z7zT393eoLodbwyDanF8zSYM3JGD95/aPhwHp8VSa63fbt8F/WdDw2ns6VJ9Zc/2JhnUIsDzr0ACdAKFQgKLpvQCopXG13xAyMPHQXc0eIHuCs+E6p0ahLwlyf2ZE1lKsrfmjkIkI1BIPAg2Pku2fqUODRwdKhJlFbDHU5G5WPLbyAgaZ7mzx3FV0tE4Z7GTjl814fLyNnaN9S16IGCvJjq42umjPWtc1jWZohYFjsoFwCRoeCja12aVbqn3Xyaznn5rJnWoz5M6HkAbawIta1tLcrcrKiy28m7kkMRQtja1jBla0ZQOTRsLrY5Obcn1Zqk1ESaPM8PyMc4ey8tBc0HcAkXATtdsWm2l5GMa7Zy7qyLf0cpHOzyRNe67nEG+TO62Y5ePsju0Wn/JaiMdsJYX64LavQ1rnNZf6FnFTwtFmxRtHIMaB6AKJK+yTy5P82SlVBLCS/IjVmCUsvtQsB/EwBjvVq3Va7UV9Jv58/qaLNFRZ1ivlyZkMawB1N2mEyRX3+808nW+Ku9Lro6juvlL6+xRazQSo7y5x+nuMU9SGi7iGgakk2AHeVunDPQr4mN6XY79Ze1rP+1He35nnd3hwH+VIoo7NZfVk+uLS5m0+hnFtZIHHcBzR3jdVHGKek0Wuhs57TqqoizBACAEAIAQAgOSfTZX3dDCDsC4jvNv4V3wmvk5FZrp97acvC6CKK8dhlcw3YS0jiDYrbhPqYNJ8mdtp5uwz9LfgFwdvxy92dHBJRSXkemdazMT16AOvQChOgB01wR3L1PDyeM4tUgNe4DYOcPIFfQ4SzFP0OalHEmhrMvcnmDoH0YYVK1zql1mxujdGy+7jnbcgchlOqpuK3xaVS65z+hurTXM35udlTcj1pvmhQhHFebjJVLxFvntood0svBa6avEc+Y39ZWkkihUIBYqEB66UOBa4BzSLEHYgr2MnF5XU8lFSWH0OKdMYZYah8T3lzAQ5nAGN2rdOJ4X7l2mjujdUrEufj7nPWadUTcUUKkswNF0AxDqK2F2wLsp8HaFQNfVvpaN1E9s0z6HXIF+CAEAIAQAgBAcF+laoz1z/AMoy+mi6jhkMUootTLNrMeArVI0CrLYjw6rg9d1kETubAD4jQj1BXEa2p1aicfX68zoKJ760ySZlFNp51qA961AHXIBupqwxjnE2DWucfAC5WdUHOaivFoxnLbFtnI5JCSSdySfM6rvFyWDnnzeS06K0AqKqKN5s2+Z1+LWdot87WWrU2uupyQfI7fTxgABoDWt0DQLAeAC5iTeeZthz5joCxM8Ht14elPLU3J8SoD6lylhYEioXh6KE6AUJ0AttQgMB9J7QZIHcSx7T4NcCP3FdJwOTdc4+q/v6FVxBd6LMVZXZXkjDn5ZWHk4fFarVmLQzg+mMPlzRRu5safOwXEWLbNr1Ohqlugn6EhYGwEAIAQAgBAfP/wBIDSayU/mPxXYaBfgxOYnPNsvczFlYJHuT2yySPDS9E8Uy3icdCbs/Vxb5qj4zo3OKuj1XX28/kWOhvSex+PQ0pnXMlsAnQCxKgAzIDO9LcVszqmnV/tdzP8/Iq74PpXKfbS6Lp7/wQNbdhbF1ZjV0pWGg6DRROqm9cL5QXMF7DrARa/PQnRRtW5dk9pqtk4rJ2iE6LmpdSTW1tFkrwyZ5dAZirdle4cifTh7rKvksNouoS3RTGhOvDIWJ0Arr0Aps6AynT+kmdklDCYmNsX3GjnOtqNwNG6966TgrhGtpvm3+i/rKfXzzYo+Ri1eYIJJoo7uHiFrl0NVksI+jejzr00P6GritSsWy9zodHLNEX6FitBKBACAEAIAQHHOmGHZqiQ2+8fiut0M8VI4S+/ZqJr1MrLhJ5KxU0bI6tEd2HEcFs3I2rUJjZpCF7kzVyNL0fqHzO6t2rrEh3MDn3rmOKcOjUu2r5LxX7F5oda7Xsl18zRMwdx4qjLMdODPtpqgMhjuLGIlgBzj8QIA9d1c6DhbuSss+Hy8/2IOo1ezux6mTleXEucbk6knmuljBRSUeiKpybeWNELIA1xBBBsQQQRuCNiF4enauiGMfWIGPPtHR3dI3Q/yue1dHZzaRpqlsm4MvrqGS8nhcvcGOSj6RUpt1jdbDtDu4OUW+v/ZE/R3L4H8jO/WFGLAUKhAOCdASaMF7gB59w4lZwg5vCNV1saoOUi9lia5jmEXaW5SD+Ei1lbwWzG3wObla5ycn1OZ4xgAimcyO5aMpGaxOoB1sr+i7tK1Jkey/byY/h+GEEaLyyfIgXanJ27AW2p4x+ULjtU82yOz4d/40PYnrQTQQAgBACAEBgekdN9s/vJV/o5/ho+e8Vht1c/coJ6cKwjNkKLK+eEKRGRviyzwnor1gD5iWtOoaNHOHMngFW6ziqqeyrm/PwOi4fwuVkVZbyXgvE0tHhsUQtGwN52Gp8TuVQXai255slk6GqiupYgsEtjQFpNo8xwQEbEsPgqG5ZmNkHC41H6Xbhbqb7KZbq3gwnXGaxJHI+mPRw0coy3dE+5jcdxbdru8e9dZoNatTDn8S6/uU2p0/ZS5dDOlTjQhKHpqvo/xUxzGI+zJqO6Ro0PmAR6KFrKlKGfIj6iPLcuqOqR1YIudCqN1tPkZQ1MXHMh3MCLjULHDXI3bk1lCOsB0Xu0wU0ygxTBBq+Psm+reB/Ty8FDvpjFbkWmj1U5vZLn6/uQ4cIcdzZRSxJQwXkdfBAWtHRdWCGjz4k96sqXUliL5nP6yOplJymuS6Y6Hk7wxpc4kAa/3xUuKcntRWPEVukZmQmR5e4auN/AcArSPciooqLrXOTkyZS0+oWic+RHw20jplAy0bB+ULmbXmbZ9J0cdtEF6IkLWSQQAgBACAEBlOlMHbB5hWuhn3cHG8fq23qXmjNTsVpFlGkMUlMHP7WrW9o99th6rHV6jsaW11fJFpwvTf8jUKL6Lmy9p63MuYO6JgegGZ6iyArnYsA610BNgq7oBON4ayrgfE7ci7Hb5ZB7J/vBSdJqJae1TXz9jVdUrIOLOKVdM6N7mPGVzCWuHIhdrCanFSj0ZRSTi8MYssjzJ7G8tILSWkG4I0IK8ayHz6m1wXpjmLWVAAO3WDYn8w4KDbpF1iQrNPjnE2eH1Ja52Zwcx1sotq08RfiD81X21prl1RhTcoPDLJ0wBsN1U26h9InQ0aJY3T/IQY776qK231LCMVFYSHWRBeGQs2CA8jrRdAV3SWlL2B7Nm6uaNiD97yVvwzUpS2S8ej+xz3GtF+H2tfh1X3KOnYrabOSZcYZBme0d4UO6eItm3TV77ox9ToLRYAclz75s+kRWEkerw9BACAEAIAQFR0kp80YP4fgVM0c8TwUXHqN9KmvAxszFcxZx6FQx5WE8XH3DQfNVXEbd01Dy+52HAdPspdr6y+iIlE601uDgfUKvL0vwgGZY7oClxShvqN0BDoK8tOV/qgNFSVV0BSdLeigqz1sJDJrdoHQSADTXg7hdW/D+Jdguzs+H6fwQtTpe070epz1mC1Bl6kRP63i0ixA5knS3fsuilqalX2jktvn/foViqm5bMcz3F8DnpSBPGWX2du0+DhpfuWNGqqvWa3n6iyqdfxIryFINR1vBaciKN7tMjGi1rXdYa+S5viOpUcwj1f0/ky4ZpO0sd0lyT5er/g9gqbzAePuVIdGXbCgHmuQCJhogM9NVFkuU8UBeUkwIsdQfgvU2nlHkoqSw+hUS0vVvLeG4/Sdl0dV3a1qX9yfPdbpnprpVv5e3gX3RmmvJfg1QtbPEME/glG/UbvBGtVQdoCAEAIAQAgBAN1EQc0tPELKEtskzVfUra3B+KMLWwZXEHmr2ueVk+d21OuxwfmNzSjblp6KjnJyk2z6JRBQrjGPRJECgbnqWgfdDnHw2+YWBtNO2JAePiQEGphQGYxaksbhAV+F48GkskNiCQDwOqtNVw2cIq2pZi1n1RCp1kZNwnyaZfw4rfYqrJpZUuJNJBcASNjbUDxXuXjAwPYoY5WWla17AQcrgCNFlXbOt7oPDMZRUliSKiXozh4cJBGDf7mZ2QEcct/dspv+U1W3bu+eFk0f8OnOcEqrrhawsBy4KA25PLN8YqKxFYRW4a0mQyW7OrQeBd3Jh4yN63bfEv43rwyHmuQCnPQFBjcNy0je/yK2VVuyW1Gq+1VQ3v0+pJwqfMAVrNpYVseZodxGnkf8qfobcNw8znv+oNMpVxuXVcn7P8An6mjwClyR3O7tfJatVZunjyJPBtN2VG59WWiilwCAEAIAQAgBACAzvSSi++OO/irHR2/6s5XjujxLto+PUx9cbE+vr/Sod8dtjRe8Ou7XTQn6fTkWXRulDWGQ+1J7mDb+fRaiaXQkCAbklCAYfqgK6vpwQgOZ4tDlmkH5j79fmu44fLdpq36L9ORzGr7t8l6jNPVvj9k6cjsvNToKNQu8sPzXX+fmZ06yyro+XkbLBqoPaHA+PceS4/U6eVFjrl/fU6Cm2NsFKJfteC0g7EWWg2FdLTANIjNjfTMTY9yyhBzkorxNdtirg5vohNLgrnG8rrgbtbfXzKmx0WH3mVNnF01iuL92T61wbka2wAB0G3AD5rDV4TUUbeFtyU5vxYuCVQy1JrHIByyArsUiu3+8dFv009lsZepE11Tt084LyGMGNnEefrr8br3VV9nbKJjw+/t9NCfp9ORo6aHO5reZ+GvyWqueyWTZq6O3qdfm1+jTNO1thYcFg3kkRiopJHqHoIAQAgBACAEAIBueIOaWnYrKMnF5RquqjbBwl0Zz3pPSdU6x7/TgtuomptSXkQuGUSorlVLwly+YqlrBkZb8I+C0FkOCrQDjJroCQ0oBuo2QHNukDP+ok8R+0LteGLGkh7fdnLa+X/cS/vgVhYp5GUi2wGcNOUkjW+nLiud45p5d25dOj+xdcLuWHW+vVGqme0AFrrtPPcFc6XA01xc6O3F2neG6vPgBp4uCsNBRuk7H0iv1fT9yr4pqFCrs11f0L0C23mp3U55LHQq8UdZw/SPiVWa3417HQ8JX4L9/shiGpsohaFpSz3QFhG5ARcQb2T4ICJQxkvaRxGvuPzKm6zvbJ+aKbhD2u2pdIyePmaXCtJmf6v2lQi5NGgBACAEAIAQAgBACAEBy3priBkqHhuzOyPLf33QFbRzOyW/D8DqgHYqzWyAtKaVAWUTkB7JsgOfY5F9vJ4/EArt+HPOmh7HH6541M/crjGppGUjwMtssZRUk4yWUzONji8p8yZBJJIWxg2zOHGwv3nkq6HDtNp91mM+/P8AImWcQvuShnHty/M6NNCC/M22gDRbYAa6evuCqoyajhmm5ZlyGaisijuHua0gZspIvbuHHZbIVTnzijHMUuZnpMR67tZcltLXvfjf3qFxSjsbIrOcovODzUqpe/2RGdJZVhbFhh9QgLyGVAMYhP2bDc6DxKAtqKFsbASRcAfBbLLHPGfAj6fTQpzt6yeWx6hqR1rHDa9vUW+a1kg1CAEAIAQAgBACAEAIAQHL8XossrwRY5nX8b7oBrDYPb8vmgIVfT2NxoUBKoJ7jvG/igLeB6AklAY/H4Ptnd4B+XyXW8Kszporyz9TkOLLbqpeuPoVToVZKRXqQgwrLce7izwGlbmc+QkNa0jQHVz+za9rAWJ4hRdVY8KMer+xuq55bNdJUWjzBpcQL5QLH0Kp4wzPa2bJS5ZMfiFU6Z5c7QaWG9gNteO59Vc01qqOERJWZFUYtfyVNxqOVCXui84FZ3pw9mKlYqA6MXhhIcR5oDRQO0QEWY3kb3XPogCvqy4tYHW4nwCAsIZwwCxQG+YdBfkEApACAEAIAQAgBACAEBR45ghld1kZaHWs4OGjrbG/AoDPyUEsZIlaG39mxBvbfZAVVdGgK7D43F5DQToSfAcf7zXqTbwjGc1BZZbU8i8MiyjNwgM/j8fbB7vgV0XCZfgtepyfHFjUJ+aKoxq23FNkT1a9ye5LDDQwt6uQ5Rna8bWJAIsb77j0Ue7cnvj5YJFNiScWx/GqkvsGH7Ow0B1uN83H5LXpq1HnJd48um+i6FayMW1vfhtbzUpyZHyORssq7iUd1D9MMseD27NXFeeV9/sLc1cydoJpR20Be05QDb6VzpWWNszmtPg4gEoBmtliMpMWkbQGMJ3eASS8nmST5WQFj0YpDPMDYljDmceFx7LfEm3ldAdDQAgBACAEAIAQAgBACAEBm+kEt32/CAPM6n5IDKYhJugLv6PaDSSZw9rsNvxA1cfC9h5FARKqkDZZANAHut3C+gQCxogKnE4nOIIBI1F7K94XJKp+5yfHlJ3xwvArnRdytVIossQY1luPcnhjTcMjccrXEhvbtvl1APK+yZMnCS68iZDSuds0nyWuVkV1Z4oSl0RbUfRud4vlyix30UDU6yrY456os9Fw/U9rGxLGGmUzu9c8doJh9pAWVNKgLWiI6yMnYPbfwugJkXQRubtTOMY2aGgOy8AXXPrZAaqipGRMDImhjRwHxPM96AfQAgBACAEAIAQAgBACACUBisSmuXO5kn1QGbrLuIa3UuIAHMk2CA6hhtGIYmRt2Y0DxPE+ZugMhiBvLIfzv9xsgIrigNX0egaYG5gDcuOovxXqk10ZjKEZfEsj0+CQP3ZbwJC3R1VsekiNLQaeXWCIrui9OeDvUfwtq19y8TQ+E6V/6kaToVSuvnD3X3GYgegXv/Pu8zOHDdPHpEn0vR2mjADIwANhqtctZc/E9/x2nzlxz7k+KlY32WtHgFplZKXVkmFNcPhikPLA2nK8QiAe63M/FAMYWz7eL/6R/uCAm4jS9VPIz8Ljb9J7TfcQgH4TogOhU0mZjXc2g+oQDqAEAIAQAgBACAEAIAQHhKAhYlUWaQN3aeXFAZLEQgKVjy2Rrxu1wcL6i4QGqw3pO8utKA4HYtFjfw4oCO6AnU7m5PiUBGfCgLnCMR6uMNy3sTre2h1QF3TVbX7aHkgJCAEAIBE0oa0udsASfAIDNVePvN8lmjwubd90Bm6gXvdAR6RpEjSNSHNI8QboDS4lStnlMg7Nw0WPMcUAycPy7aoDQYHUfZ5Du39vBAWYegFIAQAgBACAEAIAQAgG5nWCAyWMYqGvIdcctDayAoK3GGHa58AUBWPrSfZY8/6T/CAs8BlOcmRpZYdnMLXJ3QGiNW3mEBGkrI/xD1QDLsXib94eqAewnFWvlGQ3tv4IDYwOuEA6gAoCFibyY3Nt7QI9UBgZ8OqgTbIR4kfJARn4dV8mDzJ+SA8igniOZ4zWGzQboCTHjdt2vH+l38IB1uO8mvd4Md/CAs8LxB7ngiN7BrcuFr6bAIDT00hKAmhAeoAQAgBACAEAIAQCXtugIk1IDwQEV1EOQ9EAkYeOQQHr8Gjd7TWnxAQDEvR2E/8AjCAjno3T/wDqZ6IBxmAQjaKP/Y3+EBLgw1rfZaB4ABAWULLIB5ACAaljugIrqMIBs0QQB9SCAPqaAPqg5IBcdL3ICXFHZAOoAQAgBACAEAIAQAgBABQCcqALIBSA8IQCcoQHuUID0BAeoAQAgBACA8sgCyALIALUAAID1ACAEAIAQAg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data:image/jpeg;base64,/9j/4AAQSkZJRgABAQAAAQABAAD/2wCEAAkGBxISEhQUEBQUEBQUFRIVFRQUFBUUFBQQFBUWFhQVFBUYHCggGBolGxUUITIhJSkrLi4uFx8zODMsNygtLisBCgoKDg0OGxAQGywmICQsLDQuLCwsLCwsNCwsLCwtLCwsLCwsLCwsLCwsLCwsLCwsLCwsLCwsLCwsLCwsLCwsLP/AABEIANwA5QMBEQACEQEDEQH/xAAcAAABBQEBAQAAAAAAAAAAAAAAAgMEBQYHAQj/xAA9EAABAwIEAgcECgEDBQAAAAABAAIDBBEFEiExQVEGEyJhcYGRMqGxwQcUI0JSYnKy0fDhgpLxJDNDU3P/xAAbAQEAAgMBAQAAAAAAAAAAAAAABAUCAwYBB//EADURAAICAQIDBgQGAgEFAAAAAAABAgMRBBIFITETIkFRYXEygbHBI5Gh0eHwFUIUBiQ0UvH/2gAMAwEAAhEDEQA/AO4oAQAgBACAEAIAQAgBACAEAIAQAgBACAEAIAQAgBACAEAIAQAgBACAEAIAQAgBACAEAIAQAgEl4XuGYuSR51gTA3IHPH91TAchsTtN9xbnostjRgrIs9aON7hH7BLxyelvI/NeZ9D3D8GJMuX2j6/4Xu3PQ8c9vVi2zA/yvHFoyViYsFYmZ6gBACAEAIAQAgBACAEAIAQAgBACAEAIAQDckwbuVkot9DXOyMepHdVXHZ1v8OZWxV46ml35XdGBLrvdZ7SP2nMkMK1slR5npKHrG2wDLl3Gt763vxWTk85MFUtuzwFEBoub6d/yC85tmWFFZK2pxwXIYL8M17emikw0j6yIFvEUm4wXzIjcUfxN789fQLc9PHyIq1lni8jkdeedvDT3LF0ozjqZeZMgrlplSSa9SWENWDuo0q2idC9SJAK1m89QAgBACAEAIAQAgBACAEAIAQAgPCUGSLNVAbLbGsi2XpdCqdUZ7kkDx2/4UtQ24KmV/aNvOPcaFXluAQbnffXmFl2eebRqWpcMpPJKpRcLVPkS9NHesli3QKOyzXJDD6mNp7T2A97gD8VmoTl0T/I1uyuHWSz7oU+cAE8ALk9wF/gvFBt4PXYkmzK1vSgu0iGQczq7+Aravh6j8fMpbuJSlygsL9SpFWpfZlduHWVawdZlvJEdUtbrM1MlxVK1SgbYzJ0FUtEqyTXc0WtJWqJZUWNOoLJjwdlGawT4yUlyFLwyBACAEAIAQAgBACAEAIAQCZHgC5/5K9SyeN4IFVUrfXWQ7riomqbnx09dFMjDkVVt2QoAHNdxI4JbmLRrogpKQ3CRmta/dzKylnGTVVjdjAnHMYMDAGWDyT32aOIBXul0ytk3LoTNRqpVQUY9fsZKbFZCbl7r3vfMRrvwVvHTwSxhFW7bG8uTIc1YXG7iXE8TqfVbo1KKwjBtt5ZY9HMabDKesJyPGVx5HgSOXBRtZpXbX3eqJOkuVU+fRlbUztzPyXLA4hp7iTl9wUmEHtW7rgjySy8dBDapZdmY4HWVSxdYJMVUtUqxklw1S0yrMlLBYQVSjyrNsZljT1CjzgSYWYLejq7KHZWWVGowW8cgIuFDawWcZKSyha8MgQAgBACAEAIAQAgBAeEoCn+u9ZeQezqI+9o0L/Ph3eKlRrxyIV1xX1VQpcIFVbbkq56m2ylRhkhSmGD1juvAbqHZrjkLE39U1FS7LL8DPSTl2qx4l11FnAnZQt/LBK7BKe59DI9OHuE4J9lzBkPge0PU+9W/DEnU0uueZo1+e1z4Y5FJhVK+plEbDYm5LjqGtHE2/uqnX2Rorc5EamqVs9sR7pNhjaQsZ1pkkcMxGXKA3YG9+J4LXotRLUJy24S9TbqNOqWluyytixQNt9lE62hDwXZu8m9wb8rDuUqWncv9n8jSml4ImxOpZwQD9Tk/M4uhcOOp1brwWiSvqf8A7r8n/JniEunJ/oQZKdwcWtLZja/2R6wEeWq3qcXHc+XvyMHHDx19hDpHNNnAtPJwIPoVkkpLK5mLQ7HULBwPCZDULTKB4T6epUedYyWdNUqNOBsjItaaoUScCVXYXdDVKDbWWunvLaKQOFx4HuKiNYZZp5WRa8PQQAgBACAEAIAQAgMt01xYt6qljNpKl7WG27Yie27/AG39FM0lW5ub6Ii6m3asLqxdRIGgNboAAAOQAsFvhHPNlVdZ4FRVTqZCBAnMrHFzzlYC93IC5UlbYLMnhGmMZWPEVlkqDo/Wgh7AI3DYl4B9BdaZ67StbZPPyJtfDtUnuSx8y3inrWD7enEg/FA9pNv0E6+ShuOlm/w549JJ/UnKGpivxI59n9itxPpLQi0c0b366h8RBj1+8HWPopVGg1TzOtpez6/l9zTO+ldycc+66Ggw9sQYHQhga4CxYAA5u41HiVX2uxy22N5XmS69iWYoxOM9EKyonklLoWhziWgvecrfut9nl8VeafiWnpqjDD5ei/cgWaWyybly/P8AgxeKUclPI6KUZXttexuLEXBB5EK6othdBTh0ZDlW4vDG6etcwOAykOFjma13pcaHwWUq4yab8PU8XIcocTkiIMZDSDcHKCQbW0JHJY2UQsWJBZXQmYh0inqBaZwcOHZb2db9k2uPVaatFVTzgsfMyssnP4mR31IJuGhnc0uI8e0SVsVbS5vP5fY1MfjmWDiYtE2CoWiUDFos6eoUWcDxFtS1CiWQNsZF1SVChWQJlVhOjxIRTxhxsye7PCVou0+YuPIKJOndBtdV9C4093NJ+JolCJ4IAQAgBACAEAIBMjw0EnQAEk9w1K9SzyPG8HFqXHPrWMte49kGRrBysxwHuXQRo7PStexS327p5NrVzLTXEr7JkCngdM/K3QbuPJq3WWRphuZhRRLUWbF82aqjhZE3LGLczxJ5k8VR23TtlmTOopohTHbBD/XLUbj0TICBjWFQ1TMszb6dl40ew82n5bKTpdXbppbq38vBmm/Twujia+ficmxWGqw6YsbI9g1LHNJDXsPHLtfmF2Wnto11W9xT814pnP3VT089ufY13QTpO+oLopzeRrcwftnbmAs7vF+HBVPE9DGlKdfR+HkbtPa2+8zD9MJH/XZ+sBa7Psfw2AaR3ZQFdaDatNDb0x/9I9ybm8lPnUw17TQ4b0Qq5Q1+QRsIvme5t8tr3DQb7c7KBbxKituOcv0MuxljOBqo6N1LY3S9W7I251y5ur0yvygk2N+G1lnDXUykobufzxnyyYbJPwKogg2IIO9iLGymJpowwPxzaevvWDiYtEqGdapQMGWNNOo04GJbUs6iTgC6o51CsgbYSK/p7W5KaNwNnCdhbz0Dr28l5pK82NehOhZyN90WxUVVNHKNyAHfqA1VLqauyscS/ps3wTLZaDaCAEAIAQAgBAZb6SMV+r0UljZ0nYHnv/e9S9FV2lq9CNqZ7YHAqOqdHI2Rhs5jg8HvBvr3Lq4wTjtfiUr5nUKLG46mPOw2Nu0z7zT393eoLodbwyDanF8zSYM3JGD95/aPhwHp8VSa63fbt8F/WdDw2ns6VJ9Zc/2JhnUIsDzr0ACdAKFQgKLpvQCopXG13xAyMPHQXc0eIHuCs+E6p0ahLwlyf2ZE1lKsrfmjkIkI1BIPAg2Pku2fqUODRwdKhJlFbDHU5G5WPLbyAgaZ7mzx3FV0tE4Z7GTjl814fLyNnaN9S16IGCvJjq42umjPWtc1jWZohYFjsoFwCRoeCja12aVbqn3Xyaznn5rJnWoz5M6HkAbawIta1tLcrcrKiy28m7kkMRQtja1jBla0ZQOTRsLrY5Obcn1Zqk1ESaPM8PyMc4ey8tBc0HcAkXATtdsWm2l5GMa7Zy7qyLf0cpHOzyRNe67nEG+TO62Y5ePsju0Wn/JaiMdsJYX64LavQ1rnNZf6FnFTwtFmxRtHIMaB6AKJK+yTy5P82SlVBLCS/IjVmCUsvtQsB/EwBjvVq3Va7UV9Jv58/qaLNFRZ1ivlyZkMawB1N2mEyRX3+808nW+Ku9Lro6juvlL6+xRazQSo7y5x+nuMU9SGi7iGgakk2AHeVunDPQr4mN6XY79Ze1rP+1He35nnd3hwH+VIoo7NZfVk+uLS5m0+hnFtZIHHcBzR3jdVHGKek0Wuhs57TqqoizBACAEAIAQAgOSfTZX3dDCDsC4jvNv4V3wmvk5FZrp97acvC6CKK8dhlcw3YS0jiDYrbhPqYNJ8mdtp5uwz9LfgFwdvxy92dHBJRSXkemdazMT16AOvQChOgB01wR3L1PDyeM4tUgNe4DYOcPIFfQ4SzFP0OalHEmhrMvcnmDoH0YYVK1zql1mxujdGy+7jnbcgchlOqpuK3xaVS65z+hurTXM35udlTcj1pvmhQhHFebjJVLxFvntood0svBa6avEc+Y39ZWkkihUIBYqEB66UOBa4BzSLEHYgr2MnF5XU8lFSWH0OKdMYZYah8T3lzAQ5nAGN2rdOJ4X7l2mjujdUrEufj7nPWadUTcUUKkswNF0AxDqK2F2wLsp8HaFQNfVvpaN1E9s0z6HXIF+CAEAIAQAgBAcF+laoz1z/AMoy+mi6jhkMUootTLNrMeArVI0CrLYjw6rg9d1kETubAD4jQj1BXEa2p1aicfX68zoKJ760ySZlFNp51qA961AHXIBupqwxjnE2DWucfAC5WdUHOaivFoxnLbFtnI5JCSSdySfM6rvFyWDnnzeS06K0AqKqKN5s2+Z1+LWdot87WWrU2uupyQfI7fTxgABoDWt0DQLAeAC5iTeeZthz5joCxM8Ht14elPLU3J8SoD6lylhYEioXh6KE6AUJ0AttQgMB9J7QZIHcSx7T4NcCP3FdJwOTdc4+q/v6FVxBd6LMVZXZXkjDn5ZWHk4fFarVmLQzg+mMPlzRRu5safOwXEWLbNr1Ohqlugn6EhYGwEAIAQAgBAfP/wBIDSayU/mPxXYaBfgxOYnPNsvczFlYJHuT2yySPDS9E8Uy3icdCbs/Vxb5qj4zo3OKuj1XX28/kWOhvSex+PQ0pnXMlsAnQCxKgAzIDO9LcVszqmnV/tdzP8/Iq74PpXKfbS6Lp7/wQNbdhbF1ZjV0pWGg6DRROqm9cL5QXMF7DrARa/PQnRRtW5dk9pqtk4rJ2iE6LmpdSTW1tFkrwyZ5dAZirdle4cifTh7rKvksNouoS3RTGhOvDIWJ0Arr0Aps6AynT+kmdklDCYmNsX3GjnOtqNwNG6966TgrhGtpvm3+i/rKfXzzYo+Ri1eYIJJoo7uHiFrl0NVksI+jejzr00P6GritSsWy9zodHLNEX6FitBKBACAEAIAQHHOmGHZqiQ2+8fiut0M8VI4S+/ZqJr1MrLhJ5KxU0bI6tEd2HEcFs3I2rUJjZpCF7kzVyNL0fqHzO6t2rrEh3MDn3rmOKcOjUu2r5LxX7F5oda7Xsl18zRMwdx4qjLMdODPtpqgMhjuLGIlgBzj8QIA9d1c6DhbuSss+Hy8/2IOo1ezux6mTleXEucbk6knmuljBRSUeiKpybeWNELIA1xBBBsQQQRuCNiF4enauiGMfWIGPPtHR3dI3Q/yue1dHZzaRpqlsm4MvrqGS8nhcvcGOSj6RUpt1jdbDtDu4OUW+v/ZE/R3L4H8jO/WFGLAUKhAOCdASaMF7gB59w4lZwg5vCNV1saoOUi9lia5jmEXaW5SD+Ei1lbwWzG3wObla5ycn1OZ4xgAimcyO5aMpGaxOoB1sr+i7tK1Jkey/byY/h+GEEaLyyfIgXanJ27AW2p4x+ULjtU82yOz4d/40PYnrQTQQAgBACAEBgekdN9s/vJV/o5/ho+e8Vht1c/coJ6cKwjNkKLK+eEKRGRviyzwnor1gD5iWtOoaNHOHMngFW6ziqqeyrm/PwOi4fwuVkVZbyXgvE0tHhsUQtGwN52Gp8TuVQXai255slk6GqiupYgsEtjQFpNo8xwQEbEsPgqG5ZmNkHC41H6Xbhbqb7KZbq3gwnXGaxJHI+mPRw0coy3dE+5jcdxbdru8e9dZoNatTDn8S6/uU2p0/ZS5dDOlTjQhKHpqvo/xUxzGI+zJqO6Ro0PmAR6KFrKlKGfIj6iPLcuqOqR1YIudCqN1tPkZQ1MXHMh3MCLjULHDXI3bk1lCOsB0Xu0wU0ygxTBBq+Psm+reB/Ty8FDvpjFbkWmj1U5vZLn6/uQ4cIcdzZRSxJQwXkdfBAWtHRdWCGjz4k96sqXUliL5nP6yOplJymuS6Y6Hk7wxpc4kAa/3xUuKcntRWPEVukZmQmR5e4auN/AcArSPciooqLrXOTkyZS0+oWic+RHw20jplAy0bB+ULmbXmbZ9J0cdtEF6IkLWSQQAgBACAEBlOlMHbB5hWuhn3cHG8fq23qXmjNTsVpFlGkMUlMHP7WrW9o99th6rHV6jsaW11fJFpwvTf8jUKL6Lmy9p63MuYO6JgegGZ6iyArnYsA610BNgq7oBON4ayrgfE7ci7Hb5ZB7J/vBSdJqJae1TXz9jVdUrIOLOKVdM6N7mPGVzCWuHIhdrCanFSj0ZRSTi8MYssjzJ7G8tILSWkG4I0IK8ayHz6m1wXpjmLWVAAO3WDYn8w4KDbpF1iQrNPjnE2eH1Ja52Zwcx1sotq08RfiD81X21prl1RhTcoPDLJ0wBsN1U26h9InQ0aJY3T/IQY776qK231LCMVFYSHWRBeGQs2CA8jrRdAV3SWlL2B7Nm6uaNiD97yVvwzUpS2S8ej+xz3GtF+H2tfh1X3KOnYrabOSZcYZBme0d4UO6eItm3TV77ox9ToLRYAclz75s+kRWEkerw9BACAEAIAQFR0kp80YP4fgVM0c8TwUXHqN9KmvAxszFcxZx6FQx5WE8XH3DQfNVXEbd01Dy+52HAdPspdr6y+iIlE601uDgfUKvL0vwgGZY7oClxShvqN0BDoK8tOV/qgNFSVV0BSdLeigqz1sJDJrdoHQSADTXg7hdW/D+Jdguzs+H6fwQtTpe070epz1mC1Bl6kRP63i0ixA5knS3fsuilqalX2jktvn/foViqm5bMcz3F8DnpSBPGWX2du0+DhpfuWNGqqvWa3n6iyqdfxIryFINR1vBaciKN7tMjGi1rXdYa+S5viOpUcwj1f0/ky4ZpO0sd0lyT5er/g9gqbzAePuVIdGXbCgHmuQCJhogM9NVFkuU8UBeUkwIsdQfgvU2nlHkoqSw+hUS0vVvLeG4/Sdl0dV3a1qX9yfPdbpnprpVv5e3gX3RmmvJfg1QtbPEME/glG/UbvBGtVQdoCAEAIAQAgBAN1EQc0tPELKEtskzVfUra3B+KMLWwZXEHmr2ueVk+d21OuxwfmNzSjblp6KjnJyk2z6JRBQrjGPRJECgbnqWgfdDnHw2+YWBtNO2JAePiQEGphQGYxaksbhAV+F48GkskNiCQDwOqtNVw2cIq2pZi1n1RCp1kZNwnyaZfw4rfYqrJpZUuJNJBcASNjbUDxXuXjAwPYoY5WWla17AQcrgCNFlXbOt7oPDMZRUliSKiXozh4cJBGDf7mZ2QEcct/dspv+U1W3bu+eFk0f8OnOcEqrrhawsBy4KA25PLN8YqKxFYRW4a0mQyW7OrQeBd3Jh4yN63bfEv43rwyHmuQCnPQFBjcNy0je/yK2VVuyW1Gq+1VQ3v0+pJwqfMAVrNpYVseZodxGnkf8qfobcNw8znv+oNMpVxuXVcn7P8An6mjwClyR3O7tfJatVZunjyJPBtN2VG59WWiilwCAEAIAQAgBACAzvSSi++OO/irHR2/6s5XjujxLto+PUx9cbE+vr/Sod8dtjRe8Ou7XTQn6fTkWXRulDWGQ+1J7mDb+fRaiaXQkCAbklCAYfqgK6vpwQgOZ4tDlmkH5j79fmu44fLdpq36L9ORzGr7t8l6jNPVvj9k6cjsvNToKNQu8sPzXX+fmZ06yyro+XkbLBqoPaHA+PceS4/U6eVFjrl/fU6Cm2NsFKJfteC0g7EWWg2FdLTANIjNjfTMTY9yyhBzkorxNdtirg5vohNLgrnG8rrgbtbfXzKmx0WH3mVNnF01iuL92T61wbka2wAB0G3AD5rDV4TUUbeFtyU5vxYuCVQy1JrHIByyArsUiu3+8dFv009lsZepE11Tt084LyGMGNnEefrr8br3VV9nbKJjw+/t9NCfp9ORo6aHO5reZ+GvyWqueyWTZq6O3qdfm1+jTNO1thYcFg3kkRiopJHqHoIAQAgBACAEAIBueIOaWnYrKMnF5RquqjbBwl0Zz3pPSdU6x7/TgtuomptSXkQuGUSorlVLwly+YqlrBkZb8I+C0FkOCrQDjJroCQ0oBuo2QHNukDP+ok8R+0LteGLGkh7fdnLa+X/cS/vgVhYp5GUi2wGcNOUkjW+nLiud45p5d25dOj+xdcLuWHW+vVGqme0AFrrtPPcFc6XA01xc6O3F2neG6vPgBp4uCsNBRuk7H0iv1fT9yr4pqFCrs11f0L0C23mp3U55LHQq8UdZw/SPiVWa3417HQ8JX4L9/shiGpsohaFpSz3QFhG5ARcQb2T4ICJQxkvaRxGvuPzKm6zvbJ+aKbhD2u2pdIyePmaXCtJmf6v2lQi5NGgBACAEAIAQAgBACAEBy3priBkqHhuzOyPLf33QFbRzOyW/D8DqgHYqzWyAtKaVAWUTkB7JsgOfY5F9vJ4/EArt+HPOmh7HH6541M/crjGppGUjwMtssZRUk4yWUzONji8p8yZBJJIWxg2zOHGwv3nkq6HDtNp91mM+/P8AImWcQvuShnHty/M6NNCC/M22gDRbYAa6evuCqoyajhmm5ZlyGaisijuHua0gZspIvbuHHZbIVTnzijHMUuZnpMR67tZcltLXvfjf3qFxSjsbIrOcovODzUqpe/2RGdJZVhbFhh9QgLyGVAMYhP2bDc6DxKAtqKFsbASRcAfBbLLHPGfAj6fTQpzt6yeWx6hqR1rHDa9vUW+a1kg1CAEAIAQAgBACAEAIAQHL8XossrwRY5nX8b7oBrDYPb8vmgIVfT2NxoUBKoJ7jvG/igLeB6AklAY/H4Ptnd4B+XyXW8Kszporyz9TkOLLbqpeuPoVToVZKRXqQgwrLce7izwGlbmc+QkNa0jQHVz+za9rAWJ4hRdVY8KMer+xuq55bNdJUWjzBpcQL5QLH0Kp4wzPa2bJS5ZMfiFU6Z5c7QaWG9gNteO59Vc01qqOERJWZFUYtfyVNxqOVCXui84FZ3pw9mKlYqA6MXhhIcR5oDRQO0QEWY3kb3XPogCvqy4tYHW4nwCAsIZwwCxQG+YdBfkEApACAEAIAQAgBACAEBR45ghld1kZaHWs4OGjrbG/AoDPyUEsZIlaG39mxBvbfZAVVdGgK7D43F5DQToSfAcf7zXqTbwjGc1BZZbU8i8MiyjNwgM/j8fbB7vgV0XCZfgtepyfHFjUJ+aKoxq23FNkT1a9ye5LDDQwt6uQ5Rna8bWJAIsb77j0Ue7cnvj5YJFNiScWx/GqkvsGH7Ow0B1uN83H5LXpq1HnJd48um+i6FayMW1vfhtbzUpyZHyORssq7iUd1D9MMseD27NXFeeV9/sLc1cydoJpR20Be05QDb6VzpWWNszmtPg4gEoBmtliMpMWkbQGMJ3eASS8nmST5WQFj0YpDPMDYljDmceFx7LfEm3ldAdDQAgBACAEAIAQAgBACAEBm+kEt32/CAPM6n5IDKYhJugLv6PaDSSZw9rsNvxA1cfC9h5FARKqkDZZANAHut3C+gQCxogKnE4nOIIBI1F7K94XJKp+5yfHlJ3xwvArnRdytVIossQY1luPcnhjTcMjccrXEhvbtvl1APK+yZMnCS68iZDSuds0nyWuVkV1Z4oSl0RbUfRud4vlyix30UDU6yrY456os9Fw/U9rGxLGGmUzu9c8doJh9pAWVNKgLWiI6yMnYPbfwugJkXQRubtTOMY2aGgOy8AXXPrZAaqipGRMDImhjRwHxPM96AfQAgBACAEAIAQAgBACACUBisSmuXO5kn1QGbrLuIa3UuIAHMk2CA6hhtGIYmRt2Y0DxPE+ZugMhiBvLIfzv9xsgIrigNX0egaYG5gDcuOovxXqk10ZjKEZfEsj0+CQP3ZbwJC3R1VsekiNLQaeXWCIrui9OeDvUfwtq19y8TQ+E6V/6kaToVSuvnD3X3GYgegXv/Pu8zOHDdPHpEn0vR2mjADIwANhqtctZc/E9/x2nzlxz7k+KlY32WtHgFplZKXVkmFNcPhikPLA2nK8QiAe63M/FAMYWz7eL/6R/uCAm4jS9VPIz8Ljb9J7TfcQgH4TogOhU0mZjXc2g+oQDqAEAIAQAgBACAEAIAQHhKAhYlUWaQN3aeXFAZLEQgKVjy2Rrxu1wcL6i4QGqw3pO8utKA4HYtFjfw4oCO6AnU7m5PiUBGfCgLnCMR6uMNy3sTre2h1QF3TVbX7aHkgJCAEAIBE0oa0udsASfAIDNVePvN8lmjwubd90Bm6gXvdAR6RpEjSNSHNI8QboDS4lStnlMg7Nw0WPMcUAycPy7aoDQYHUfZ5Du39vBAWYegFIAQAgBACAEAIAQAgG5nWCAyWMYqGvIdcctDayAoK3GGHa58AUBWPrSfZY8/6T/CAs8BlOcmRpZYdnMLXJ3QGiNW3mEBGkrI/xD1QDLsXib94eqAewnFWvlGQ3tv4IDYwOuEA6gAoCFibyY3Nt7QI9UBgZ8OqgTbIR4kfJARn4dV8mDzJ+SA8igniOZ4zWGzQboCTHjdt2vH+l38IB1uO8mvd4Md/CAs8LxB7ngiN7BrcuFr6bAIDT00hKAmhAeoAQAgBACAEAIAQCXtugIk1IDwQEV1EOQ9EAkYeOQQHr8Gjd7TWnxAQDEvR2E/8AjCAjno3T/wDqZ6IBxmAQjaKP/Y3+EBLgw1rfZaB4ABAWULLIB5ACAaljugIrqMIBs0QQB9SCAPqaAPqg5IBcdL3ICXFHZAOoAQAgBACAEAIAQAgBABQCcqALIBSA8IQCcoQHuUID0BAeoAQAgBACA8sgCyALIALUAAID1ACAEAIAQAgP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6" descr="data:image/jpeg;base64,/9j/4AAQSkZJRgABAQAAAQABAAD/2wCEAAkGBxISEhQUEBQUEBQUFRIVFRQUFBUUFBQQFBUWFhQVFBUYHCggGBolGxUUITIhJSkrLi4uFx8zODMsNygtLisBCgoKDg0OGxAQGywmICQsLDQuLCwsLCwsNCwsLCwtLCwsLCwsLCwsLCwsLCwsLCwsLCwsLCwsLCwsLCwsLCwsLP/AABEIANwA5QMBEQACEQEDEQH/xAAcAAABBQEBAQAAAAAAAAAAAAAAAgMEBQYHAQj/xAA9EAABAwIEAgcECgEDBQAAAAABAAIDBBEFEiExQVEGEyJhcYGRMqGxwQcUI0JSYnKy0fDhgpLxJDNDU3P/xAAbAQEAAgMBAQAAAAAAAAAAAAAABAUCAwYBB//EADURAAICAQIDBgQGAgEFAAAAAAABAgMRBBIFITETIkFRYXEygbHBI5Gh0eHwFUIUBiQ0UvH/2gAMAwEAAhEDEQA/AO4oAQAgBACAEAIAQAgBACAEAIAQAgBACAEAIAQAgBACAEAIAQAgBACAEAIAQAgBACAEAIAQAgEl4XuGYuSR51gTA3IHPH91TAchsTtN9xbnostjRgrIs9aON7hH7BLxyelvI/NeZ9D3D8GJMuX2j6/4Xu3PQ8c9vVi2zA/yvHFoyViYsFYmZ6gBACAEAIAQAgBACAEAIAQAgBACAEAIAQDckwbuVkot9DXOyMepHdVXHZ1v8OZWxV46ml35XdGBLrvdZ7SP2nMkMK1slR5npKHrG2wDLl3Gt763vxWTk85MFUtuzwFEBoub6d/yC85tmWFFZK2pxwXIYL8M17emikw0j6yIFvEUm4wXzIjcUfxN789fQLc9PHyIq1lni8jkdeedvDT3LF0ozjqZeZMgrlplSSa9SWENWDuo0q2idC9SJAK1m89QAgBACAEAIAQAgBACAEAIAQAgPCUGSLNVAbLbGsi2XpdCqdUZ7kkDx2/4UtQ24KmV/aNvOPcaFXluAQbnffXmFl2eebRqWpcMpPJKpRcLVPkS9NHesli3QKOyzXJDD6mNp7T2A97gD8VmoTl0T/I1uyuHWSz7oU+cAE8ALk9wF/gvFBt4PXYkmzK1vSgu0iGQczq7+Aravh6j8fMpbuJSlygsL9SpFWpfZlduHWVawdZlvJEdUtbrM1MlxVK1SgbYzJ0FUtEqyTXc0WtJWqJZUWNOoLJjwdlGawT4yUlyFLwyBACAEAIAQAgBACAEAIAQCZHgC5/5K9SyeN4IFVUrfXWQ7riomqbnx09dFMjDkVVt2QoAHNdxI4JbmLRrogpKQ3CRmta/dzKylnGTVVjdjAnHMYMDAGWDyT32aOIBXul0ytk3LoTNRqpVQUY9fsZKbFZCbl7r3vfMRrvwVvHTwSxhFW7bG8uTIc1YXG7iXE8TqfVbo1KKwjBtt5ZY9HMabDKesJyPGVx5HgSOXBRtZpXbX3eqJOkuVU+fRlbUztzPyXLA4hp7iTl9wUmEHtW7rgjySy8dBDapZdmY4HWVSxdYJMVUtUqxklw1S0yrMlLBYQVSjyrNsZljT1CjzgSYWYLejq7KHZWWVGowW8cgIuFDawWcZKSyha8MgQAgBACAEAIAQAgBAeEoCn+u9ZeQezqI+9o0L/Ph3eKlRrxyIV1xX1VQpcIFVbbkq56m2ylRhkhSmGD1juvAbqHZrjkLE39U1FS7LL8DPSTl2qx4l11FnAnZQt/LBK7BKe59DI9OHuE4J9lzBkPge0PU+9W/DEnU0uueZo1+e1z4Y5FJhVK+plEbDYm5LjqGtHE2/uqnX2Rorc5EamqVs9sR7pNhjaQsZ1pkkcMxGXKA3YG9+J4LXotRLUJy24S9TbqNOqWluyytixQNt9lE62hDwXZu8m9wb8rDuUqWncv9n8jSml4ImxOpZwQD9Tk/M4uhcOOp1brwWiSvqf8A7r8n/JniEunJ/oQZKdwcWtLZja/2R6wEeWq3qcXHc+XvyMHHDx19hDpHNNnAtPJwIPoVkkpLK5mLQ7HULBwPCZDULTKB4T6epUedYyWdNUqNOBsjItaaoUScCVXYXdDVKDbWWunvLaKQOFx4HuKiNYZZp5WRa8PQQAgBACAEAIAQAgMt01xYt6qljNpKl7WG27Yie27/AG39FM0lW5ub6Ii6m3asLqxdRIGgNboAAAOQAsFvhHPNlVdZ4FRVTqZCBAnMrHFzzlYC93IC5UlbYLMnhGmMZWPEVlkqDo/Wgh7AI3DYl4B9BdaZ67StbZPPyJtfDtUnuSx8y3inrWD7enEg/FA9pNv0E6+ShuOlm/w549JJ/UnKGpivxI59n9itxPpLQi0c0b366h8RBj1+8HWPopVGg1TzOtpez6/l9zTO+ldycc+66Ggw9sQYHQhga4CxYAA5u41HiVX2uxy22N5XmS69iWYoxOM9EKyonklLoWhziWgvecrfut9nl8VeafiWnpqjDD5ei/cgWaWyybly/P8AgxeKUclPI6KUZXttexuLEXBB5EK6othdBTh0ZDlW4vDG6etcwOAykOFjma13pcaHwWUq4yab8PU8XIcocTkiIMZDSDcHKCQbW0JHJY2UQsWJBZXQmYh0inqBaZwcOHZb2db9k2uPVaatFVTzgsfMyssnP4mR31IJuGhnc0uI8e0SVsVbS5vP5fY1MfjmWDiYtE2CoWiUDFos6eoUWcDxFtS1CiWQNsZF1SVChWQJlVhOjxIRTxhxsye7PCVou0+YuPIKJOndBtdV9C4093NJ+JolCJ4IAQAgBACAEAIBMjw0EnQAEk9w1K9SzyPG8HFqXHPrWMte49kGRrBysxwHuXQRo7PStexS327p5NrVzLTXEr7JkCngdM/K3QbuPJq3WWRphuZhRRLUWbF82aqjhZE3LGLczxJ5k8VR23TtlmTOopohTHbBD/XLUbj0TICBjWFQ1TMszb6dl40ew82n5bKTpdXbppbq38vBmm/Twujia+ficmxWGqw6YsbI9g1LHNJDXsPHLtfmF2Wnto11W9xT814pnP3VT089ufY13QTpO+oLopzeRrcwftnbmAs7vF+HBVPE9DGlKdfR+HkbtPa2+8zD9MJH/XZ+sBa7Psfw2AaR3ZQFdaDatNDb0x/9I9ybm8lPnUw17TQ4b0Qq5Q1+QRsIvme5t8tr3DQb7c7KBbxKituOcv0MuxljOBqo6N1LY3S9W7I251y5ur0yvygk2N+G1lnDXUykobufzxnyyYbJPwKogg2IIO9iLGymJpowwPxzaevvWDiYtEqGdapQMGWNNOo04GJbUs6iTgC6o51CsgbYSK/p7W5KaNwNnCdhbz0Dr28l5pK82NehOhZyN90WxUVVNHKNyAHfqA1VLqauyscS/ps3wTLZaDaCAEAIAQAgBAZb6SMV+r0UljZ0nYHnv/e9S9FV2lq9CNqZ7YHAqOqdHI2Rhs5jg8HvBvr3Lq4wTjtfiUr5nUKLG46mPOw2Nu0z7zT393eoLodbwyDanF8zSYM3JGD95/aPhwHp8VSa63fbt8F/WdDw2ns6VJ9Zc/2JhnUIsDzr0ACdAKFQgKLpvQCopXG13xAyMPHQXc0eIHuCs+E6p0ahLwlyf2ZE1lKsrfmjkIkI1BIPAg2Pku2fqUODRwdKhJlFbDHU5G5WPLbyAgaZ7mzx3FV0tE4Z7GTjl814fLyNnaN9S16IGCvJjq42umjPWtc1jWZohYFjsoFwCRoeCja12aVbqn3Xyaznn5rJnWoz5M6HkAbawIta1tLcrcrKiy28m7kkMRQtja1jBla0ZQOTRsLrY5Obcn1Zqk1ESaPM8PyMc4ey8tBc0HcAkXATtdsWm2l5GMa7Zy7qyLf0cpHOzyRNe67nEG+TO62Y5ePsju0Wn/JaiMdsJYX64LavQ1rnNZf6FnFTwtFmxRtHIMaB6AKJK+yTy5P82SlVBLCS/IjVmCUsvtQsB/EwBjvVq3Va7UV9Jv58/qaLNFRZ1ivlyZkMawB1N2mEyRX3+808nW+Ku9Lro6juvlL6+xRazQSo7y5x+nuMU9SGi7iGgakk2AHeVunDPQr4mN6XY79Ze1rP+1He35nnd3hwH+VIoo7NZfVk+uLS5m0+hnFtZIHHcBzR3jdVHGKek0Wuhs57TqqoizBACAEAIAQAgOSfTZX3dDCDsC4jvNv4V3wmvk5FZrp97acvC6CKK8dhlcw3YS0jiDYrbhPqYNJ8mdtp5uwz9LfgFwdvxy92dHBJRSXkemdazMT16AOvQChOgB01wR3L1PDyeM4tUgNe4DYOcPIFfQ4SzFP0OalHEmhrMvcnmDoH0YYVK1zql1mxujdGy+7jnbcgchlOqpuK3xaVS65z+hurTXM35udlTcj1pvmhQhHFebjJVLxFvntood0svBa6avEc+Y39ZWkkihUIBYqEB66UOBa4BzSLEHYgr2MnF5XU8lFSWH0OKdMYZYah8T3lzAQ5nAGN2rdOJ4X7l2mjujdUrEufj7nPWadUTcUUKkswNF0AxDqK2F2wLsp8HaFQNfVvpaN1E9s0z6HXIF+CAEAIAQAgBAcF+laoz1z/AMoy+mi6jhkMUootTLNrMeArVI0CrLYjw6rg9d1kETubAD4jQj1BXEa2p1aicfX68zoKJ760ySZlFNp51qA961AHXIBupqwxjnE2DWucfAC5WdUHOaivFoxnLbFtnI5JCSSdySfM6rvFyWDnnzeS06K0AqKqKN5s2+Z1+LWdot87WWrU2uupyQfI7fTxgABoDWt0DQLAeAC5iTeeZthz5joCxM8Ht14elPLU3J8SoD6lylhYEioXh6KE6AUJ0AttQgMB9J7QZIHcSx7T4NcCP3FdJwOTdc4+q/v6FVxBd6LMVZXZXkjDn5ZWHk4fFarVmLQzg+mMPlzRRu5safOwXEWLbNr1Ohqlugn6EhYGwEAIAQAgBAfP/wBIDSayU/mPxXYaBfgxOYnPNsvczFlYJHuT2yySPDS9E8Uy3icdCbs/Vxb5qj4zo3OKuj1XX28/kWOhvSex+PQ0pnXMlsAnQCxKgAzIDO9LcVszqmnV/tdzP8/Iq74PpXKfbS6Lp7/wQNbdhbF1ZjV0pWGg6DRROqm9cL5QXMF7DrARa/PQnRRtW5dk9pqtk4rJ2iE6LmpdSTW1tFkrwyZ5dAZirdle4cifTh7rKvksNouoS3RTGhOvDIWJ0Arr0Aps6AynT+kmdklDCYmNsX3GjnOtqNwNG6966TgrhGtpvm3+i/rKfXzzYo+Ri1eYIJJoo7uHiFrl0NVksI+jejzr00P6GritSsWy9zodHLNEX6FitBKBACAEAIAQHHOmGHZqiQ2+8fiut0M8VI4S+/ZqJr1MrLhJ5KxU0bI6tEd2HEcFs3I2rUJjZpCF7kzVyNL0fqHzO6t2rrEh3MDn3rmOKcOjUu2r5LxX7F5oda7Xsl18zRMwdx4qjLMdODPtpqgMhjuLGIlgBzj8QIA9d1c6DhbuSss+Hy8/2IOo1ezux6mTleXEucbk6knmuljBRSUeiKpybeWNELIA1xBBBsQQQRuCNiF4enauiGMfWIGPPtHR3dI3Q/yue1dHZzaRpqlsm4MvrqGS8nhcvcGOSj6RUpt1jdbDtDu4OUW+v/ZE/R3L4H8jO/WFGLAUKhAOCdASaMF7gB59w4lZwg5vCNV1saoOUi9lia5jmEXaW5SD+Ei1lbwWzG3wObla5ycn1OZ4xgAimcyO5aMpGaxOoB1sr+i7tK1Jkey/byY/h+GEEaLyyfIgXanJ27AW2p4x+ULjtU82yOz4d/40PYnrQTQQAgBACAEBgekdN9s/vJV/o5/ho+e8Vht1c/coJ6cKwjNkKLK+eEKRGRviyzwnor1gD5iWtOoaNHOHMngFW6ziqqeyrm/PwOi4fwuVkVZbyXgvE0tHhsUQtGwN52Gp8TuVQXai255slk6GqiupYgsEtjQFpNo8xwQEbEsPgqG5ZmNkHC41H6Xbhbqb7KZbq3gwnXGaxJHI+mPRw0coy3dE+5jcdxbdru8e9dZoNatTDn8S6/uU2p0/ZS5dDOlTjQhKHpqvo/xUxzGI+zJqO6Ro0PmAR6KFrKlKGfIj6iPLcuqOqR1YIudCqN1tPkZQ1MXHMh3MCLjULHDXI3bk1lCOsB0Xu0wU0ygxTBBq+Psm+reB/Ty8FDvpjFbkWmj1U5vZLn6/uQ4cIcdzZRSxJQwXkdfBAWtHRdWCGjz4k96sqXUliL5nP6yOplJymuS6Y6Hk7wxpc4kAa/3xUuKcntRWPEVukZmQmR5e4auN/AcArSPciooqLrXOTkyZS0+oWic+RHw20jplAy0bB+ULmbXmbZ9J0cdtEF6IkLWSQQAgBACAEBlOlMHbB5hWuhn3cHG8fq23qXmjNTsVpFlGkMUlMHP7WrW9o99th6rHV6jsaW11fJFpwvTf8jUKL6Lmy9p63MuYO6JgegGZ6iyArnYsA610BNgq7oBON4ayrgfE7ci7Hb5ZB7J/vBSdJqJae1TXz9jVdUrIOLOKVdM6N7mPGVzCWuHIhdrCanFSj0ZRSTi8MYssjzJ7G8tILSWkG4I0IK8ayHz6m1wXpjmLWVAAO3WDYn8w4KDbpF1iQrNPjnE2eH1Ja52Zwcx1sotq08RfiD81X21prl1RhTcoPDLJ0wBsN1U26h9InQ0aJY3T/IQY776qK231LCMVFYSHWRBeGQs2CA8jrRdAV3SWlL2B7Nm6uaNiD97yVvwzUpS2S8ej+xz3GtF+H2tfh1X3KOnYrabOSZcYZBme0d4UO6eItm3TV77ox9ToLRYAclz75s+kRWEkerw9BACAEAIAQFR0kp80YP4fgVM0c8TwUXHqN9KmvAxszFcxZx6FQx5WE8XH3DQfNVXEbd01Dy+52HAdPspdr6y+iIlE601uDgfUKvL0vwgGZY7oClxShvqN0BDoK8tOV/qgNFSVV0BSdLeigqz1sJDJrdoHQSADTXg7hdW/D+Jdguzs+H6fwQtTpe070epz1mC1Bl6kRP63i0ixA5knS3fsuilqalX2jktvn/foViqm5bMcz3F8DnpSBPGWX2du0+DhpfuWNGqqvWa3n6iyqdfxIryFINR1vBaciKN7tMjGi1rXdYa+S5viOpUcwj1f0/ky4ZpO0sd0lyT5er/g9gqbzAePuVIdGXbCgHmuQCJhogM9NVFkuU8UBeUkwIsdQfgvU2nlHkoqSw+hUS0vVvLeG4/Sdl0dV3a1qX9yfPdbpnprpVv5e3gX3RmmvJfg1QtbPEME/glG/UbvBGtVQdoCAEAIAQAgBAN1EQc0tPELKEtskzVfUra3B+KMLWwZXEHmr2ueVk+d21OuxwfmNzSjblp6KjnJyk2z6JRBQrjGPRJECgbnqWgfdDnHw2+YWBtNO2JAePiQEGphQGYxaksbhAV+F48GkskNiCQDwOqtNVw2cIq2pZi1n1RCp1kZNwnyaZfw4rfYqrJpZUuJNJBcASNjbUDxXuXjAwPYoY5WWla17AQcrgCNFlXbOt7oPDMZRUliSKiXozh4cJBGDf7mZ2QEcct/dspv+U1W3bu+eFk0f8OnOcEqrrhawsBy4KA25PLN8YqKxFYRW4a0mQyW7OrQeBd3Jh4yN63bfEv43rwyHmuQCnPQFBjcNy0je/yK2VVuyW1Gq+1VQ3v0+pJwqfMAVrNpYVseZodxGnkf8qfobcNw8znv+oNMpVxuXVcn7P8An6mjwClyR3O7tfJatVZunjyJPBtN2VG59WWiilwCAEAIAQAgBACAzvSSi++OO/irHR2/6s5XjujxLto+PUx9cbE+vr/Sod8dtjRe8Ou7XTQn6fTkWXRulDWGQ+1J7mDb+fRaiaXQkCAbklCAYfqgK6vpwQgOZ4tDlmkH5j79fmu44fLdpq36L9ORzGr7t8l6jNPVvj9k6cjsvNToKNQu8sPzXX+fmZ06yyro+XkbLBqoPaHA+PceS4/U6eVFjrl/fU6Cm2NsFKJfteC0g7EWWg2FdLTANIjNjfTMTY9yyhBzkorxNdtirg5vohNLgrnG8rrgbtbfXzKmx0WH3mVNnF01iuL92T61wbka2wAB0G3AD5rDV4TUUbeFtyU5vxYuCVQy1JrHIByyArsUiu3+8dFv009lsZepE11Tt084LyGMGNnEefrr8br3VV9nbKJjw+/t9NCfp9ORo6aHO5reZ+GvyWqueyWTZq6O3qdfm1+jTNO1thYcFg3kkRiopJHqHoIAQAgBACAEAIBueIOaWnYrKMnF5RquqjbBwl0Zz3pPSdU6x7/TgtuomptSXkQuGUSorlVLwly+YqlrBkZb8I+C0FkOCrQDjJroCQ0oBuo2QHNukDP+ok8R+0LteGLGkh7fdnLa+X/cS/vgVhYp5GUi2wGcNOUkjW+nLiud45p5d25dOj+xdcLuWHW+vVGqme0AFrrtPPcFc6XA01xc6O3F2neG6vPgBp4uCsNBRuk7H0iv1fT9yr4pqFCrs11f0L0C23mp3U55LHQq8UdZw/SPiVWa3417HQ8JX4L9/shiGpsohaFpSz3QFhG5ARcQb2T4ICJQxkvaRxGvuPzKm6zvbJ+aKbhD2u2pdIyePmaXCtJmf6v2lQi5NGgBACAEAIAQAgBACAEBy3priBkqHhuzOyPLf33QFbRzOyW/D8DqgHYqzWyAtKaVAWUTkB7JsgOfY5F9vJ4/EArt+HPOmh7HH6541M/crjGppGUjwMtssZRUk4yWUzONji8p8yZBJJIWxg2zOHGwv3nkq6HDtNp91mM+/P8AImWcQvuShnHty/M6NNCC/M22gDRbYAa6evuCqoyajhmm5ZlyGaisijuHua0gZspIvbuHHZbIVTnzijHMUuZnpMR67tZcltLXvfjf3qFxSjsbIrOcovODzUqpe/2RGdJZVhbFhh9QgLyGVAMYhP2bDc6DxKAtqKFsbASRcAfBbLLHPGfAj6fTQpzt6yeWx6hqR1rHDa9vUW+a1kg1CAEAIAQAgBACAEAIAQHL8XossrwRY5nX8b7oBrDYPb8vmgIVfT2NxoUBKoJ7jvG/igLeB6AklAY/H4Ptnd4B+XyXW8Kszporyz9TkOLLbqpeuPoVToVZKRXqQgwrLce7izwGlbmc+QkNa0jQHVz+za9rAWJ4hRdVY8KMer+xuq55bNdJUWjzBpcQL5QLH0Kp4wzPa2bJS5ZMfiFU6Z5c7QaWG9gNteO59Vc01qqOERJWZFUYtfyVNxqOVCXui84FZ3pw9mKlYqA6MXhhIcR5oDRQO0QEWY3kb3XPogCvqy4tYHW4nwCAsIZwwCxQG+YdBfkEApACAEAIAQAgBACAEBR45ghld1kZaHWs4OGjrbG/AoDPyUEsZIlaG39mxBvbfZAVVdGgK7D43F5DQToSfAcf7zXqTbwjGc1BZZbU8i8MiyjNwgM/j8fbB7vgV0XCZfgtepyfHFjUJ+aKoxq23FNkT1a9ye5LDDQwt6uQ5Rna8bWJAIsb77j0Ue7cnvj5YJFNiScWx/GqkvsGH7Ow0B1uN83H5LXpq1HnJd48um+i6FayMW1vfhtbzUpyZHyORssq7iUd1D9MMseD27NXFeeV9/sLc1cydoJpR20Be05QDb6VzpWWNszmtPg4gEoBmtliMpMWkbQGMJ3eASS8nmST5WQFj0YpDPMDYljDmceFx7LfEm3ldAdDQAgBACAEAIAQAgBACAEBm+kEt32/CAPM6n5IDKYhJugLv6PaDSSZw9rsNvxA1cfC9h5FARKqkDZZANAHut3C+gQCxogKnE4nOIIBI1F7K94XJKp+5yfHlJ3xwvArnRdytVIossQY1luPcnhjTcMjccrXEhvbtvl1APK+yZMnCS68iZDSuds0nyWuVkV1Z4oSl0RbUfRud4vlyix30UDU6yrY456os9Fw/U9rGxLGGmUzu9c8doJh9pAWVNKgLWiI6yMnYPbfwugJkXQRubtTOMY2aGgOy8AXXPrZAaqipGRMDImhjRwHxPM96AfQAgBACAEAIAQAgBACACUBisSmuXO5kn1QGbrLuIa3UuIAHMk2CA6hhtGIYmRt2Y0DxPE+ZugMhiBvLIfzv9xsgIrigNX0egaYG5gDcuOovxXqk10ZjKEZfEsj0+CQP3ZbwJC3R1VsekiNLQaeXWCIrui9OeDvUfwtq19y8TQ+E6V/6kaToVSuvnD3X3GYgegXv/Pu8zOHDdPHpEn0vR2mjADIwANhqtctZc/E9/x2nzlxz7k+KlY32WtHgFplZKXVkmFNcPhikPLA2nK8QiAe63M/FAMYWz7eL/6R/uCAm4jS9VPIz8Ljb9J7TfcQgH4TogOhU0mZjXc2g+oQDqAEAIAQAgBACAEAIAQHhKAhYlUWaQN3aeXFAZLEQgKVjy2Rrxu1wcL6i4QGqw3pO8utKA4HYtFjfw4oCO6AnU7m5PiUBGfCgLnCMR6uMNy3sTre2h1QF3TVbX7aHkgJCAEAIBE0oa0udsASfAIDNVePvN8lmjwubd90Bm6gXvdAR6RpEjSNSHNI8QboDS4lStnlMg7Nw0WPMcUAycPy7aoDQYHUfZ5Du39vBAWYegFIAQAgBACAEAIAQAgG5nWCAyWMYqGvIdcctDayAoK3GGHa58AUBWPrSfZY8/6T/CAs8BlOcmRpZYdnMLXJ3QGiNW3mEBGkrI/xD1QDLsXib94eqAewnFWvlGQ3tv4IDYwOuEA6gAoCFibyY3Nt7QI9UBgZ8OqgTbIR4kfJARn4dV8mDzJ+SA8igniOZ4zWGzQboCTHjdt2vH+l38IB1uO8mvd4Md/CAs8LxB7ngiN7BrcuFr6bAIDT00hKAmhAeoAQAgBACAEAIAQCXtugIk1IDwQEV1EOQ9EAkYeOQQHr8Gjd7TWnxAQDEvR2E/8AjCAjno3T/wDqZ6IBxmAQjaKP/Y3+EBLgw1rfZaB4ABAWULLIB5ACAaljugIrqMIBs0QQB9SCAPqaAPqg5IBcdL3ICXFHZAOoAQAgBACAEAIAQAgBABQCcqALIBSA8IQCcoQHuUID0BAeoAQAgBACA8sgCyALIALUAAID1ACAEAIAQAgP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263" y="4752878"/>
            <a:ext cx="3685705" cy="183048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0" t="7394" r="4249" b="9032"/>
          <a:stretch/>
        </p:blipFill>
        <p:spPr>
          <a:xfrm>
            <a:off x="683568" y="7464"/>
            <a:ext cx="1743125" cy="167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672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 de Custos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46660"/>
            <a:ext cx="8229600" cy="51113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400" dirty="0"/>
              <a:t>Todos os custos envolvidos na operação de um modelo de negócios.</a:t>
            </a:r>
          </a:p>
          <a:p>
            <a:pPr marL="0" indent="0">
              <a:buNone/>
            </a:pPr>
            <a:endParaRPr lang="pt-BR" sz="3100" dirty="0"/>
          </a:p>
          <a:p>
            <a:r>
              <a:rPr lang="pt-BR" sz="2400" dirty="0"/>
              <a:t>Quais são os custos mais importantes?</a:t>
            </a:r>
          </a:p>
          <a:p>
            <a:pPr marL="0" indent="0">
              <a:buNone/>
            </a:pPr>
            <a:endParaRPr lang="pt-BR" sz="23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684" y="4850547"/>
            <a:ext cx="3626990" cy="174680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26" y="29747"/>
            <a:ext cx="1755624" cy="171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388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76" r="1000"/>
          <a:stretch/>
        </p:blipFill>
        <p:spPr bwMode="auto">
          <a:xfrm>
            <a:off x="0" y="332656"/>
            <a:ext cx="9052560" cy="641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04381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imagens do canv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48680"/>
            <a:ext cx="8608338" cy="604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207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31018" t="34310" r="19008" b="9641"/>
          <a:stretch/>
        </p:blipFill>
        <p:spPr>
          <a:xfrm>
            <a:off x="152464" y="764704"/>
            <a:ext cx="8812023" cy="5556601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52465" y="5517232"/>
            <a:ext cx="360040" cy="4320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987824" y="116632"/>
            <a:ext cx="115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Nespresso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661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31185" t="33266" r="19008" b="8657"/>
          <a:stretch/>
        </p:blipFill>
        <p:spPr>
          <a:xfrm>
            <a:off x="297065" y="962352"/>
            <a:ext cx="8739431" cy="5729364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17045" y="5509764"/>
            <a:ext cx="360040" cy="4320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635896" y="620688"/>
            <a:ext cx="1034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Cerealize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54294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20245" t="32281" r="19008" b="8656"/>
          <a:stretch/>
        </p:blipFill>
        <p:spPr>
          <a:xfrm>
            <a:off x="107504" y="980728"/>
            <a:ext cx="8957796" cy="4896544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251520" y="5373216"/>
            <a:ext cx="360040" cy="4320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2532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0115" t="31297" r="19008" b="9641"/>
          <a:stretch/>
        </p:blipFill>
        <p:spPr>
          <a:xfrm>
            <a:off x="131507" y="1196752"/>
            <a:ext cx="8976997" cy="4896544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23528" y="5661248"/>
            <a:ext cx="360040" cy="4320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6698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661" y="96702"/>
            <a:ext cx="2655632" cy="189213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788" y="445499"/>
            <a:ext cx="3140449" cy="198240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342" y="364670"/>
            <a:ext cx="3069686" cy="2249504"/>
          </a:xfrm>
          <a:prstGeom prst="rect">
            <a:avLst/>
          </a:prstGeom>
        </p:spPr>
      </p:pic>
      <p:pic>
        <p:nvPicPr>
          <p:cNvPr id="1026" name="Picture 2" descr="Resultado de imagem para produtos inovador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732" y="2589421"/>
            <a:ext cx="3304883" cy="2174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soura para cortar e servir pizza.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1" t="22532" r="9540"/>
          <a:stretch/>
        </p:blipFill>
        <p:spPr bwMode="auto">
          <a:xfrm>
            <a:off x="6010871" y="4749522"/>
            <a:ext cx="2980603" cy="2104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orta molho shoyu.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369" y="2915469"/>
            <a:ext cx="2589502" cy="366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ábua com depósito.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8" y="3501008"/>
            <a:ext cx="3319686" cy="308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0496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20668" t="32282" r="19008" b="8858"/>
          <a:stretch/>
        </p:blipFill>
        <p:spPr>
          <a:xfrm>
            <a:off x="196765" y="923528"/>
            <a:ext cx="8767723" cy="4809728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96765" y="5301208"/>
            <a:ext cx="504056" cy="4320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29229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20115" t="33266" r="19008" b="8657"/>
          <a:stretch/>
        </p:blipFill>
        <p:spPr>
          <a:xfrm>
            <a:off x="251520" y="1268760"/>
            <a:ext cx="8726394" cy="468052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251520" y="5490343"/>
            <a:ext cx="504056" cy="4320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88841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Referência</a:t>
            </a:r>
            <a:r>
              <a:rPr lang="pt-BR" dirty="0"/>
              <a:t> de Conteúdo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Maria Augusta </a:t>
            </a:r>
            <a:r>
              <a:rPr lang="pt-BR" dirty="0" err="1"/>
              <a:t>Orofino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/>
              <a:t>Renato Nobre</a:t>
            </a:r>
          </a:p>
          <a:p>
            <a:pPr marL="0" indent="0">
              <a:buNone/>
            </a:pPr>
            <a:r>
              <a:rPr lang="pt-BR" dirty="0"/>
              <a:t>Disponível em: http://bmgenbrasil.com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Business </a:t>
            </a:r>
            <a:r>
              <a:rPr lang="pt-BR" dirty="0" err="1"/>
              <a:t>Model</a:t>
            </a:r>
            <a:r>
              <a:rPr lang="pt-BR" dirty="0"/>
              <a:t> </a:t>
            </a:r>
            <a:r>
              <a:rPr lang="pt-BR" dirty="0" err="1"/>
              <a:t>Generation</a:t>
            </a:r>
            <a:r>
              <a:rPr lang="pt-BR" dirty="0"/>
              <a:t> – Alexander </a:t>
            </a:r>
            <a:r>
              <a:rPr lang="pt-BR" dirty="0" err="1"/>
              <a:t>Osterwalder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0362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inovar?</a:t>
            </a:r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2340981"/>
              </p:ext>
            </p:extLst>
          </p:nvPr>
        </p:nvGraphicFramePr>
        <p:xfrm>
          <a:off x="179512" y="1124744"/>
          <a:ext cx="8208912" cy="5476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1790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7" y="44624"/>
            <a:ext cx="8971257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026009" y="4811668"/>
            <a:ext cx="71287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Um Modelo de Negócios descreve a </a:t>
            </a:r>
            <a:r>
              <a:rPr lang="pt-BR" sz="3200" b="1" dirty="0"/>
              <a:t>lógica de criação</a:t>
            </a:r>
            <a:r>
              <a:rPr lang="pt-BR" sz="3200" dirty="0"/>
              <a:t>, </a:t>
            </a:r>
            <a:r>
              <a:rPr lang="pt-BR" sz="3200" b="1" dirty="0"/>
              <a:t>entrega e captura </a:t>
            </a:r>
            <a:r>
              <a:rPr lang="pt-BR" sz="3200" dirty="0"/>
              <a:t>de </a:t>
            </a:r>
            <a:r>
              <a:rPr lang="pt-BR" sz="3200" b="1" dirty="0"/>
              <a:t>valor </a:t>
            </a:r>
            <a:r>
              <a:rPr lang="pt-BR" sz="3200" dirty="0"/>
              <a:t>por parte de uma organização (</a:t>
            </a:r>
            <a:r>
              <a:rPr lang="pt-BR" sz="3200" dirty="0" err="1"/>
              <a:t>Osterwalder</a:t>
            </a:r>
            <a:r>
              <a:rPr lang="pt-BR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49962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o CANVAS?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95536" y="1319263"/>
            <a:ext cx="8229600" cy="4525963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PT" sz="2800" dirty="0"/>
              <a:t>É um </a:t>
            </a:r>
            <a:r>
              <a:rPr lang="pt-PT" sz="2800" b="1" dirty="0"/>
              <a:t>mapa visual pré-formatado </a:t>
            </a:r>
            <a:r>
              <a:rPr lang="pt-PT" sz="2800" dirty="0"/>
              <a:t>em um quadro contendo </a:t>
            </a:r>
            <a:r>
              <a:rPr lang="pt-PT" sz="2800" b="1" dirty="0"/>
              <a:t>nove blocos do modelo de negócios.</a:t>
            </a:r>
          </a:p>
          <a:p>
            <a:endParaRPr lang="pt-PT" sz="2800" b="1" dirty="0"/>
          </a:p>
          <a:p>
            <a:r>
              <a:rPr lang="pt-BR" dirty="0"/>
              <a:t>Orientar como podem </a:t>
            </a:r>
            <a:r>
              <a:rPr lang="pt-BR" b="1" dirty="0"/>
              <a:t>criar novos (inovar) </a:t>
            </a:r>
            <a:r>
              <a:rPr lang="pt-BR" dirty="0"/>
              <a:t>ou alterar modelos de negócios </a:t>
            </a:r>
            <a:r>
              <a:rPr lang="pt-BR" b="1" dirty="0"/>
              <a:t>já existentes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4509120"/>
            <a:ext cx="2822112" cy="202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107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1603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b="8541"/>
          <a:stretch/>
        </p:blipFill>
        <p:spPr>
          <a:xfrm>
            <a:off x="6372200" y="-8153"/>
            <a:ext cx="2527812" cy="244646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684584" y="260648"/>
            <a:ext cx="6624736" cy="640724"/>
          </a:xfrm>
        </p:spPr>
        <p:txBody>
          <a:bodyPr>
            <a:noAutofit/>
          </a:bodyPr>
          <a:lstStyle/>
          <a:p>
            <a:r>
              <a:rPr lang="pt-BR" sz="4000" dirty="0">
                <a:latin typeface="Britannic Bold" panose="020B0903060703020204" pitchFamily="34" charset="0"/>
                <a:cs typeface="Arial" panose="020B0604020202020204" pitchFamily="34" charset="0"/>
              </a:rPr>
              <a:t>Diferenciais do modelo</a:t>
            </a:r>
            <a:endParaRPr lang="pt-BR" sz="4000" dirty="0">
              <a:latin typeface="Britannic Bold" panose="020B0903060703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969661"/>
            <a:ext cx="7390207" cy="487057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b="1" cap="non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Pensamento visual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pt-BR" sz="24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pt-BR" sz="2400" cap="none" dirty="0">
                <a:latin typeface="Arial" panose="020B0604020202020204" pitchFamily="34" charset="0"/>
                <a:cs typeface="Arial" panose="020B0604020202020204" pitchFamily="34" charset="0"/>
              </a:rPr>
              <a:t>Consiste em </a:t>
            </a:r>
            <a:r>
              <a:rPr lang="pt-BR" cap="none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usar desenhos para representar ideias </a:t>
            </a:r>
            <a:r>
              <a:rPr lang="pt-BR" sz="2400" cap="none" dirty="0">
                <a:latin typeface="Arial" panose="020B0604020202020204" pitchFamily="34" charset="0"/>
                <a:cs typeface="Arial" panose="020B0604020202020204" pitchFamily="34" charset="0"/>
              </a:rPr>
              <a:t>ou situações;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pt-BR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pt-BR" sz="2400" cap="none" dirty="0">
                <a:latin typeface="Arial" panose="020B0604020202020204" pitchFamily="34" charset="0"/>
                <a:cs typeface="Arial" panose="020B0604020202020204" pitchFamily="34" charset="0"/>
              </a:rPr>
              <a:t>O quadro </a:t>
            </a:r>
            <a:r>
              <a:rPr lang="pt-BR" cap="none" dirty="0">
                <a:latin typeface="Arial" panose="020B0604020202020204" pitchFamily="34" charset="0"/>
                <a:cs typeface="Arial" panose="020B0604020202020204" pitchFamily="34" charset="0"/>
              </a:rPr>
              <a:t>utiliza o pensamento visual</a:t>
            </a:r>
            <a:r>
              <a:rPr lang="pt-BR" sz="2400" cap="none" dirty="0">
                <a:latin typeface="Arial" panose="020B0604020202020204" pitchFamily="34" charset="0"/>
                <a:cs typeface="Arial" panose="020B0604020202020204" pitchFamily="34" charset="0"/>
              </a:rPr>
              <a:t>, permitindo ver o modelo como um desenho e não como uma folha de texto; </a:t>
            </a:r>
          </a:p>
        </p:txBody>
      </p:sp>
    </p:spTree>
    <p:extLst>
      <p:ext uri="{BB962C8B-B14F-4D97-AF65-F5344CB8AC3E}">
        <p14:creationId xmlns:p14="http://schemas.microsoft.com/office/powerpoint/2010/main" val="3161238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b="8541"/>
          <a:stretch/>
        </p:blipFill>
        <p:spPr>
          <a:xfrm>
            <a:off x="6084168" y="-8153"/>
            <a:ext cx="2815844" cy="272522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684584" y="260648"/>
            <a:ext cx="7797662" cy="640724"/>
          </a:xfrm>
        </p:spPr>
        <p:txBody>
          <a:bodyPr>
            <a:noAutofit/>
          </a:bodyPr>
          <a:lstStyle/>
          <a:p>
            <a:r>
              <a:rPr lang="pt-BR" sz="4000" dirty="0">
                <a:latin typeface="Britannic Bold" panose="020B0903060703020204" pitchFamily="34" charset="0"/>
                <a:cs typeface="Arial" panose="020B0604020202020204" pitchFamily="34" charset="0"/>
              </a:rPr>
              <a:t>Diferenciais do modelo</a:t>
            </a:r>
            <a:endParaRPr lang="pt-BR" sz="4000" dirty="0">
              <a:latin typeface="Britannic Bold" panose="020B0903060703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0145" y="1442985"/>
            <a:ext cx="5984629" cy="487057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b="1" cap="non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Pensamento visual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pt-BR" sz="24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pt-BR" sz="2400" cap="none" dirty="0">
                <a:latin typeface="Arial" panose="020B0604020202020204" pitchFamily="34" charset="0"/>
                <a:cs typeface="Arial" panose="020B0604020202020204" pitchFamily="34" charset="0"/>
              </a:rPr>
              <a:t>Ao olhar para um quadro, é possível compreender rapidamente sobre que tipo de negócio se trata;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pt-BR" sz="2400" cap="none" dirty="0">
                <a:latin typeface="Arial" panose="020B0604020202020204" pitchFamily="34" charset="0"/>
                <a:cs typeface="Arial" panose="020B0604020202020204" pitchFamily="34" charset="0"/>
              </a:rPr>
              <a:t>O desenho nos permite comparar as relações entre os diversos blocos e descobrir se faz sentido fazer todas essas coisas, se elas se completam.</a:t>
            </a:r>
          </a:p>
        </p:txBody>
      </p:sp>
    </p:spTree>
    <p:extLst>
      <p:ext uri="{BB962C8B-B14F-4D97-AF65-F5344CB8AC3E}">
        <p14:creationId xmlns:p14="http://schemas.microsoft.com/office/powerpoint/2010/main" val="40512346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22373</TotalTime>
  <Words>687</Words>
  <Application>Microsoft Office PowerPoint</Application>
  <PresentationFormat>Apresentação na tela (4:3)</PresentationFormat>
  <Paragraphs>125</Paragraphs>
  <Slides>32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6" baseType="lpstr">
      <vt:lpstr>Arial</vt:lpstr>
      <vt:lpstr>Britannic Bold</vt:lpstr>
      <vt:lpstr>Calibri</vt:lpstr>
      <vt:lpstr>Tema do Office</vt:lpstr>
      <vt:lpstr>Canvas Business Model Generation - BMG</vt:lpstr>
      <vt:lpstr>Apresentação do PowerPoint</vt:lpstr>
      <vt:lpstr>Apresentação do PowerPoint</vt:lpstr>
      <vt:lpstr>Por que inovar?</vt:lpstr>
      <vt:lpstr>Apresentação do PowerPoint</vt:lpstr>
      <vt:lpstr>O que é o CANVAS?</vt:lpstr>
      <vt:lpstr>Apresentação do PowerPoint</vt:lpstr>
      <vt:lpstr>Diferenciais do modelo</vt:lpstr>
      <vt:lpstr>Diferenciais do modelo</vt:lpstr>
      <vt:lpstr>Apresentação do PowerPoint</vt:lpstr>
      <vt:lpstr>Cacau Show Principal Inovação no Modelo</vt:lpstr>
      <vt:lpstr>Apresentação do PowerPoint</vt:lpstr>
      <vt:lpstr>Segmento de Clientes</vt:lpstr>
      <vt:lpstr>Proposta de Valor</vt:lpstr>
      <vt:lpstr>Proposta de Valor</vt:lpstr>
      <vt:lpstr>Canais</vt:lpstr>
      <vt:lpstr>Canais</vt:lpstr>
      <vt:lpstr>Relacionamento</vt:lpstr>
      <vt:lpstr>Receitas</vt:lpstr>
      <vt:lpstr>Recursos Chaves</vt:lpstr>
      <vt:lpstr>Atividades Chaves</vt:lpstr>
      <vt:lpstr>Parcerias</vt:lpstr>
      <vt:lpstr>Estrutura de Custos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 de Conteúdo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ALI</dc:creator>
  <cp:lastModifiedBy>Daniel Muller</cp:lastModifiedBy>
  <cp:revision>96</cp:revision>
  <cp:lastPrinted>2014-10-15T11:08:27Z</cp:lastPrinted>
  <dcterms:created xsi:type="dcterms:W3CDTF">2012-09-24T16:32:14Z</dcterms:created>
  <dcterms:modified xsi:type="dcterms:W3CDTF">2021-10-27T19:57:32Z</dcterms:modified>
</cp:coreProperties>
</file>