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Nunito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28051F-2939-4E11-B8BA-59EAAF35E999}">
  <a:tblStyle styleId="{5228051F-2939-4E11-B8BA-59EAAF35E9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5b3fa0bce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5b3fa0bce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5b3fa0bce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5b3fa0bce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5b3fa0bce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5b3fa0bce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5b3fa0bce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5b3fa0bce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5b3fa0bce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5b3fa0bce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5b3fa0bce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5b3fa0bce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>
            <a:off x="3601200" y="3556900"/>
            <a:ext cx="1866900" cy="11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2452050" y="3556900"/>
            <a:ext cx="4239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latin typeface="Roboto"/>
                <a:ea typeface="Roboto"/>
                <a:cs typeface="Roboto"/>
                <a:sym typeface="Roboto"/>
              </a:rPr>
              <a:t>Serviços de Internet</a:t>
            </a: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3652850" y="3527400"/>
            <a:ext cx="1815300" cy="16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321300" y="3697200"/>
            <a:ext cx="4250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Turma: EM29MC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Alunos: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Cristiano Koxne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Daniel Augusto Muller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2" name="Google Shape;2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>
            <a:spLocks noGrp="1"/>
          </p:cNvSpPr>
          <p:nvPr>
            <p:ph type="ctrTitle"/>
          </p:nvPr>
        </p:nvSpPr>
        <p:spPr>
          <a:xfrm>
            <a:off x="0" y="206625"/>
            <a:ext cx="6391200" cy="695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de Mercado</a:t>
            </a:r>
            <a:endParaRPr/>
          </a:p>
        </p:txBody>
      </p:sp>
      <p:sp>
        <p:nvSpPr>
          <p:cNvPr id="288" name="Google Shape;288;p14"/>
          <p:cNvSpPr txBox="1">
            <a:spLocks noGrp="1"/>
          </p:cNvSpPr>
          <p:nvPr>
            <p:ph type="subTitle" idx="1"/>
          </p:nvPr>
        </p:nvSpPr>
        <p:spPr>
          <a:xfrm>
            <a:off x="448500" y="902025"/>
            <a:ext cx="8247000" cy="406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 dirty="0">
                <a:latin typeface="Arial"/>
                <a:ea typeface="Arial"/>
                <a:cs typeface="Arial"/>
                <a:sym typeface="Arial"/>
              </a:rPr>
              <a:t>Análise de Clientes:</a:t>
            </a:r>
            <a:endParaRPr sz="1700" u="sng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pt-BR" sz="1700" dirty="0">
                <a:latin typeface="Arial"/>
                <a:ea typeface="Arial"/>
                <a:cs typeface="Arial"/>
                <a:sym typeface="Arial"/>
              </a:rPr>
              <a:t>Clientes: Adultos e empresas pequenas;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pt-BR" sz="1700" dirty="0">
                <a:latin typeface="Arial"/>
                <a:ea typeface="Arial"/>
                <a:cs typeface="Arial"/>
                <a:sym typeface="Arial"/>
              </a:rPr>
              <a:t>Localização: Cidades “pequenas” com menos de 100 mil habitantes no sudoeste paranaense (expectativa de expansão para todo Paraná);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 dirty="0">
                <a:latin typeface="Arial"/>
                <a:ea typeface="Arial"/>
                <a:cs typeface="Arial"/>
                <a:sym typeface="Arial"/>
              </a:rPr>
              <a:t>Análise dos Concorrentes:</a:t>
            </a:r>
            <a:endParaRPr sz="17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pt-BR" sz="1700" dirty="0">
                <a:latin typeface="Arial"/>
                <a:ea typeface="Arial"/>
                <a:cs typeface="Arial"/>
                <a:sym typeface="Arial"/>
              </a:rPr>
              <a:t>Concorrentes iniciais locais: </a:t>
            </a:r>
            <a:r>
              <a:rPr lang="pt-BR" sz="1700" dirty="0" err="1">
                <a:latin typeface="Arial"/>
                <a:ea typeface="Arial"/>
                <a:cs typeface="Arial"/>
                <a:sym typeface="Arial"/>
              </a:rPr>
              <a:t>Ampernet</a:t>
            </a:r>
            <a:r>
              <a:rPr lang="pt-BR" sz="1700" dirty="0">
                <a:latin typeface="Arial"/>
                <a:ea typeface="Arial"/>
                <a:cs typeface="Arial"/>
                <a:sym typeface="Arial"/>
              </a:rPr>
              <a:t>, Empire, Copel, </a:t>
            </a:r>
            <a:r>
              <a:rPr lang="pt-BR" sz="1700" dirty="0" err="1">
                <a:latin typeface="Arial"/>
                <a:ea typeface="Arial"/>
                <a:cs typeface="Arial"/>
                <a:sym typeface="Arial"/>
              </a:rPr>
              <a:t>MHNet</a:t>
            </a:r>
            <a:r>
              <a:rPr lang="pt-BR" sz="17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pt-BR" sz="1700" dirty="0">
                <a:latin typeface="Arial"/>
                <a:ea typeface="Arial"/>
                <a:cs typeface="Arial"/>
                <a:sym typeface="Arial"/>
              </a:rPr>
              <a:t>Dificuldades Iniciais: Marketing e empresas já consolidadas na cidade;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 dirty="0">
                <a:latin typeface="Arial"/>
                <a:ea typeface="Arial"/>
                <a:cs typeface="Arial"/>
                <a:sym typeface="Arial"/>
              </a:rPr>
              <a:t>Análise de Fornecedores: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pt-BR" sz="1700" dirty="0">
                <a:latin typeface="Arial"/>
                <a:ea typeface="Arial"/>
                <a:cs typeface="Arial"/>
                <a:sym typeface="Arial"/>
              </a:rPr>
              <a:t>Internet: Claro, Vivo e Oi (abrangem o Brasil inteiro);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pt-BR" sz="1700" dirty="0">
                <a:latin typeface="Arial"/>
                <a:ea typeface="Arial"/>
                <a:cs typeface="Arial"/>
                <a:sym typeface="Arial"/>
              </a:rPr>
              <a:t>Equipamentos de Hardware: SP-Shop (Goioerê, PR) e </a:t>
            </a:r>
            <a:r>
              <a:rPr lang="pt-BR" sz="1700" dirty="0" err="1">
                <a:latin typeface="Arial"/>
                <a:ea typeface="Arial"/>
                <a:cs typeface="Arial"/>
                <a:sym typeface="Arial"/>
              </a:rPr>
              <a:t>Cianet</a:t>
            </a:r>
            <a:r>
              <a:rPr lang="pt-BR" sz="1700" dirty="0">
                <a:latin typeface="Arial"/>
                <a:ea typeface="Arial"/>
                <a:cs typeface="Arial"/>
                <a:sym typeface="Arial"/>
              </a:rPr>
              <a:t> (Palhoça, SC)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latin typeface="Arial"/>
                <a:ea typeface="Arial"/>
                <a:cs typeface="Arial"/>
                <a:sym typeface="Arial"/>
              </a:rPr>
              <a:t>	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775" y="2454650"/>
            <a:ext cx="523100" cy="625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75" y="3079850"/>
            <a:ext cx="1257600" cy="321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91" name="Google Shape;29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8950" y="3667425"/>
            <a:ext cx="740050" cy="2778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92" name="Google Shape;29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2150" y="3682600"/>
            <a:ext cx="656650" cy="247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93" name="Google Shape;29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1950" y="3448238"/>
            <a:ext cx="523100" cy="4970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94" name="Google Shape;29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4700" y="4395950"/>
            <a:ext cx="1419601" cy="7475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>
            <a:spLocks noGrp="1"/>
          </p:cNvSpPr>
          <p:nvPr>
            <p:ph type="subTitle" idx="1"/>
          </p:nvPr>
        </p:nvSpPr>
        <p:spPr>
          <a:xfrm>
            <a:off x="420375" y="902025"/>
            <a:ext cx="8247000" cy="406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latin typeface="Arial"/>
                <a:ea typeface="Arial"/>
                <a:cs typeface="Arial"/>
                <a:sym typeface="Arial"/>
              </a:rPr>
              <a:t>Marketing Regular:</a:t>
            </a:r>
            <a:endParaRPr sz="1700" u="sng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Propagandas: rádio, televisão/canal local e em redes sociais;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Plataforma Digital: o cliente poderá contratar seu serviço sem precisar entrar em contato pessoalmente;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latin typeface="Arial"/>
                <a:ea typeface="Arial"/>
                <a:cs typeface="Arial"/>
                <a:sym typeface="Arial"/>
              </a:rPr>
              <a:t>Estratégias Promocionais:</a:t>
            </a:r>
            <a:endParaRPr sz="17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Promoção de Inauguração: 30% de desconto nos primeiros 3 meses da filial;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Promoção de Aniversário: promoção de recorrência anual,10% de desconto em serviços de assinatura na data;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Promoção de Recomendação: caso um cliente nos recomende, o cliente que recomendou recebe 5% no próximo projeto de rede contratado;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5"/>
          <p:cNvSpPr txBox="1">
            <a:spLocks noGrp="1"/>
          </p:cNvSpPr>
          <p:nvPr>
            <p:ph type="ctrTitle"/>
          </p:nvPr>
        </p:nvSpPr>
        <p:spPr>
          <a:xfrm>
            <a:off x="0" y="206625"/>
            <a:ext cx="6391200" cy="695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Marketing</a:t>
            </a:r>
            <a:endParaRPr/>
          </a:p>
        </p:txBody>
      </p:sp>
      <p:pic>
        <p:nvPicPr>
          <p:cNvPr id="301" name="Google Shape;3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825" y="1891925"/>
            <a:ext cx="1748100" cy="1433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>
            <a:spLocks noGrp="1"/>
          </p:cNvSpPr>
          <p:nvPr>
            <p:ph type="subTitle" idx="1"/>
          </p:nvPr>
        </p:nvSpPr>
        <p:spPr>
          <a:xfrm>
            <a:off x="786925" y="902025"/>
            <a:ext cx="7052100" cy="3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Limitações do negócio:</a:t>
            </a:r>
            <a:endParaRPr u="sng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pt-BR"/>
              <a:t>Hardware defasado;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pt-BR"/>
              <a:t>Plano terceirizado que vem de grandes fornecedores;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Pessoal inicial:</a:t>
            </a:r>
            <a:endParaRPr u="sng"/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Secretário, técnico de rede, engenheiros de computação e atendente;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latin typeface="Arial"/>
                <a:ea typeface="Arial"/>
                <a:cs typeface="Arial"/>
                <a:sym typeface="Arial"/>
              </a:rPr>
              <a:t>Operações iniciais:</a:t>
            </a:r>
            <a:endParaRPr sz="1700" u="sng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Ação inicial do marketing para divulgar nosso produto na região;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Conversa com o cliente para fechamento de negócio;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 txBox="1">
            <a:spLocks noGrp="1"/>
          </p:cNvSpPr>
          <p:nvPr>
            <p:ph type="ctrTitle"/>
          </p:nvPr>
        </p:nvSpPr>
        <p:spPr>
          <a:xfrm>
            <a:off x="0" y="206625"/>
            <a:ext cx="6391200" cy="695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Operacional</a:t>
            </a:r>
            <a:endParaRPr/>
          </a:p>
        </p:txBody>
      </p:sp>
      <p:pic>
        <p:nvPicPr>
          <p:cNvPr id="308" name="Google Shape;3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050" y="2692875"/>
            <a:ext cx="1851448" cy="12041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09" name="Google Shape;3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725" y="250900"/>
            <a:ext cx="2151900" cy="21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10" name="Google Shape;3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1250" y="4187100"/>
            <a:ext cx="1748750" cy="1119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>
            <a:spLocks noGrp="1"/>
          </p:cNvSpPr>
          <p:nvPr>
            <p:ph type="subTitle" idx="1"/>
          </p:nvPr>
        </p:nvSpPr>
        <p:spPr>
          <a:xfrm>
            <a:off x="667675" y="902025"/>
            <a:ext cx="7987200" cy="4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/>
              <a:t>Investimento inicial:</a:t>
            </a:r>
            <a:endParaRPr sz="1700" u="sng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Estimamos um valor inicial de investimento entre R$100 e R$150 mil reais;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/>
              <a:t>Itens fixos:</a:t>
            </a:r>
            <a:endParaRPr sz="1700" u="sng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Servidor - cerca de R$15000/servidor;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Computadores da empresa - R$4000/computador;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latin typeface="Arial"/>
                <a:ea typeface="Arial"/>
                <a:cs typeface="Arial"/>
                <a:sym typeface="Arial"/>
              </a:rPr>
              <a:t>Itens variáveis:</a:t>
            </a:r>
            <a:endParaRPr sz="1700" u="sng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Veículo de serviço - cerca de R$50000;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Cabo - R$1000/km;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Roteador/Modem - R$100/peça;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i="1">
                <a:latin typeface="Arial"/>
                <a:ea typeface="Arial"/>
                <a:cs typeface="Arial"/>
                <a:sym typeface="Arial"/>
              </a:rPr>
              <a:t>*demais itens comprados a partir da demanda</a:t>
            </a:r>
            <a:endParaRPr sz="1700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7"/>
          <p:cNvSpPr txBox="1">
            <a:spLocks noGrp="1"/>
          </p:cNvSpPr>
          <p:nvPr>
            <p:ph type="ctrTitle"/>
          </p:nvPr>
        </p:nvSpPr>
        <p:spPr>
          <a:xfrm>
            <a:off x="0" y="206625"/>
            <a:ext cx="6391200" cy="695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Financeiro</a:t>
            </a:r>
            <a:endParaRPr/>
          </a:p>
        </p:txBody>
      </p:sp>
      <p:pic>
        <p:nvPicPr>
          <p:cNvPr id="317" name="Google Shape;3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850" y="2571754"/>
            <a:ext cx="3222000" cy="238273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>
            <a:spLocks noGrp="1"/>
          </p:cNvSpPr>
          <p:nvPr>
            <p:ph type="ctrTitle"/>
          </p:nvPr>
        </p:nvSpPr>
        <p:spPr>
          <a:xfrm>
            <a:off x="0" y="206625"/>
            <a:ext cx="6391200" cy="695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Estratégica</a:t>
            </a:r>
            <a:endParaRPr/>
          </a:p>
        </p:txBody>
      </p:sp>
      <p:graphicFrame>
        <p:nvGraphicFramePr>
          <p:cNvPr id="323" name="Google Shape;323;p18"/>
          <p:cNvGraphicFramePr/>
          <p:nvPr/>
        </p:nvGraphicFramePr>
        <p:xfrm>
          <a:off x="952500" y="998750"/>
          <a:ext cx="7239000" cy="3705475"/>
        </p:xfrm>
        <a:graphic>
          <a:graphicData uri="http://schemas.openxmlformats.org/drawingml/2006/table">
            <a:tbl>
              <a:tblPr>
                <a:noFill/>
                <a:tableStyleId>{5228051F-2939-4E11-B8BA-59EAAF35E999}</a:tableStyleId>
              </a:tblPr>
              <a:tblGrid>
                <a:gridCol w="154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Fatores internos</a:t>
                      </a:r>
                      <a:endParaRPr sz="12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(controláveis)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Fatores Externos (incontroláveis)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Pontos Fortes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F</a:t>
                      </a:r>
                      <a:r>
                        <a:rPr lang="pt-BR" sz="1200"/>
                        <a:t>orças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Assistência técnica de qualidade;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Preço justo;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Equipe treinada;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Filiais bem localizadas;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O</a:t>
                      </a:r>
                      <a:r>
                        <a:rPr lang="pt-BR" sz="1200"/>
                        <a:t>portunidades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Poucos concorrentes regionais;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Aumento crescente da utilização da internet e serviços de nuvem;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Pontos Fracos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F</a:t>
                      </a:r>
                      <a:r>
                        <a:rPr lang="pt-BR" sz="1200"/>
                        <a:t>raquezas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Falta de verba ;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Falta de experiência no ramo;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Insatisfação do cliente com o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A</a:t>
                      </a:r>
                      <a:r>
                        <a:rPr lang="pt-BR" sz="1200"/>
                        <a:t>meaças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Concorrente inesperado;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Aumento do preço dos fornecedores;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Fator climático que possa derrubar o sistema (ventos, chuvas, etc..) 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6391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9"/>
          <p:cNvSpPr txBox="1"/>
          <p:nvPr/>
        </p:nvSpPr>
        <p:spPr>
          <a:xfrm>
            <a:off x="2446650" y="1220000"/>
            <a:ext cx="4250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Obrigado!</a:t>
            </a:r>
            <a:endParaRPr sz="4000"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2" name="Google Shape;3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650" y="2155400"/>
            <a:ext cx="2264699" cy="1725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Apresentação na tela (16:9)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Nunito</vt:lpstr>
      <vt:lpstr>Roboto</vt:lpstr>
      <vt:lpstr>Maven Pro</vt:lpstr>
      <vt:lpstr>Momentum</vt:lpstr>
      <vt:lpstr>Apresentação do PowerPoint</vt:lpstr>
      <vt:lpstr>Estudo de Mercado</vt:lpstr>
      <vt:lpstr>Plano de Marketing</vt:lpstr>
      <vt:lpstr>Plano Operacional</vt:lpstr>
      <vt:lpstr>Plano Financeiro</vt:lpstr>
      <vt:lpstr>Avaliação Estratégica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Daniel Muller</cp:lastModifiedBy>
  <cp:revision>1</cp:revision>
  <dcterms:modified xsi:type="dcterms:W3CDTF">2021-12-06T13:34:02Z</dcterms:modified>
</cp:coreProperties>
</file>