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94" r:id="rId1"/>
  </p:sldMasterIdLst>
  <p:notesMasterIdLst>
    <p:notesMasterId r:id="rId71"/>
  </p:notesMasterIdLst>
  <p:handoutMasterIdLst>
    <p:handoutMasterId r:id="rId72"/>
  </p:handoutMasterIdLst>
  <p:sldIdLst>
    <p:sldId id="256" r:id="rId2"/>
    <p:sldId id="291" r:id="rId3"/>
    <p:sldId id="636" r:id="rId4"/>
    <p:sldId id="568" r:id="rId5"/>
    <p:sldId id="558" r:id="rId6"/>
    <p:sldId id="619" r:id="rId7"/>
    <p:sldId id="561" r:id="rId8"/>
    <p:sldId id="622" r:id="rId9"/>
    <p:sldId id="637" r:id="rId10"/>
    <p:sldId id="623" r:id="rId11"/>
    <p:sldId id="626" r:id="rId12"/>
    <p:sldId id="627" r:id="rId13"/>
    <p:sldId id="638" r:id="rId14"/>
    <p:sldId id="628" r:id="rId15"/>
    <p:sldId id="630" r:id="rId16"/>
    <p:sldId id="631" r:id="rId17"/>
    <p:sldId id="632" r:id="rId18"/>
    <p:sldId id="633" r:id="rId19"/>
    <p:sldId id="634" r:id="rId20"/>
    <p:sldId id="635" r:id="rId21"/>
    <p:sldId id="639" r:id="rId22"/>
    <p:sldId id="484" r:id="rId23"/>
    <p:sldId id="562" r:id="rId24"/>
    <p:sldId id="563" r:id="rId25"/>
    <p:sldId id="569" r:id="rId26"/>
    <p:sldId id="570" r:id="rId27"/>
    <p:sldId id="571" r:id="rId28"/>
    <p:sldId id="572" r:id="rId29"/>
    <p:sldId id="573" r:id="rId30"/>
    <p:sldId id="574" r:id="rId31"/>
    <p:sldId id="578" r:id="rId32"/>
    <p:sldId id="579" r:id="rId33"/>
    <p:sldId id="580" r:id="rId34"/>
    <p:sldId id="640" r:id="rId35"/>
    <p:sldId id="581" r:id="rId36"/>
    <p:sldId id="582" r:id="rId37"/>
    <p:sldId id="584" r:id="rId38"/>
    <p:sldId id="585" r:id="rId39"/>
    <p:sldId id="586" r:id="rId40"/>
    <p:sldId id="587" r:id="rId41"/>
    <p:sldId id="588" r:id="rId42"/>
    <p:sldId id="589" r:id="rId43"/>
    <p:sldId id="611" r:id="rId44"/>
    <p:sldId id="430" r:id="rId45"/>
    <p:sldId id="617" r:id="rId46"/>
    <p:sldId id="564" r:id="rId47"/>
    <p:sldId id="565" r:id="rId48"/>
    <p:sldId id="566" r:id="rId49"/>
    <p:sldId id="590" r:id="rId50"/>
    <p:sldId id="591" r:id="rId51"/>
    <p:sldId id="592" r:id="rId52"/>
    <p:sldId id="594" r:id="rId53"/>
    <p:sldId id="595" r:id="rId54"/>
    <p:sldId id="596" r:id="rId55"/>
    <p:sldId id="597" r:id="rId56"/>
    <p:sldId id="613" r:id="rId57"/>
    <p:sldId id="598" r:id="rId58"/>
    <p:sldId id="599" r:id="rId59"/>
    <p:sldId id="600" r:id="rId60"/>
    <p:sldId id="604" r:id="rId61"/>
    <p:sldId id="602" r:id="rId62"/>
    <p:sldId id="605" r:id="rId63"/>
    <p:sldId id="606" r:id="rId64"/>
    <p:sldId id="607" r:id="rId65"/>
    <p:sldId id="608" r:id="rId66"/>
    <p:sldId id="614" r:id="rId67"/>
    <p:sldId id="615" r:id="rId68"/>
    <p:sldId id="616" r:id="rId69"/>
    <p:sldId id="618" r:id="rId70"/>
  </p:sldIdLst>
  <p:sldSz cx="9144000" cy="6858000" type="screen4x3"/>
  <p:notesSz cx="6669088" cy="9926638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nstantia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nstantia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nstantia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nstantia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nstantia" pitchFamily="18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nstantia" pitchFamily="18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nstantia" pitchFamily="18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nstantia" pitchFamily="18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nstantia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0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lizandra Machado" initials="EM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79" autoAdjust="0"/>
    <p:restoredTop sz="86477" autoAdjust="0"/>
  </p:normalViewPr>
  <p:slideViewPr>
    <p:cSldViewPr>
      <p:cViewPr varScale="1">
        <p:scale>
          <a:sx n="76" d="100"/>
          <a:sy n="76" d="100"/>
        </p:scale>
        <p:origin x="33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584"/>
    </p:cViewPr>
  </p:sorterViewPr>
  <p:notesViewPr>
    <p:cSldViewPr>
      <p:cViewPr varScale="1">
        <p:scale>
          <a:sx n="80" d="100"/>
          <a:sy n="80" d="100"/>
        </p:scale>
        <p:origin x="-1974" y="-78"/>
      </p:cViewPr>
      <p:guideLst>
        <p:guide orient="horz" pos="2880"/>
        <p:guide pos="2160"/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C8945E-3879-4FF3-936E-5B1925001EBF}" type="doc">
      <dgm:prSet loTypeId="urn:microsoft.com/office/officeart/2005/8/layout/vProcess5" loCatId="process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pt-BR"/>
        </a:p>
      </dgm:t>
    </dgm:pt>
    <dgm:pt modelId="{2BEB682A-3032-4B5B-8D76-4A86992BF19B}">
      <dgm:prSet phldrT="[Texto]" custT="1"/>
      <dgm:spPr/>
      <dgm:t>
        <a:bodyPr/>
        <a:lstStyle/>
        <a:p>
          <a:r>
            <a:rPr lang="pt-BR" sz="1800" b="1" dirty="0" smtClean="0">
              <a:solidFill>
                <a:schemeClr val="tx1"/>
              </a:solidFill>
              <a:latin typeface="+mn-lt"/>
              <a:cs typeface="Arial" pitchFamily="34" charset="0"/>
            </a:rPr>
            <a:t>1. Sumário Executivo  </a:t>
          </a:r>
        </a:p>
        <a:p>
          <a:endParaRPr lang="pt-BR" sz="1800" dirty="0">
            <a:solidFill>
              <a:schemeClr val="tx1"/>
            </a:solidFill>
            <a:latin typeface="+mn-lt"/>
          </a:endParaRPr>
        </a:p>
      </dgm:t>
    </dgm:pt>
    <dgm:pt modelId="{AC3C0227-CB14-40A2-A9E1-5E275508B271}" type="parTrans" cxnId="{6726F467-2961-46A2-96AE-4D9C01FC4B25}">
      <dgm:prSet/>
      <dgm:spPr/>
      <dgm:t>
        <a:bodyPr/>
        <a:lstStyle/>
        <a:p>
          <a:endParaRPr lang="pt-BR" sz="1800"/>
        </a:p>
      </dgm:t>
    </dgm:pt>
    <dgm:pt modelId="{44B480DA-2B66-4FC8-8D87-E2B30B8FACE4}" type="sibTrans" cxnId="{6726F467-2961-46A2-96AE-4D9C01FC4B25}">
      <dgm:prSet custT="1"/>
      <dgm:spPr/>
      <dgm:t>
        <a:bodyPr/>
        <a:lstStyle/>
        <a:p>
          <a:endParaRPr lang="pt-BR" sz="1800"/>
        </a:p>
      </dgm:t>
    </dgm:pt>
    <dgm:pt modelId="{F990480D-9BE7-4909-A003-7D3E37F3A92F}">
      <dgm:prSet phldrT="[Texto]" custT="1"/>
      <dgm:spPr/>
      <dgm:t>
        <a:bodyPr/>
        <a:lstStyle/>
        <a:p>
          <a:r>
            <a:rPr lang="pt-BR" sz="1800" b="1" i="0" dirty="0" smtClean="0">
              <a:solidFill>
                <a:schemeClr val="tx1"/>
              </a:solidFill>
            </a:rPr>
            <a:t>2.</a:t>
          </a:r>
          <a:r>
            <a:rPr lang="pt-BR" sz="1800" b="0" i="0" dirty="0" smtClean="0">
              <a:solidFill>
                <a:schemeClr val="tx1"/>
              </a:solidFill>
            </a:rPr>
            <a:t> </a:t>
          </a:r>
          <a:r>
            <a:rPr lang="pt-BR" sz="1800" b="1" i="0" dirty="0" smtClean="0">
              <a:solidFill>
                <a:schemeClr val="tx1"/>
              </a:solidFill>
            </a:rPr>
            <a:t>Estrutura do Plano de Negócio</a:t>
          </a:r>
        </a:p>
      </dgm:t>
    </dgm:pt>
    <dgm:pt modelId="{465DDC14-C41D-44A4-96B4-B2F38E2DE16D}" type="parTrans" cxnId="{F97C5EA0-5EA6-4853-9308-EFA38B1A02EB}">
      <dgm:prSet/>
      <dgm:spPr/>
      <dgm:t>
        <a:bodyPr/>
        <a:lstStyle/>
        <a:p>
          <a:endParaRPr lang="pt-BR" sz="1800"/>
        </a:p>
      </dgm:t>
    </dgm:pt>
    <dgm:pt modelId="{DEC353AE-78E6-4945-A804-8088A913CCCA}" type="sibTrans" cxnId="{F97C5EA0-5EA6-4853-9308-EFA38B1A02EB}">
      <dgm:prSet custT="1"/>
      <dgm:spPr/>
      <dgm:t>
        <a:bodyPr/>
        <a:lstStyle/>
        <a:p>
          <a:endParaRPr lang="pt-BR" sz="1800"/>
        </a:p>
      </dgm:t>
    </dgm:pt>
    <dgm:pt modelId="{FDAF8148-9FCC-476E-8238-6DBBA510A77C}">
      <dgm:prSet phldrT="[Texto]" custT="1"/>
      <dgm:spPr/>
      <dgm:t>
        <a:bodyPr/>
        <a:lstStyle/>
        <a:p>
          <a:r>
            <a:rPr lang="pt-BR" sz="1800" b="1" i="0" dirty="0" smtClean="0">
              <a:solidFill>
                <a:schemeClr val="tx1"/>
              </a:solidFill>
            </a:rPr>
            <a:t>3. </a:t>
          </a:r>
          <a:r>
            <a:rPr lang="pt-BR" sz="1800" b="1" dirty="0" smtClean="0">
              <a:solidFill>
                <a:schemeClr val="tx1"/>
              </a:solidFill>
            </a:rPr>
            <a:t>Análise de Mercado</a:t>
          </a:r>
          <a:endParaRPr lang="pt-BR" sz="1800" b="1" dirty="0">
            <a:solidFill>
              <a:schemeClr val="tx1"/>
            </a:solidFill>
          </a:endParaRPr>
        </a:p>
      </dgm:t>
    </dgm:pt>
    <dgm:pt modelId="{2F780B73-ECF3-4FC6-80E1-C73B1331073D}" type="parTrans" cxnId="{B2C3F808-318E-473F-8ADF-18EBF72CB315}">
      <dgm:prSet/>
      <dgm:spPr/>
      <dgm:t>
        <a:bodyPr/>
        <a:lstStyle/>
        <a:p>
          <a:endParaRPr lang="pt-BR" sz="1800"/>
        </a:p>
      </dgm:t>
    </dgm:pt>
    <dgm:pt modelId="{11A57483-834E-436C-B612-41A8D994C01C}" type="sibTrans" cxnId="{B2C3F808-318E-473F-8ADF-18EBF72CB315}">
      <dgm:prSet custT="1"/>
      <dgm:spPr/>
      <dgm:t>
        <a:bodyPr/>
        <a:lstStyle/>
        <a:p>
          <a:endParaRPr lang="pt-BR" sz="1800"/>
        </a:p>
      </dgm:t>
    </dgm:pt>
    <dgm:pt modelId="{954B9477-A654-4E87-B4DB-4888E334FD09}">
      <dgm:prSet phldrT="[Texto]" custT="1"/>
      <dgm:spPr/>
      <dgm:t>
        <a:bodyPr/>
        <a:lstStyle/>
        <a:p>
          <a:r>
            <a:rPr lang="pt-BR" sz="1800" b="1" dirty="0" smtClean="0">
              <a:solidFill>
                <a:schemeClr val="tx1"/>
              </a:solidFill>
            </a:rPr>
            <a:t>4.</a:t>
          </a:r>
          <a:r>
            <a:rPr lang="pt-BR" sz="1800" dirty="0" smtClean="0">
              <a:solidFill>
                <a:schemeClr val="tx1"/>
              </a:solidFill>
            </a:rPr>
            <a:t> </a:t>
          </a:r>
          <a:r>
            <a:rPr lang="pt-BR" sz="1800" b="1" dirty="0" smtClean="0">
              <a:solidFill>
                <a:schemeClr val="tx1"/>
              </a:solidFill>
            </a:rPr>
            <a:t>Plano de Marketing </a:t>
          </a:r>
          <a:endParaRPr lang="pt-BR" sz="1800" b="1" dirty="0">
            <a:solidFill>
              <a:schemeClr val="tx1"/>
            </a:solidFill>
          </a:endParaRPr>
        </a:p>
      </dgm:t>
    </dgm:pt>
    <dgm:pt modelId="{17DE7B07-FA3D-4833-9957-5209B207BAAD}" type="parTrans" cxnId="{BD1731F5-1AEC-4A58-955F-3113C381C62A}">
      <dgm:prSet/>
      <dgm:spPr/>
      <dgm:t>
        <a:bodyPr/>
        <a:lstStyle/>
        <a:p>
          <a:endParaRPr lang="pt-BR" sz="1800"/>
        </a:p>
      </dgm:t>
    </dgm:pt>
    <dgm:pt modelId="{EF1F70F9-32C3-40E8-8256-65694AF15D95}" type="sibTrans" cxnId="{BD1731F5-1AEC-4A58-955F-3113C381C62A}">
      <dgm:prSet custT="1"/>
      <dgm:spPr/>
      <dgm:t>
        <a:bodyPr/>
        <a:lstStyle/>
        <a:p>
          <a:endParaRPr lang="pt-BR" sz="1800"/>
        </a:p>
      </dgm:t>
    </dgm:pt>
    <dgm:pt modelId="{73B80236-43FF-473B-9B36-8E019543DCA0}" type="pres">
      <dgm:prSet presAssocID="{2CC8945E-3879-4FF3-936E-5B1925001EBF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93A1670C-AF35-40F0-9F5B-6B56428BE41B}" type="pres">
      <dgm:prSet presAssocID="{2CC8945E-3879-4FF3-936E-5B1925001EBF}" presName="dummyMaxCanvas" presStyleCnt="0">
        <dgm:presLayoutVars/>
      </dgm:prSet>
      <dgm:spPr/>
      <dgm:t>
        <a:bodyPr/>
        <a:lstStyle/>
        <a:p>
          <a:endParaRPr lang="pt-BR"/>
        </a:p>
      </dgm:t>
    </dgm:pt>
    <dgm:pt modelId="{DCD9A63E-708C-4645-8FC1-45AFE76DCA4C}" type="pres">
      <dgm:prSet presAssocID="{2CC8945E-3879-4FF3-936E-5B1925001EBF}" presName="FourNodes_1" presStyleLbl="node1" presStyleIdx="0" presStyleCnt="4" custLinFactNeighborX="-7576" custLinFactNeighborY="-1938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ECEC4C3-80CE-4F5E-952E-9814E43D619F}" type="pres">
      <dgm:prSet presAssocID="{2CC8945E-3879-4FF3-936E-5B1925001EBF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F1482B6-DF25-4A7A-AE6C-46945989C2A9}" type="pres">
      <dgm:prSet presAssocID="{2CC8945E-3879-4FF3-936E-5B1925001EBF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F28875D-E414-47BD-BDB3-D4809A83CDB7}" type="pres">
      <dgm:prSet presAssocID="{2CC8945E-3879-4FF3-936E-5B1925001EBF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629A5F5-277E-4589-A6F2-A2EDA4A31240}" type="pres">
      <dgm:prSet presAssocID="{2CC8945E-3879-4FF3-936E-5B1925001EBF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EC5E460-C8FE-4DEE-B6A4-7F748F755A74}" type="pres">
      <dgm:prSet presAssocID="{2CC8945E-3879-4FF3-936E-5B1925001EBF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F0B5DDC-DF43-4644-AC55-59565918E74D}" type="pres">
      <dgm:prSet presAssocID="{2CC8945E-3879-4FF3-936E-5B1925001EBF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B69A7DF-1CE2-47A7-8AF5-7ADB78E96A45}" type="pres">
      <dgm:prSet presAssocID="{2CC8945E-3879-4FF3-936E-5B1925001EBF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8A2F6B0-D448-443C-850B-29A6FBC18D1D}" type="pres">
      <dgm:prSet presAssocID="{2CC8945E-3879-4FF3-936E-5B1925001EBF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61FDF6D-F013-4D4D-8DF6-8EEC5B0D1E40}" type="pres">
      <dgm:prSet presAssocID="{2CC8945E-3879-4FF3-936E-5B1925001EBF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76698B5-339D-424B-B009-9B5F14A51566}" type="pres">
      <dgm:prSet presAssocID="{2CC8945E-3879-4FF3-936E-5B1925001EBF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A1B0378C-3D5A-4E40-AB0F-67697F220966}" type="presOf" srcId="{F990480D-9BE7-4909-A003-7D3E37F3A92F}" destId="{9ECEC4C3-80CE-4F5E-952E-9814E43D619F}" srcOrd="0" destOrd="0" presId="urn:microsoft.com/office/officeart/2005/8/layout/vProcess5"/>
    <dgm:cxn modelId="{4BF6A682-DD78-41EC-B11A-E1552F65B6E0}" type="presOf" srcId="{954B9477-A654-4E87-B4DB-4888E334FD09}" destId="{5F28875D-E414-47BD-BDB3-D4809A83CDB7}" srcOrd="0" destOrd="0" presId="urn:microsoft.com/office/officeart/2005/8/layout/vProcess5"/>
    <dgm:cxn modelId="{102C50FC-D0AA-44AC-842B-D05BCFCE97FF}" type="presOf" srcId="{954B9477-A654-4E87-B4DB-4888E334FD09}" destId="{076698B5-339D-424B-B009-9B5F14A51566}" srcOrd="1" destOrd="0" presId="urn:microsoft.com/office/officeart/2005/8/layout/vProcess5"/>
    <dgm:cxn modelId="{63395769-A4AF-4368-8671-EAA5579BDBA9}" type="presOf" srcId="{2BEB682A-3032-4B5B-8D76-4A86992BF19B}" destId="{2B69A7DF-1CE2-47A7-8AF5-7ADB78E96A45}" srcOrd="1" destOrd="0" presId="urn:microsoft.com/office/officeart/2005/8/layout/vProcess5"/>
    <dgm:cxn modelId="{BD1731F5-1AEC-4A58-955F-3113C381C62A}" srcId="{2CC8945E-3879-4FF3-936E-5B1925001EBF}" destId="{954B9477-A654-4E87-B4DB-4888E334FD09}" srcOrd="3" destOrd="0" parTransId="{17DE7B07-FA3D-4833-9957-5209B207BAAD}" sibTransId="{EF1F70F9-32C3-40E8-8256-65694AF15D95}"/>
    <dgm:cxn modelId="{6726F467-2961-46A2-96AE-4D9C01FC4B25}" srcId="{2CC8945E-3879-4FF3-936E-5B1925001EBF}" destId="{2BEB682A-3032-4B5B-8D76-4A86992BF19B}" srcOrd="0" destOrd="0" parTransId="{AC3C0227-CB14-40A2-A9E1-5E275508B271}" sibTransId="{44B480DA-2B66-4FC8-8D87-E2B30B8FACE4}"/>
    <dgm:cxn modelId="{F97C5EA0-5EA6-4853-9308-EFA38B1A02EB}" srcId="{2CC8945E-3879-4FF3-936E-5B1925001EBF}" destId="{F990480D-9BE7-4909-A003-7D3E37F3A92F}" srcOrd="1" destOrd="0" parTransId="{465DDC14-C41D-44A4-96B4-B2F38E2DE16D}" sibTransId="{DEC353AE-78E6-4945-A804-8088A913CCCA}"/>
    <dgm:cxn modelId="{B2C3F808-318E-473F-8ADF-18EBF72CB315}" srcId="{2CC8945E-3879-4FF3-936E-5B1925001EBF}" destId="{FDAF8148-9FCC-476E-8238-6DBBA510A77C}" srcOrd="2" destOrd="0" parTransId="{2F780B73-ECF3-4FC6-80E1-C73B1331073D}" sibTransId="{11A57483-834E-436C-B612-41A8D994C01C}"/>
    <dgm:cxn modelId="{7DE25B06-79CF-4E09-A64B-27FB18C356D0}" type="presOf" srcId="{FDAF8148-9FCC-476E-8238-6DBBA510A77C}" destId="{261FDF6D-F013-4D4D-8DF6-8EEC5B0D1E40}" srcOrd="1" destOrd="0" presId="urn:microsoft.com/office/officeart/2005/8/layout/vProcess5"/>
    <dgm:cxn modelId="{D2DD043E-D4D6-4BE9-84EA-A4ECCE21CBF0}" type="presOf" srcId="{2BEB682A-3032-4B5B-8D76-4A86992BF19B}" destId="{DCD9A63E-708C-4645-8FC1-45AFE76DCA4C}" srcOrd="0" destOrd="0" presId="urn:microsoft.com/office/officeart/2005/8/layout/vProcess5"/>
    <dgm:cxn modelId="{B62F5101-7909-4290-830E-1A8C40527979}" type="presOf" srcId="{FDAF8148-9FCC-476E-8238-6DBBA510A77C}" destId="{6F1482B6-DF25-4A7A-AE6C-46945989C2A9}" srcOrd="0" destOrd="0" presId="urn:microsoft.com/office/officeart/2005/8/layout/vProcess5"/>
    <dgm:cxn modelId="{E8E20F75-B828-4405-8C77-43B4096A37E7}" type="presOf" srcId="{2CC8945E-3879-4FF3-936E-5B1925001EBF}" destId="{73B80236-43FF-473B-9B36-8E019543DCA0}" srcOrd="0" destOrd="0" presId="urn:microsoft.com/office/officeart/2005/8/layout/vProcess5"/>
    <dgm:cxn modelId="{2BAA5501-7511-4161-8A91-4F4FCF2D3F03}" type="presOf" srcId="{11A57483-834E-436C-B612-41A8D994C01C}" destId="{1F0B5DDC-DF43-4644-AC55-59565918E74D}" srcOrd="0" destOrd="0" presId="urn:microsoft.com/office/officeart/2005/8/layout/vProcess5"/>
    <dgm:cxn modelId="{93C5BECD-E76F-4FB6-83D0-FF1788DC990B}" type="presOf" srcId="{DEC353AE-78E6-4945-A804-8088A913CCCA}" destId="{2EC5E460-C8FE-4DEE-B6A4-7F748F755A74}" srcOrd="0" destOrd="0" presId="urn:microsoft.com/office/officeart/2005/8/layout/vProcess5"/>
    <dgm:cxn modelId="{0F1163F6-F8E5-4831-969C-C95976797713}" type="presOf" srcId="{44B480DA-2B66-4FC8-8D87-E2B30B8FACE4}" destId="{4629A5F5-277E-4589-A6F2-A2EDA4A31240}" srcOrd="0" destOrd="0" presId="urn:microsoft.com/office/officeart/2005/8/layout/vProcess5"/>
    <dgm:cxn modelId="{8E7EF150-BD82-4F45-A517-920944D47CEC}" type="presOf" srcId="{F990480D-9BE7-4909-A003-7D3E37F3A92F}" destId="{58A2F6B0-D448-443C-850B-29A6FBC18D1D}" srcOrd="1" destOrd="0" presId="urn:microsoft.com/office/officeart/2005/8/layout/vProcess5"/>
    <dgm:cxn modelId="{82584ED2-1C3F-41A7-9461-0A1D494917A9}" type="presParOf" srcId="{73B80236-43FF-473B-9B36-8E019543DCA0}" destId="{93A1670C-AF35-40F0-9F5B-6B56428BE41B}" srcOrd="0" destOrd="0" presId="urn:microsoft.com/office/officeart/2005/8/layout/vProcess5"/>
    <dgm:cxn modelId="{5B381CCC-D411-49D6-94AB-DDF38EE1DE2B}" type="presParOf" srcId="{73B80236-43FF-473B-9B36-8E019543DCA0}" destId="{DCD9A63E-708C-4645-8FC1-45AFE76DCA4C}" srcOrd="1" destOrd="0" presId="urn:microsoft.com/office/officeart/2005/8/layout/vProcess5"/>
    <dgm:cxn modelId="{E0C571FE-3F3F-4A60-9196-3E3EB7F866A5}" type="presParOf" srcId="{73B80236-43FF-473B-9B36-8E019543DCA0}" destId="{9ECEC4C3-80CE-4F5E-952E-9814E43D619F}" srcOrd="2" destOrd="0" presId="urn:microsoft.com/office/officeart/2005/8/layout/vProcess5"/>
    <dgm:cxn modelId="{9965C837-8C26-4909-B921-5F0522FE4C4C}" type="presParOf" srcId="{73B80236-43FF-473B-9B36-8E019543DCA0}" destId="{6F1482B6-DF25-4A7A-AE6C-46945989C2A9}" srcOrd="3" destOrd="0" presId="urn:microsoft.com/office/officeart/2005/8/layout/vProcess5"/>
    <dgm:cxn modelId="{75254E79-9C26-429C-A230-BF1F723358F3}" type="presParOf" srcId="{73B80236-43FF-473B-9B36-8E019543DCA0}" destId="{5F28875D-E414-47BD-BDB3-D4809A83CDB7}" srcOrd="4" destOrd="0" presId="urn:microsoft.com/office/officeart/2005/8/layout/vProcess5"/>
    <dgm:cxn modelId="{124F0A05-83B5-401C-AC57-774A14FEBB4E}" type="presParOf" srcId="{73B80236-43FF-473B-9B36-8E019543DCA0}" destId="{4629A5F5-277E-4589-A6F2-A2EDA4A31240}" srcOrd="5" destOrd="0" presId="urn:microsoft.com/office/officeart/2005/8/layout/vProcess5"/>
    <dgm:cxn modelId="{A7930419-B080-4092-BF67-697D1D41485C}" type="presParOf" srcId="{73B80236-43FF-473B-9B36-8E019543DCA0}" destId="{2EC5E460-C8FE-4DEE-B6A4-7F748F755A74}" srcOrd="6" destOrd="0" presId="urn:microsoft.com/office/officeart/2005/8/layout/vProcess5"/>
    <dgm:cxn modelId="{321A1753-ED37-4348-A068-F831B6375AA0}" type="presParOf" srcId="{73B80236-43FF-473B-9B36-8E019543DCA0}" destId="{1F0B5DDC-DF43-4644-AC55-59565918E74D}" srcOrd="7" destOrd="0" presId="urn:microsoft.com/office/officeart/2005/8/layout/vProcess5"/>
    <dgm:cxn modelId="{CFD880E6-0DF8-4887-B32A-5BFA0589A45A}" type="presParOf" srcId="{73B80236-43FF-473B-9B36-8E019543DCA0}" destId="{2B69A7DF-1CE2-47A7-8AF5-7ADB78E96A45}" srcOrd="8" destOrd="0" presId="urn:microsoft.com/office/officeart/2005/8/layout/vProcess5"/>
    <dgm:cxn modelId="{48FE9083-CA1E-4424-AF32-1F6676BB8A7F}" type="presParOf" srcId="{73B80236-43FF-473B-9B36-8E019543DCA0}" destId="{58A2F6B0-D448-443C-850B-29A6FBC18D1D}" srcOrd="9" destOrd="0" presId="urn:microsoft.com/office/officeart/2005/8/layout/vProcess5"/>
    <dgm:cxn modelId="{F5DE710C-8A3A-4EE6-A196-607CB1DFABF2}" type="presParOf" srcId="{73B80236-43FF-473B-9B36-8E019543DCA0}" destId="{261FDF6D-F013-4D4D-8DF6-8EEC5B0D1E40}" srcOrd="10" destOrd="0" presId="urn:microsoft.com/office/officeart/2005/8/layout/vProcess5"/>
    <dgm:cxn modelId="{A4CB10D4-D43B-4CEC-93C1-0119585167F4}" type="presParOf" srcId="{73B80236-43FF-473B-9B36-8E019543DCA0}" destId="{076698B5-339D-424B-B009-9B5F14A51566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C8945E-3879-4FF3-936E-5B1925001EBF}" type="doc">
      <dgm:prSet loTypeId="urn:microsoft.com/office/officeart/2005/8/layout/vProcess5" loCatId="process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pt-BR"/>
        </a:p>
      </dgm:t>
    </dgm:pt>
    <dgm:pt modelId="{954B9477-A654-4E87-B4DB-4888E334FD09}">
      <dgm:prSet phldrT="[Texto]" custT="1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pt-BR" sz="2400" b="1" dirty="0" smtClean="0"/>
            <a:t>4. Plano de Marketing </a:t>
          </a:r>
          <a:endParaRPr lang="pt-BR" sz="2400" b="1" dirty="0"/>
        </a:p>
      </dgm:t>
    </dgm:pt>
    <dgm:pt modelId="{17DE7B07-FA3D-4833-9957-5209B207BAAD}" type="parTrans" cxnId="{BD1731F5-1AEC-4A58-955F-3113C381C62A}">
      <dgm:prSet/>
      <dgm:spPr/>
      <dgm:t>
        <a:bodyPr/>
        <a:lstStyle/>
        <a:p>
          <a:endParaRPr lang="pt-BR" sz="1800"/>
        </a:p>
      </dgm:t>
    </dgm:pt>
    <dgm:pt modelId="{EF1F70F9-32C3-40E8-8256-65694AF15D95}" type="sibTrans" cxnId="{BD1731F5-1AEC-4A58-955F-3113C381C62A}">
      <dgm:prSet custT="1"/>
      <dgm:spPr/>
      <dgm:t>
        <a:bodyPr/>
        <a:lstStyle/>
        <a:p>
          <a:endParaRPr lang="pt-BR" sz="1800"/>
        </a:p>
      </dgm:t>
    </dgm:pt>
    <dgm:pt modelId="{73B80236-43FF-473B-9B36-8E019543DCA0}" type="pres">
      <dgm:prSet presAssocID="{2CC8945E-3879-4FF3-936E-5B1925001EBF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93A1670C-AF35-40F0-9F5B-6B56428BE41B}" type="pres">
      <dgm:prSet presAssocID="{2CC8945E-3879-4FF3-936E-5B1925001EBF}" presName="dummyMaxCanvas" presStyleCnt="0">
        <dgm:presLayoutVars/>
      </dgm:prSet>
      <dgm:spPr/>
      <dgm:t>
        <a:bodyPr/>
        <a:lstStyle/>
        <a:p>
          <a:endParaRPr lang="pt-BR"/>
        </a:p>
      </dgm:t>
    </dgm:pt>
    <dgm:pt modelId="{60DC3D3E-00F3-4E0F-B0B1-CCC28B68F61C}" type="pres">
      <dgm:prSet presAssocID="{2CC8945E-3879-4FF3-936E-5B1925001EBF}" presName="OneNode_1" presStyleLbl="node1" presStyleIdx="0" presStyleCnt="1" custScaleX="77778" custScaleY="8027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E2EBAEB-CE8A-4CD0-912E-70D44A4EB667}" type="presOf" srcId="{954B9477-A654-4E87-B4DB-4888E334FD09}" destId="{60DC3D3E-00F3-4E0F-B0B1-CCC28B68F61C}" srcOrd="0" destOrd="0" presId="urn:microsoft.com/office/officeart/2005/8/layout/vProcess5"/>
    <dgm:cxn modelId="{BD1731F5-1AEC-4A58-955F-3113C381C62A}" srcId="{2CC8945E-3879-4FF3-936E-5B1925001EBF}" destId="{954B9477-A654-4E87-B4DB-4888E334FD09}" srcOrd="0" destOrd="0" parTransId="{17DE7B07-FA3D-4833-9957-5209B207BAAD}" sibTransId="{EF1F70F9-32C3-40E8-8256-65694AF15D95}"/>
    <dgm:cxn modelId="{DABF05C5-CE35-481D-85F2-1830A6D010FA}" type="presOf" srcId="{2CC8945E-3879-4FF3-936E-5B1925001EBF}" destId="{73B80236-43FF-473B-9B36-8E019543DCA0}" srcOrd="0" destOrd="0" presId="urn:microsoft.com/office/officeart/2005/8/layout/vProcess5"/>
    <dgm:cxn modelId="{77C315D6-46C1-4A4D-83CA-0E874B602B21}" type="presParOf" srcId="{73B80236-43FF-473B-9B36-8E019543DCA0}" destId="{93A1670C-AF35-40F0-9F5B-6B56428BE41B}" srcOrd="0" destOrd="0" presId="urn:microsoft.com/office/officeart/2005/8/layout/vProcess5"/>
    <dgm:cxn modelId="{CF09EA1F-6727-4761-824D-DFB3CFA3CE7C}" type="presParOf" srcId="{73B80236-43FF-473B-9B36-8E019543DCA0}" destId="{60DC3D3E-00F3-4E0F-B0B1-CCC28B68F61C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D9A63E-708C-4645-8FC1-45AFE76DCA4C}">
      <dsp:nvSpPr>
        <dsp:cNvPr id="0" name=""/>
        <dsp:cNvSpPr/>
      </dsp:nvSpPr>
      <dsp:spPr>
        <a:xfrm>
          <a:off x="0" y="0"/>
          <a:ext cx="5703033" cy="11721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>
              <a:solidFill>
                <a:schemeClr val="tx1"/>
              </a:solidFill>
              <a:latin typeface="+mn-lt"/>
              <a:cs typeface="Arial" pitchFamily="34" charset="0"/>
            </a:rPr>
            <a:t>1. Sumário Executivo  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800" kern="1200" dirty="0">
            <a:solidFill>
              <a:schemeClr val="tx1"/>
            </a:solidFill>
            <a:latin typeface="+mn-lt"/>
          </a:endParaRPr>
        </a:p>
      </dsp:txBody>
      <dsp:txXfrm>
        <a:off x="34332" y="34332"/>
        <a:ext cx="4339111" cy="1103515"/>
      </dsp:txXfrm>
    </dsp:sp>
    <dsp:sp modelId="{9ECEC4C3-80CE-4F5E-952E-9814E43D619F}">
      <dsp:nvSpPr>
        <dsp:cNvPr id="0" name=""/>
        <dsp:cNvSpPr/>
      </dsp:nvSpPr>
      <dsp:spPr>
        <a:xfrm>
          <a:off x="477629" y="1385302"/>
          <a:ext cx="5703033" cy="11721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i="0" kern="1200" dirty="0" smtClean="0">
              <a:solidFill>
                <a:schemeClr val="tx1"/>
              </a:solidFill>
            </a:rPr>
            <a:t>2.</a:t>
          </a:r>
          <a:r>
            <a:rPr lang="pt-BR" sz="1800" b="0" i="0" kern="1200" dirty="0" smtClean="0">
              <a:solidFill>
                <a:schemeClr val="tx1"/>
              </a:solidFill>
            </a:rPr>
            <a:t> </a:t>
          </a:r>
          <a:r>
            <a:rPr lang="pt-BR" sz="1800" b="1" i="0" kern="1200" dirty="0" smtClean="0">
              <a:solidFill>
                <a:schemeClr val="tx1"/>
              </a:solidFill>
            </a:rPr>
            <a:t>Estrutura do Plano de Negócio</a:t>
          </a:r>
        </a:p>
      </dsp:txBody>
      <dsp:txXfrm>
        <a:off x="511961" y="1419634"/>
        <a:ext cx="4394824" cy="1103515"/>
      </dsp:txXfrm>
    </dsp:sp>
    <dsp:sp modelId="{6F1482B6-DF25-4A7A-AE6C-46945989C2A9}">
      <dsp:nvSpPr>
        <dsp:cNvPr id="0" name=""/>
        <dsp:cNvSpPr/>
      </dsp:nvSpPr>
      <dsp:spPr>
        <a:xfrm>
          <a:off x="948129" y="2770605"/>
          <a:ext cx="5703033" cy="11721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i="0" kern="1200" dirty="0" smtClean="0">
              <a:solidFill>
                <a:schemeClr val="tx1"/>
              </a:solidFill>
            </a:rPr>
            <a:t>3. </a:t>
          </a:r>
          <a:r>
            <a:rPr lang="pt-BR" sz="1800" b="1" kern="1200" dirty="0" smtClean="0">
              <a:solidFill>
                <a:schemeClr val="tx1"/>
              </a:solidFill>
            </a:rPr>
            <a:t>Análise de Mercado</a:t>
          </a:r>
          <a:endParaRPr lang="pt-BR" sz="1800" b="1" kern="1200" dirty="0">
            <a:solidFill>
              <a:schemeClr val="tx1"/>
            </a:solidFill>
          </a:endParaRPr>
        </a:p>
      </dsp:txBody>
      <dsp:txXfrm>
        <a:off x="982461" y="2804937"/>
        <a:ext cx="4401952" cy="1103515"/>
      </dsp:txXfrm>
    </dsp:sp>
    <dsp:sp modelId="{5F28875D-E414-47BD-BDB3-D4809A83CDB7}">
      <dsp:nvSpPr>
        <dsp:cNvPr id="0" name=""/>
        <dsp:cNvSpPr/>
      </dsp:nvSpPr>
      <dsp:spPr>
        <a:xfrm>
          <a:off x="1425758" y="4155907"/>
          <a:ext cx="5703033" cy="11721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>
              <a:solidFill>
                <a:schemeClr val="tx1"/>
              </a:solidFill>
            </a:rPr>
            <a:t>4.</a:t>
          </a:r>
          <a:r>
            <a:rPr lang="pt-BR" sz="1800" kern="1200" dirty="0" smtClean="0">
              <a:solidFill>
                <a:schemeClr val="tx1"/>
              </a:solidFill>
            </a:rPr>
            <a:t> </a:t>
          </a:r>
          <a:r>
            <a:rPr lang="pt-BR" sz="1800" b="1" kern="1200" dirty="0" smtClean="0">
              <a:solidFill>
                <a:schemeClr val="tx1"/>
              </a:solidFill>
            </a:rPr>
            <a:t>Plano de Marketing </a:t>
          </a:r>
          <a:endParaRPr lang="pt-BR" sz="1800" b="1" kern="1200" dirty="0">
            <a:solidFill>
              <a:schemeClr val="tx1"/>
            </a:solidFill>
          </a:endParaRPr>
        </a:p>
      </dsp:txBody>
      <dsp:txXfrm>
        <a:off x="1460090" y="4190239"/>
        <a:ext cx="4394824" cy="1103515"/>
      </dsp:txXfrm>
    </dsp:sp>
    <dsp:sp modelId="{4629A5F5-277E-4589-A6F2-A2EDA4A31240}">
      <dsp:nvSpPr>
        <dsp:cNvPr id="0" name=""/>
        <dsp:cNvSpPr/>
      </dsp:nvSpPr>
      <dsp:spPr>
        <a:xfrm>
          <a:off x="4941117" y="897782"/>
          <a:ext cx="761916" cy="76191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800" kern="1200"/>
        </a:p>
      </dsp:txBody>
      <dsp:txXfrm>
        <a:off x="5112548" y="897782"/>
        <a:ext cx="419054" cy="573342"/>
      </dsp:txXfrm>
    </dsp:sp>
    <dsp:sp modelId="{2EC5E460-C8FE-4DEE-B6A4-7F748F755A74}">
      <dsp:nvSpPr>
        <dsp:cNvPr id="0" name=""/>
        <dsp:cNvSpPr/>
      </dsp:nvSpPr>
      <dsp:spPr>
        <a:xfrm>
          <a:off x="5418746" y="2283085"/>
          <a:ext cx="761916" cy="76191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800" kern="1200"/>
        </a:p>
      </dsp:txBody>
      <dsp:txXfrm>
        <a:off x="5590177" y="2283085"/>
        <a:ext cx="419054" cy="573342"/>
      </dsp:txXfrm>
    </dsp:sp>
    <dsp:sp modelId="{1F0B5DDC-DF43-4644-AC55-59565918E74D}">
      <dsp:nvSpPr>
        <dsp:cNvPr id="0" name=""/>
        <dsp:cNvSpPr/>
      </dsp:nvSpPr>
      <dsp:spPr>
        <a:xfrm>
          <a:off x="5889246" y="3668387"/>
          <a:ext cx="761916" cy="76191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800" kern="1200"/>
        </a:p>
      </dsp:txBody>
      <dsp:txXfrm>
        <a:off x="6060677" y="3668387"/>
        <a:ext cx="419054" cy="5733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C76994-EF5F-4BDA-9DE9-E031B20F541D}" type="datetimeFigureOut">
              <a:rPr lang="pt-BR" smtClean="0"/>
              <a:t>10/11/2021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240E2-B937-44CC-8B98-07B99F7EFF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2825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A246752-A37F-486B-A067-15FA0AD2BE04}" type="datetimeFigureOut">
              <a:rPr lang="pt-BR"/>
              <a:pPr>
                <a:defRPr/>
              </a:pPr>
              <a:t>10/11/2021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3E84B0A-E658-46D1-8A5E-028823AA0BC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96554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9DC080-99F3-4C12-B5B3-A56ED4C3F9C1}" type="slidenum">
              <a:rPr lang="pt-BR" smtClean="0"/>
              <a:pPr>
                <a:defRPr/>
              </a:pPr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1376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r>
              <a:rPr lang="pt-BR" smtClean="0"/>
              <a:t>Recuperar fontes de informação de credibilidade constitui-se uma tarefa complexa. Portanto deve-se conhecer o que tem sido pesquisado, as tendências do mercado bem como as pesquisas nas áreas de interesse.</a:t>
            </a:r>
          </a:p>
          <a:p>
            <a:pPr algn="just" eaLnBrk="1" hangingPunct="1">
              <a:spcBef>
                <a:spcPct val="0"/>
              </a:spcBef>
            </a:pPr>
            <a:r>
              <a:rPr lang="pt-BR" sz="1100" smtClean="0"/>
              <a:t>A divulgação restrita é a norma da literatura tecnológica, a busca por fontes e canais de informação para as indústrias se constitui numa tarefa sistemática e necessária (CAMPELLO; CENDÓN; KREMER, 2000). </a:t>
            </a:r>
          </a:p>
          <a:p>
            <a:pPr algn="just" eaLnBrk="1" hangingPunct="1">
              <a:spcBef>
                <a:spcPct val="0"/>
              </a:spcBef>
            </a:pPr>
            <a:r>
              <a:rPr lang="pt-BR" sz="1100" smtClean="0"/>
              <a:t>- </a:t>
            </a:r>
            <a:r>
              <a:rPr lang="pt-BR" smtClean="0"/>
              <a:t>Campello, Cendón e Kremer (2000) elucidam a importância da busca por fontes e canais de informação às organizações em meio a sobrecarga informacional. Para os autores, recuperar fontes de informação de credibilidade constitui-se uma tarefa complexa. Logo, deve-se conhecer o que tem sido pesquisado, as tendências do mercado bem como as pesquisas nas áreas de interesse.</a:t>
            </a:r>
            <a:endParaRPr lang="pt-BR" sz="110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8C99D3-F43D-4A1D-9BB4-F30F744D1194}" type="slidenum">
              <a:rPr lang="pt-BR" smtClean="0">
                <a:solidFill>
                  <a:prstClr val="black"/>
                </a:solidFill>
              </a:rPr>
              <a:pPr>
                <a:defRPr/>
              </a:pPr>
              <a:t>24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079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r>
              <a:rPr lang="pt-BR" smtClean="0"/>
              <a:t>Recuperar fontes de informação de credibilidade constitui-se uma tarefa complexa. Portanto deve-se conhecer o que tem sido pesquisado, as tendências do mercado bem como as pesquisas nas áreas de interesse.</a:t>
            </a:r>
          </a:p>
          <a:p>
            <a:pPr algn="just" eaLnBrk="1" hangingPunct="1">
              <a:spcBef>
                <a:spcPct val="0"/>
              </a:spcBef>
            </a:pPr>
            <a:r>
              <a:rPr lang="pt-BR" sz="1100" smtClean="0"/>
              <a:t>A divulgação restrita é a norma da literatura tecnológica, a busca por fontes e canais de informação para as indústrias se constitui numa tarefa sistemática e necessária (CAMPELLO; CENDÓN; KREMER, 2000). </a:t>
            </a:r>
          </a:p>
          <a:p>
            <a:pPr algn="just" eaLnBrk="1" hangingPunct="1">
              <a:spcBef>
                <a:spcPct val="0"/>
              </a:spcBef>
            </a:pPr>
            <a:r>
              <a:rPr lang="pt-BR" sz="1100" smtClean="0"/>
              <a:t>- </a:t>
            </a:r>
            <a:r>
              <a:rPr lang="pt-BR" smtClean="0"/>
              <a:t>Campello, Cendón e Kremer (2000) elucidam a importância da busca por fontes e canais de informação às organizações em meio a sobrecarga informacional. Para os autores, recuperar fontes de informação de credibilidade constitui-se uma tarefa complexa. Logo, deve-se conhecer o que tem sido pesquisado, as tendências do mercado bem como as pesquisas nas áreas de interesse.</a:t>
            </a:r>
            <a:endParaRPr lang="pt-BR" sz="110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8C99D3-F43D-4A1D-9BB4-F30F744D1194}" type="slidenum">
              <a:rPr lang="pt-BR" smtClean="0">
                <a:solidFill>
                  <a:prstClr val="black"/>
                </a:solidFill>
              </a:rPr>
              <a:pPr>
                <a:defRPr/>
              </a:pPr>
              <a:t>25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0797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r>
              <a:rPr lang="pt-BR" smtClean="0"/>
              <a:t>Recuperar fontes de informação de credibilidade constitui-se uma tarefa complexa. Portanto deve-se conhecer o que tem sido pesquisado, as tendências do mercado bem como as pesquisas nas áreas de interesse.</a:t>
            </a:r>
          </a:p>
          <a:p>
            <a:pPr algn="just" eaLnBrk="1" hangingPunct="1">
              <a:spcBef>
                <a:spcPct val="0"/>
              </a:spcBef>
            </a:pPr>
            <a:r>
              <a:rPr lang="pt-BR" sz="1100" smtClean="0"/>
              <a:t>A divulgação restrita é a norma da literatura tecnológica, a busca por fontes e canais de informação para as indústrias se constitui numa tarefa sistemática e necessária (CAMPELLO; CENDÓN; KREMER, 2000). </a:t>
            </a:r>
          </a:p>
          <a:p>
            <a:pPr algn="just" eaLnBrk="1" hangingPunct="1">
              <a:spcBef>
                <a:spcPct val="0"/>
              </a:spcBef>
            </a:pPr>
            <a:r>
              <a:rPr lang="pt-BR" sz="1100" smtClean="0"/>
              <a:t>- </a:t>
            </a:r>
            <a:r>
              <a:rPr lang="pt-BR" smtClean="0"/>
              <a:t>Campello, Cendón e Kremer (2000) elucidam a importância da busca por fontes e canais de informação às organizações em meio a sobrecarga informacional. Para os autores, recuperar fontes de informação de credibilidade constitui-se uma tarefa complexa. Logo, deve-se conhecer o que tem sido pesquisado, as tendências do mercado bem como as pesquisas nas áreas de interesse.</a:t>
            </a:r>
            <a:endParaRPr lang="pt-BR" sz="110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8C99D3-F43D-4A1D-9BB4-F30F744D1194}" type="slidenum">
              <a:rPr lang="pt-BR" smtClean="0">
                <a:solidFill>
                  <a:prstClr val="black"/>
                </a:solidFill>
              </a:rPr>
              <a:pPr>
                <a:defRPr/>
              </a:pPr>
              <a:t>26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079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r>
              <a:rPr lang="pt-BR" smtClean="0"/>
              <a:t>Recuperar fontes de informação de credibilidade constitui-se uma tarefa complexa. Portanto deve-se conhecer o que tem sido pesquisado, as tendências do mercado bem como as pesquisas nas áreas de interesse.</a:t>
            </a:r>
          </a:p>
          <a:p>
            <a:pPr algn="just" eaLnBrk="1" hangingPunct="1">
              <a:spcBef>
                <a:spcPct val="0"/>
              </a:spcBef>
            </a:pPr>
            <a:r>
              <a:rPr lang="pt-BR" sz="1100" smtClean="0"/>
              <a:t>A divulgação restrita é a norma da literatura tecnológica, a busca por fontes e canais de informação para as indústrias se constitui numa tarefa sistemática e necessária (CAMPELLO; CENDÓN; KREMER, 2000). </a:t>
            </a:r>
          </a:p>
          <a:p>
            <a:pPr algn="just" eaLnBrk="1" hangingPunct="1">
              <a:spcBef>
                <a:spcPct val="0"/>
              </a:spcBef>
            </a:pPr>
            <a:r>
              <a:rPr lang="pt-BR" sz="1100" smtClean="0"/>
              <a:t>- </a:t>
            </a:r>
            <a:r>
              <a:rPr lang="pt-BR" smtClean="0"/>
              <a:t>Campello, Cendón e Kremer (2000) elucidam a importância da busca por fontes e canais de informação às organizações em meio a sobrecarga informacional. Para os autores, recuperar fontes de informação de credibilidade constitui-se uma tarefa complexa. Logo, deve-se conhecer o que tem sido pesquisado, as tendências do mercado bem como as pesquisas nas áreas de interesse.</a:t>
            </a:r>
            <a:endParaRPr lang="pt-BR" sz="110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8C99D3-F43D-4A1D-9BB4-F30F744D1194}" type="slidenum">
              <a:rPr lang="pt-BR" smtClean="0">
                <a:solidFill>
                  <a:prstClr val="black"/>
                </a:solidFill>
              </a:rPr>
              <a:pPr>
                <a:defRPr/>
              </a:pPr>
              <a:t>27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0797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r>
              <a:rPr lang="pt-BR" smtClean="0"/>
              <a:t>Recuperar fontes de informação de credibilidade constitui-se uma tarefa complexa. Portanto deve-se conhecer o que tem sido pesquisado, as tendências do mercado bem como as pesquisas nas áreas de interesse.</a:t>
            </a:r>
          </a:p>
          <a:p>
            <a:pPr algn="just" eaLnBrk="1" hangingPunct="1">
              <a:spcBef>
                <a:spcPct val="0"/>
              </a:spcBef>
            </a:pPr>
            <a:r>
              <a:rPr lang="pt-BR" sz="1100" smtClean="0"/>
              <a:t>A divulgação restrita é a norma da literatura tecnológica, a busca por fontes e canais de informação para as indústrias se constitui numa tarefa sistemática e necessária (CAMPELLO; CENDÓN; KREMER, 2000). </a:t>
            </a:r>
          </a:p>
          <a:p>
            <a:pPr algn="just" eaLnBrk="1" hangingPunct="1">
              <a:spcBef>
                <a:spcPct val="0"/>
              </a:spcBef>
            </a:pPr>
            <a:r>
              <a:rPr lang="pt-BR" sz="1100" smtClean="0"/>
              <a:t>- </a:t>
            </a:r>
            <a:r>
              <a:rPr lang="pt-BR" smtClean="0"/>
              <a:t>Campello, Cendón e Kremer (2000) elucidam a importância da busca por fontes e canais de informação às organizações em meio a sobrecarga informacional. Para os autores, recuperar fontes de informação de credibilidade constitui-se uma tarefa complexa. Logo, deve-se conhecer o que tem sido pesquisado, as tendências do mercado bem como as pesquisas nas áreas de interesse.</a:t>
            </a:r>
            <a:endParaRPr lang="pt-BR" sz="110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8C99D3-F43D-4A1D-9BB4-F30F744D1194}" type="slidenum">
              <a:rPr lang="pt-BR" smtClean="0">
                <a:solidFill>
                  <a:prstClr val="black"/>
                </a:solidFill>
              </a:rPr>
              <a:pPr>
                <a:defRPr/>
              </a:pPr>
              <a:t>28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0797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r>
              <a:rPr lang="pt-BR" smtClean="0"/>
              <a:t>Recuperar fontes de informação de credibilidade constitui-se uma tarefa complexa. Portanto deve-se conhecer o que tem sido pesquisado, as tendências do mercado bem como as pesquisas nas áreas de interesse.</a:t>
            </a:r>
          </a:p>
          <a:p>
            <a:pPr algn="just" eaLnBrk="1" hangingPunct="1">
              <a:spcBef>
                <a:spcPct val="0"/>
              </a:spcBef>
            </a:pPr>
            <a:r>
              <a:rPr lang="pt-BR" sz="1100" smtClean="0"/>
              <a:t>A divulgação restrita é a norma da literatura tecnológica, a busca por fontes e canais de informação para as indústrias se constitui numa tarefa sistemática e necessária (CAMPELLO; CENDÓN; KREMER, 2000). </a:t>
            </a:r>
          </a:p>
          <a:p>
            <a:pPr algn="just" eaLnBrk="1" hangingPunct="1">
              <a:spcBef>
                <a:spcPct val="0"/>
              </a:spcBef>
            </a:pPr>
            <a:r>
              <a:rPr lang="pt-BR" sz="1100" smtClean="0"/>
              <a:t>- </a:t>
            </a:r>
            <a:r>
              <a:rPr lang="pt-BR" smtClean="0"/>
              <a:t>Campello, Cendón e Kremer (2000) elucidam a importância da busca por fontes e canais de informação às organizações em meio a sobrecarga informacional. Para os autores, recuperar fontes de informação de credibilidade constitui-se uma tarefa complexa. Logo, deve-se conhecer o que tem sido pesquisado, as tendências do mercado bem como as pesquisas nas áreas de interesse.</a:t>
            </a:r>
            <a:endParaRPr lang="pt-BR" sz="110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8C99D3-F43D-4A1D-9BB4-F30F744D1194}" type="slidenum">
              <a:rPr lang="pt-BR" smtClean="0">
                <a:solidFill>
                  <a:prstClr val="black"/>
                </a:solidFill>
              </a:rPr>
              <a:pPr>
                <a:defRPr/>
              </a:pPr>
              <a:t>29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0797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r>
              <a:rPr lang="pt-BR" smtClean="0"/>
              <a:t>Recuperar fontes de informação de credibilidade constitui-se uma tarefa complexa. Portanto deve-se conhecer o que tem sido pesquisado, as tendências do mercado bem como as pesquisas nas áreas de interesse.</a:t>
            </a:r>
          </a:p>
          <a:p>
            <a:pPr algn="just" eaLnBrk="1" hangingPunct="1">
              <a:spcBef>
                <a:spcPct val="0"/>
              </a:spcBef>
            </a:pPr>
            <a:r>
              <a:rPr lang="pt-BR" sz="1100" smtClean="0"/>
              <a:t>A divulgação restrita é a norma da literatura tecnológica, a busca por fontes e canais de informação para as indústrias se constitui numa tarefa sistemática e necessária (CAMPELLO; CENDÓN; KREMER, 2000). </a:t>
            </a:r>
          </a:p>
          <a:p>
            <a:pPr algn="just" eaLnBrk="1" hangingPunct="1">
              <a:spcBef>
                <a:spcPct val="0"/>
              </a:spcBef>
            </a:pPr>
            <a:r>
              <a:rPr lang="pt-BR" sz="1100" smtClean="0"/>
              <a:t>- </a:t>
            </a:r>
            <a:r>
              <a:rPr lang="pt-BR" smtClean="0"/>
              <a:t>Campello, Cendón e Kremer (2000) elucidam a importância da busca por fontes e canais de informação às organizações em meio a sobrecarga informacional. Para os autores, recuperar fontes de informação de credibilidade constitui-se uma tarefa complexa. Logo, deve-se conhecer o que tem sido pesquisado, as tendências do mercado bem como as pesquisas nas áreas de interesse.</a:t>
            </a:r>
            <a:endParaRPr lang="pt-BR" sz="110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8C99D3-F43D-4A1D-9BB4-F30F744D1194}" type="slidenum">
              <a:rPr lang="pt-BR" smtClean="0">
                <a:solidFill>
                  <a:prstClr val="black"/>
                </a:solidFill>
              </a:rPr>
              <a:pPr>
                <a:defRPr/>
              </a:pPr>
              <a:t>30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0797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r>
              <a:rPr lang="pt-BR" smtClean="0"/>
              <a:t>Recuperar fontes de informação de credibilidade constitui-se uma tarefa complexa. Portanto deve-se conhecer o que tem sido pesquisado, as tendências do mercado bem como as pesquisas nas áreas de interesse.</a:t>
            </a:r>
          </a:p>
          <a:p>
            <a:pPr algn="just" eaLnBrk="1" hangingPunct="1">
              <a:spcBef>
                <a:spcPct val="0"/>
              </a:spcBef>
            </a:pPr>
            <a:r>
              <a:rPr lang="pt-BR" sz="1100" smtClean="0"/>
              <a:t>A divulgação restrita é a norma da literatura tecnológica, a busca por fontes e canais de informação para as indústrias se constitui numa tarefa sistemática e necessária (CAMPELLO; CENDÓN; KREMER, 2000). </a:t>
            </a:r>
          </a:p>
          <a:p>
            <a:pPr algn="just" eaLnBrk="1" hangingPunct="1">
              <a:spcBef>
                <a:spcPct val="0"/>
              </a:spcBef>
            </a:pPr>
            <a:r>
              <a:rPr lang="pt-BR" sz="1100" smtClean="0"/>
              <a:t>- </a:t>
            </a:r>
            <a:r>
              <a:rPr lang="pt-BR" smtClean="0"/>
              <a:t>Campello, Cendón e Kremer (2000) elucidam a importância da busca por fontes e canais de informação às organizações em meio a sobrecarga informacional. Para os autores, recuperar fontes de informação de credibilidade constitui-se uma tarefa complexa. Logo, deve-se conhecer o que tem sido pesquisado, as tendências do mercado bem como as pesquisas nas áreas de interesse.</a:t>
            </a:r>
            <a:endParaRPr lang="pt-BR" sz="110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8C99D3-F43D-4A1D-9BB4-F30F744D1194}" type="slidenum">
              <a:rPr lang="pt-BR" smtClean="0">
                <a:solidFill>
                  <a:prstClr val="black"/>
                </a:solidFill>
              </a:rPr>
              <a:pPr>
                <a:defRPr/>
              </a:pPr>
              <a:t>31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0797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r>
              <a:rPr lang="pt-BR" smtClean="0"/>
              <a:t>Recuperar fontes de informação de credibilidade constitui-se uma tarefa complexa. Portanto deve-se conhecer o que tem sido pesquisado, as tendências do mercado bem como as pesquisas nas áreas de interesse.</a:t>
            </a:r>
          </a:p>
          <a:p>
            <a:pPr algn="just" eaLnBrk="1" hangingPunct="1">
              <a:spcBef>
                <a:spcPct val="0"/>
              </a:spcBef>
            </a:pPr>
            <a:r>
              <a:rPr lang="pt-BR" sz="1100" smtClean="0"/>
              <a:t>A divulgação restrita é a norma da literatura tecnológica, a busca por fontes e canais de informação para as indústrias se constitui numa tarefa sistemática e necessária (CAMPELLO; CENDÓN; KREMER, 2000). </a:t>
            </a:r>
          </a:p>
          <a:p>
            <a:pPr algn="just" eaLnBrk="1" hangingPunct="1">
              <a:spcBef>
                <a:spcPct val="0"/>
              </a:spcBef>
            </a:pPr>
            <a:r>
              <a:rPr lang="pt-BR" sz="1100" smtClean="0"/>
              <a:t>- </a:t>
            </a:r>
            <a:r>
              <a:rPr lang="pt-BR" smtClean="0"/>
              <a:t>Campello, Cendón e Kremer (2000) elucidam a importância da busca por fontes e canais de informação às organizações em meio a sobrecarga informacional. Para os autores, recuperar fontes de informação de credibilidade constitui-se uma tarefa complexa. Logo, deve-se conhecer o que tem sido pesquisado, as tendências do mercado bem como as pesquisas nas áreas de interesse.</a:t>
            </a:r>
            <a:endParaRPr lang="pt-BR" sz="110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8C99D3-F43D-4A1D-9BB4-F30F744D1194}" type="slidenum">
              <a:rPr lang="pt-BR" smtClean="0">
                <a:solidFill>
                  <a:prstClr val="black"/>
                </a:solidFill>
              </a:rPr>
              <a:pPr>
                <a:defRPr/>
              </a:pPr>
              <a:t>32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0797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r>
              <a:rPr lang="pt-BR" smtClean="0"/>
              <a:t>Recuperar fontes de informação de credibilidade constitui-se uma tarefa complexa. Portanto deve-se conhecer o que tem sido pesquisado, as tendências do mercado bem como as pesquisas nas áreas de interesse.</a:t>
            </a:r>
          </a:p>
          <a:p>
            <a:pPr algn="just" eaLnBrk="1" hangingPunct="1">
              <a:spcBef>
                <a:spcPct val="0"/>
              </a:spcBef>
            </a:pPr>
            <a:r>
              <a:rPr lang="pt-BR" sz="1100" smtClean="0"/>
              <a:t>A divulgação restrita é a norma da literatura tecnológica, a busca por fontes e canais de informação para as indústrias se constitui numa tarefa sistemática e necessária (CAMPELLO; CENDÓN; KREMER, 2000). </a:t>
            </a:r>
          </a:p>
          <a:p>
            <a:pPr algn="just" eaLnBrk="1" hangingPunct="1">
              <a:spcBef>
                <a:spcPct val="0"/>
              </a:spcBef>
            </a:pPr>
            <a:r>
              <a:rPr lang="pt-BR" sz="1100" smtClean="0"/>
              <a:t>- </a:t>
            </a:r>
            <a:r>
              <a:rPr lang="pt-BR" smtClean="0"/>
              <a:t>Campello, Cendón e Kremer (2000) elucidam a importância da busca por fontes e canais de informação às organizações em meio a sobrecarga informacional. Para os autores, recuperar fontes de informação de credibilidade constitui-se uma tarefa complexa. Logo, deve-se conhecer o que tem sido pesquisado, as tendências do mercado bem como as pesquisas nas áreas de interesse.</a:t>
            </a:r>
            <a:endParaRPr lang="pt-BR" sz="110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8C99D3-F43D-4A1D-9BB4-F30F744D1194}" type="slidenum">
              <a:rPr lang="pt-BR" smtClean="0">
                <a:solidFill>
                  <a:prstClr val="black"/>
                </a:solidFill>
              </a:rPr>
              <a:pPr>
                <a:defRPr/>
              </a:pPr>
              <a:t>33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079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5018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A00AE70-9711-4EF7-8292-CD770374B4AD}" type="slidenum">
              <a:rPr lang="pt-BR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pt-BR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5009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r>
              <a:rPr lang="pt-BR" smtClean="0"/>
              <a:t>Recuperar fontes de informação de credibilidade constitui-se uma tarefa complexa. Portanto deve-se conhecer o que tem sido pesquisado, as tendências do mercado bem como as pesquisas nas áreas de interesse.</a:t>
            </a:r>
          </a:p>
          <a:p>
            <a:pPr algn="just" eaLnBrk="1" hangingPunct="1">
              <a:spcBef>
                <a:spcPct val="0"/>
              </a:spcBef>
            </a:pPr>
            <a:r>
              <a:rPr lang="pt-BR" sz="1100" smtClean="0"/>
              <a:t>A divulgação restrita é a norma da literatura tecnológica, a busca por fontes e canais de informação para as indústrias se constitui numa tarefa sistemática e necessária (CAMPELLO; CENDÓN; KREMER, 2000). </a:t>
            </a:r>
          </a:p>
          <a:p>
            <a:pPr algn="just" eaLnBrk="1" hangingPunct="1">
              <a:spcBef>
                <a:spcPct val="0"/>
              </a:spcBef>
            </a:pPr>
            <a:r>
              <a:rPr lang="pt-BR" sz="1100" smtClean="0"/>
              <a:t>- </a:t>
            </a:r>
            <a:r>
              <a:rPr lang="pt-BR" smtClean="0"/>
              <a:t>Campello, Cendón e Kremer (2000) elucidam a importância da busca por fontes e canais de informação às organizações em meio a sobrecarga informacional. Para os autores, recuperar fontes de informação de credibilidade constitui-se uma tarefa complexa. Logo, deve-se conhecer o que tem sido pesquisado, as tendências do mercado bem como as pesquisas nas áreas de interesse.</a:t>
            </a:r>
            <a:endParaRPr lang="pt-BR" sz="110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8C99D3-F43D-4A1D-9BB4-F30F744D1194}" type="slidenum">
              <a:rPr lang="pt-BR" smtClean="0">
                <a:solidFill>
                  <a:prstClr val="black"/>
                </a:solidFill>
              </a:rPr>
              <a:pPr>
                <a:defRPr/>
              </a:pPr>
              <a:t>34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0797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r>
              <a:rPr lang="pt-BR" smtClean="0"/>
              <a:t>Recuperar fontes de informação de credibilidade constitui-se uma tarefa complexa. Portanto deve-se conhecer o que tem sido pesquisado, as tendências do mercado bem como as pesquisas nas áreas de interesse.</a:t>
            </a:r>
          </a:p>
          <a:p>
            <a:pPr algn="just" eaLnBrk="1" hangingPunct="1">
              <a:spcBef>
                <a:spcPct val="0"/>
              </a:spcBef>
            </a:pPr>
            <a:r>
              <a:rPr lang="pt-BR" sz="1100" smtClean="0"/>
              <a:t>A divulgação restrita é a norma da literatura tecnológica, a busca por fontes e canais de informação para as indústrias se constitui numa tarefa sistemática e necessária (CAMPELLO; CENDÓN; KREMER, 2000). </a:t>
            </a:r>
          </a:p>
          <a:p>
            <a:pPr algn="just" eaLnBrk="1" hangingPunct="1">
              <a:spcBef>
                <a:spcPct val="0"/>
              </a:spcBef>
            </a:pPr>
            <a:r>
              <a:rPr lang="pt-BR" sz="1100" smtClean="0"/>
              <a:t>- </a:t>
            </a:r>
            <a:r>
              <a:rPr lang="pt-BR" smtClean="0"/>
              <a:t>Campello, Cendón e Kremer (2000) elucidam a importância da busca por fontes e canais de informação às organizações em meio a sobrecarga informacional. Para os autores, recuperar fontes de informação de credibilidade constitui-se uma tarefa complexa. Logo, deve-se conhecer o que tem sido pesquisado, as tendências do mercado bem como as pesquisas nas áreas de interesse.</a:t>
            </a:r>
            <a:endParaRPr lang="pt-BR" sz="110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8C99D3-F43D-4A1D-9BB4-F30F744D1194}" type="slidenum">
              <a:rPr lang="pt-BR" smtClean="0">
                <a:solidFill>
                  <a:prstClr val="black"/>
                </a:solidFill>
              </a:rPr>
              <a:pPr>
                <a:defRPr/>
              </a:pPr>
              <a:t>35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0797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r>
              <a:rPr lang="pt-BR" smtClean="0"/>
              <a:t>Recuperar fontes de informação de credibilidade constitui-se uma tarefa complexa. Portanto deve-se conhecer o que tem sido pesquisado, as tendências do mercado bem como as pesquisas nas áreas de interesse.</a:t>
            </a:r>
          </a:p>
          <a:p>
            <a:pPr algn="just" eaLnBrk="1" hangingPunct="1">
              <a:spcBef>
                <a:spcPct val="0"/>
              </a:spcBef>
            </a:pPr>
            <a:r>
              <a:rPr lang="pt-BR" sz="1100" smtClean="0"/>
              <a:t>A divulgação restrita é a norma da literatura tecnológica, a busca por fontes e canais de informação para as indústrias se constitui numa tarefa sistemática e necessária (CAMPELLO; CENDÓN; KREMER, 2000). </a:t>
            </a:r>
          </a:p>
          <a:p>
            <a:pPr algn="just" eaLnBrk="1" hangingPunct="1">
              <a:spcBef>
                <a:spcPct val="0"/>
              </a:spcBef>
            </a:pPr>
            <a:r>
              <a:rPr lang="pt-BR" sz="1100" smtClean="0"/>
              <a:t>- </a:t>
            </a:r>
            <a:r>
              <a:rPr lang="pt-BR" smtClean="0"/>
              <a:t>Campello, Cendón e Kremer (2000) elucidam a importância da busca por fontes e canais de informação às organizações em meio a sobrecarga informacional. Para os autores, recuperar fontes de informação de credibilidade constitui-se uma tarefa complexa. Logo, deve-se conhecer o que tem sido pesquisado, as tendências do mercado bem como as pesquisas nas áreas de interesse.</a:t>
            </a:r>
            <a:endParaRPr lang="pt-BR" sz="110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8C99D3-F43D-4A1D-9BB4-F30F744D1194}" type="slidenum">
              <a:rPr lang="pt-BR" smtClean="0">
                <a:solidFill>
                  <a:prstClr val="black"/>
                </a:solidFill>
              </a:rPr>
              <a:pPr>
                <a:defRPr/>
              </a:pPr>
              <a:t>36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0797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r>
              <a:rPr lang="pt-BR" smtClean="0"/>
              <a:t>Recuperar fontes de informação de credibilidade constitui-se uma tarefa complexa. Portanto deve-se conhecer o que tem sido pesquisado, as tendências do mercado bem como as pesquisas nas áreas de interesse.</a:t>
            </a:r>
          </a:p>
          <a:p>
            <a:pPr algn="just" eaLnBrk="1" hangingPunct="1">
              <a:spcBef>
                <a:spcPct val="0"/>
              </a:spcBef>
            </a:pPr>
            <a:r>
              <a:rPr lang="pt-BR" sz="1100" smtClean="0"/>
              <a:t>A divulgação restrita é a norma da literatura tecnológica, a busca por fontes e canais de informação para as indústrias se constitui numa tarefa sistemática e necessária (CAMPELLO; CENDÓN; KREMER, 2000). </a:t>
            </a:r>
          </a:p>
          <a:p>
            <a:pPr algn="just" eaLnBrk="1" hangingPunct="1">
              <a:spcBef>
                <a:spcPct val="0"/>
              </a:spcBef>
            </a:pPr>
            <a:r>
              <a:rPr lang="pt-BR" sz="1100" smtClean="0"/>
              <a:t>- </a:t>
            </a:r>
            <a:r>
              <a:rPr lang="pt-BR" smtClean="0"/>
              <a:t>Campello, Cendón e Kremer (2000) elucidam a importância da busca por fontes e canais de informação às organizações em meio a sobrecarga informacional. Para os autores, recuperar fontes de informação de credibilidade constitui-se uma tarefa complexa. Logo, deve-se conhecer o que tem sido pesquisado, as tendências do mercado bem como as pesquisas nas áreas de interesse.</a:t>
            </a:r>
            <a:endParaRPr lang="pt-BR" sz="110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8C99D3-F43D-4A1D-9BB4-F30F744D1194}" type="slidenum">
              <a:rPr lang="pt-BR" smtClean="0">
                <a:solidFill>
                  <a:prstClr val="black"/>
                </a:solidFill>
              </a:rPr>
              <a:pPr>
                <a:defRPr/>
              </a:pPr>
              <a:t>37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0797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r>
              <a:rPr lang="pt-BR" smtClean="0"/>
              <a:t>Recuperar fontes de informação de credibilidade constitui-se uma tarefa complexa. Portanto deve-se conhecer o que tem sido pesquisado, as tendências do mercado bem como as pesquisas nas áreas de interesse.</a:t>
            </a:r>
          </a:p>
          <a:p>
            <a:pPr algn="just" eaLnBrk="1" hangingPunct="1">
              <a:spcBef>
                <a:spcPct val="0"/>
              </a:spcBef>
            </a:pPr>
            <a:r>
              <a:rPr lang="pt-BR" sz="1100" smtClean="0"/>
              <a:t>A divulgação restrita é a norma da literatura tecnológica, a busca por fontes e canais de informação para as indústrias se constitui numa tarefa sistemática e necessária (CAMPELLO; CENDÓN; KREMER, 2000). </a:t>
            </a:r>
          </a:p>
          <a:p>
            <a:pPr algn="just" eaLnBrk="1" hangingPunct="1">
              <a:spcBef>
                <a:spcPct val="0"/>
              </a:spcBef>
            </a:pPr>
            <a:r>
              <a:rPr lang="pt-BR" sz="1100" smtClean="0"/>
              <a:t>- </a:t>
            </a:r>
            <a:r>
              <a:rPr lang="pt-BR" smtClean="0"/>
              <a:t>Campello, Cendón e Kremer (2000) elucidam a importância da busca por fontes e canais de informação às organizações em meio a sobrecarga informacional. Para os autores, recuperar fontes de informação de credibilidade constitui-se uma tarefa complexa. Logo, deve-se conhecer o que tem sido pesquisado, as tendências do mercado bem como as pesquisas nas áreas de interesse.</a:t>
            </a:r>
            <a:endParaRPr lang="pt-BR" sz="110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8C99D3-F43D-4A1D-9BB4-F30F744D1194}" type="slidenum">
              <a:rPr lang="pt-BR" smtClean="0">
                <a:solidFill>
                  <a:prstClr val="black"/>
                </a:solidFill>
              </a:rPr>
              <a:pPr>
                <a:defRPr/>
              </a:pPr>
              <a:t>38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0797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r>
              <a:rPr lang="pt-BR" smtClean="0"/>
              <a:t>Recuperar fontes de informação de credibilidade constitui-se uma tarefa complexa. Portanto deve-se conhecer o que tem sido pesquisado, as tendências do mercado bem como as pesquisas nas áreas de interesse.</a:t>
            </a:r>
          </a:p>
          <a:p>
            <a:pPr algn="just" eaLnBrk="1" hangingPunct="1">
              <a:spcBef>
                <a:spcPct val="0"/>
              </a:spcBef>
            </a:pPr>
            <a:r>
              <a:rPr lang="pt-BR" sz="1100" smtClean="0"/>
              <a:t>A divulgação restrita é a norma da literatura tecnológica, a busca por fontes e canais de informação para as indústrias se constitui numa tarefa sistemática e necessária (CAMPELLO; CENDÓN; KREMER, 2000). </a:t>
            </a:r>
          </a:p>
          <a:p>
            <a:pPr algn="just" eaLnBrk="1" hangingPunct="1">
              <a:spcBef>
                <a:spcPct val="0"/>
              </a:spcBef>
            </a:pPr>
            <a:r>
              <a:rPr lang="pt-BR" sz="1100" smtClean="0"/>
              <a:t>- </a:t>
            </a:r>
            <a:r>
              <a:rPr lang="pt-BR" smtClean="0"/>
              <a:t>Campello, Cendón e Kremer (2000) elucidam a importância da busca por fontes e canais de informação às organizações em meio a sobrecarga informacional. Para os autores, recuperar fontes de informação de credibilidade constitui-se uma tarefa complexa. Logo, deve-se conhecer o que tem sido pesquisado, as tendências do mercado bem como as pesquisas nas áreas de interesse.</a:t>
            </a:r>
            <a:endParaRPr lang="pt-BR" sz="110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8C99D3-F43D-4A1D-9BB4-F30F744D1194}" type="slidenum">
              <a:rPr lang="pt-BR" smtClean="0">
                <a:solidFill>
                  <a:prstClr val="black"/>
                </a:solidFill>
              </a:rPr>
              <a:pPr>
                <a:defRPr/>
              </a:pPr>
              <a:t>39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0797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r>
              <a:rPr lang="pt-BR" smtClean="0"/>
              <a:t>Recuperar fontes de informação de credibilidade constitui-se uma tarefa complexa. Portanto deve-se conhecer o que tem sido pesquisado, as tendências do mercado bem como as pesquisas nas áreas de interesse.</a:t>
            </a:r>
          </a:p>
          <a:p>
            <a:pPr algn="just" eaLnBrk="1" hangingPunct="1">
              <a:spcBef>
                <a:spcPct val="0"/>
              </a:spcBef>
            </a:pPr>
            <a:r>
              <a:rPr lang="pt-BR" sz="1100" smtClean="0"/>
              <a:t>A divulgação restrita é a norma da literatura tecnológica, a busca por fontes e canais de informação para as indústrias se constitui numa tarefa sistemática e necessária (CAMPELLO; CENDÓN; KREMER, 2000). </a:t>
            </a:r>
          </a:p>
          <a:p>
            <a:pPr algn="just" eaLnBrk="1" hangingPunct="1">
              <a:spcBef>
                <a:spcPct val="0"/>
              </a:spcBef>
            </a:pPr>
            <a:r>
              <a:rPr lang="pt-BR" sz="1100" smtClean="0"/>
              <a:t>- </a:t>
            </a:r>
            <a:r>
              <a:rPr lang="pt-BR" smtClean="0"/>
              <a:t>Campello, Cendón e Kremer (2000) elucidam a importância da busca por fontes e canais de informação às organizações em meio a sobrecarga informacional. Para os autores, recuperar fontes de informação de credibilidade constitui-se uma tarefa complexa. Logo, deve-se conhecer o que tem sido pesquisado, as tendências do mercado bem como as pesquisas nas áreas de interesse.</a:t>
            </a:r>
            <a:endParaRPr lang="pt-BR" sz="110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8C99D3-F43D-4A1D-9BB4-F30F744D1194}" type="slidenum">
              <a:rPr lang="pt-BR" smtClean="0">
                <a:solidFill>
                  <a:prstClr val="black"/>
                </a:solidFill>
              </a:rPr>
              <a:pPr>
                <a:defRPr/>
              </a:pPr>
              <a:t>40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0797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r>
              <a:rPr lang="pt-BR" smtClean="0"/>
              <a:t>Recuperar fontes de informação de credibilidade constitui-se uma tarefa complexa. Portanto deve-se conhecer o que tem sido pesquisado, as tendências do mercado bem como as pesquisas nas áreas de interesse.</a:t>
            </a:r>
          </a:p>
          <a:p>
            <a:pPr algn="just" eaLnBrk="1" hangingPunct="1">
              <a:spcBef>
                <a:spcPct val="0"/>
              </a:spcBef>
            </a:pPr>
            <a:r>
              <a:rPr lang="pt-BR" sz="1100" smtClean="0"/>
              <a:t>A divulgação restrita é a norma da literatura tecnológica, a busca por fontes e canais de informação para as indústrias se constitui numa tarefa sistemática e necessária (CAMPELLO; CENDÓN; KREMER, 2000). </a:t>
            </a:r>
          </a:p>
          <a:p>
            <a:pPr algn="just" eaLnBrk="1" hangingPunct="1">
              <a:spcBef>
                <a:spcPct val="0"/>
              </a:spcBef>
            </a:pPr>
            <a:r>
              <a:rPr lang="pt-BR" sz="1100" smtClean="0"/>
              <a:t>- </a:t>
            </a:r>
            <a:r>
              <a:rPr lang="pt-BR" smtClean="0"/>
              <a:t>Campello, Cendón e Kremer (2000) elucidam a importância da busca por fontes e canais de informação às organizações em meio a sobrecarga informacional. Para os autores, recuperar fontes de informação de credibilidade constitui-se uma tarefa complexa. Logo, deve-se conhecer o que tem sido pesquisado, as tendências do mercado bem como as pesquisas nas áreas de interesse.</a:t>
            </a:r>
            <a:endParaRPr lang="pt-BR" sz="110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8C99D3-F43D-4A1D-9BB4-F30F744D1194}" type="slidenum">
              <a:rPr lang="pt-BR" smtClean="0">
                <a:solidFill>
                  <a:prstClr val="black"/>
                </a:solidFill>
              </a:rPr>
              <a:pPr>
                <a:defRPr/>
              </a:pPr>
              <a:t>41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0797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r>
              <a:rPr lang="pt-BR" smtClean="0"/>
              <a:t>Recuperar fontes de informação de credibilidade constitui-se uma tarefa complexa. Portanto deve-se conhecer o que tem sido pesquisado, as tendências do mercado bem como as pesquisas nas áreas de interesse.</a:t>
            </a:r>
          </a:p>
          <a:p>
            <a:pPr algn="just" eaLnBrk="1" hangingPunct="1">
              <a:spcBef>
                <a:spcPct val="0"/>
              </a:spcBef>
            </a:pPr>
            <a:r>
              <a:rPr lang="pt-BR" sz="1100" smtClean="0"/>
              <a:t>A divulgação restrita é a norma da literatura tecnológica, a busca por fontes e canais de informação para as indústrias se constitui numa tarefa sistemática e necessária (CAMPELLO; CENDÓN; KREMER, 2000). </a:t>
            </a:r>
          </a:p>
          <a:p>
            <a:pPr algn="just" eaLnBrk="1" hangingPunct="1">
              <a:spcBef>
                <a:spcPct val="0"/>
              </a:spcBef>
            </a:pPr>
            <a:r>
              <a:rPr lang="pt-BR" sz="1100" smtClean="0"/>
              <a:t>- </a:t>
            </a:r>
            <a:r>
              <a:rPr lang="pt-BR" smtClean="0"/>
              <a:t>Campello, Cendón e Kremer (2000) elucidam a importância da busca por fontes e canais de informação às organizações em meio a sobrecarga informacional. Para os autores, recuperar fontes de informação de credibilidade constitui-se uma tarefa complexa. Logo, deve-se conhecer o que tem sido pesquisado, as tendências do mercado bem como as pesquisas nas áreas de interesse.</a:t>
            </a:r>
            <a:endParaRPr lang="pt-BR" sz="110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8C99D3-F43D-4A1D-9BB4-F30F744D1194}" type="slidenum">
              <a:rPr lang="pt-BR" smtClean="0">
                <a:solidFill>
                  <a:prstClr val="black"/>
                </a:solidFill>
              </a:rPr>
              <a:pPr>
                <a:defRPr/>
              </a:pPr>
              <a:t>42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0797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5018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A00AE70-9711-4EF7-8292-CD770374B4AD}" type="slidenum">
              <a:rPr lang="pt-BR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pt-BR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500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r>
              <a:rPr lang="pt-BR" smtClean="0"/>
              <a:t>Recuperar fontes de informação de credibilidade constitui-se uma tarefa complexa. Portanto deve-se conhecer o que tem sido pesquisado, as tendências do mercado bem como as pesquisas nas áreas de interesse.</a:t>
            </a:r>
          </a:p>
          <a:p>
            <a:pPr algn="just" eaLnBrk="1" hangingPunct="1">
              <a:spcBef>
                <a:spcPct val="0"/>
              </a:spcBef>
            </a:pPr>
            <a:r>
              <a:rPr lang="pt-BR" sz="1100" smtClean="0"/>
              <a:t>A divulgação restrita é a norma da literatura tecnológica, a busca por fontes e canais de informação para as indústrias se constitui numa tarefa sistemática e necessária (CAMPELLO; CENDÓN; KREMER, 2000). </a:t>
            </a:r>
          </a:p>
          <a:p>
            <a:pPr algn="just" eaLnBrk="1" hangingPunct="1">
              <a:spcBef>
                <a:spcPct val="0"/>
              </a:spcBef>
            </a:pPr>
            <a:r>
              <a:rPr lang="pt-BR" sz="1100" smtClean="0"/>
              <a:t>- </a:t>
            </a:r>
            <a:r>
              <a:rPr lang="pt-BR" smtClean="0"/>
              <a:t>Campello, Cendón e Kremer (2000) elucidam a importância da busca por fontes e canais de informação às organizações em meio a sobrecarga informacional. Para os autores, recuperar fontes de informação de credibilidade constitui-se uma tarefa complexa. Logo, deve-se conhecer o que tem sido pesquisado, as tendências do mercado bem como as pesquisas nas áreas de interesse.</a:t>
            </a:r>
            <a:endParaRPr lang="pt-BR" sz="110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8C99D3-F43D-4A1D-9BB4-F30F744D1194}" type="slidenum">
              <a:rPr lang="pt-BR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0797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r>
              <a:rPr lang="pt-BR" smtClean="0"/>
              <a:t>Recuperar fontes de informação de credibilidade constitui-se uma tarefa complexa. Portanto deve-se conhecer o que tem sido pesquisado, as tendências do mercado bem como as pesquisas nas áreas de interesse.</a:t>
            </a:r>
          </a:p>
          <a:p>
            <a:pPr algn="just" eaLnBrk="1" hangingPunct="1">
              <a:spcBef>
                <a:spcPct val="0"/>
              </a:spcBef>
            </a:pPr>
            <a:r>
              <a:rPr lang="pt-BR" sz="1100" smtClean="0"/>
              <a:t>A divulgação restrita é a norma da literatura tecnológica, a busca por fontes e canais de informação para as indústrias se constitui numa tarefa sistemática e necessária (CAMPELLO; CENDÓN; KREMER, 2000). </a:t>
            </a:r>
          </a:p>
          <a:p>
            <a:pPr algn="just" eaLnBrk="1" hangingPunct="1">
              <a:spcBef>
                <a:spcPct val="0"/>
              </a:spcBef>
            </a:pPr>
            <a:r>
              <a:rPr lang="pt-BR" sz="1100" smtClean="0"/>
              <a:t>- </a:t>
            </a:r>
            <a:r>
              <a:rPr lang="pt-BR" smtClean="0"/>
              <a:t>Campello, Cendón e Kremer (2000) elucidam a importância da busca por fontes e canais de informação às organizações em meio a sobrecarga informacional. Para os autores, recuperar fontes de informação de credibilidade constitui-se uma tarefa complexa. Logo, deve-se conhecer o que tem sido pesquisado, as tendências do mercado bem como as pesquisas nas áreas de interesse.</a:t>
            </a:r>
            <a:endParaRPr lang="pt-BR" sz="110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8C99D3-F43D-4A1D-9BB4-F30F744D1194}" type="slidenum">
              <a:rPr lang="pt-BR" smtClean="0"/>
              <a:pPr>
                <a:defRPr/>
              </a:pPr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01829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r>
              <a:rPr lang="pt-BR" smtClean="0"/>
              <a:t>Recuperar fontes de informação de credibilidade constitui-se uma tarefa complexa. Portanto deve-se conhecer o que tem sido pesquisado, as tendências do mercado bem como as pesquisas nas áreas de interesse.</a:t>
            </a:r>
          </a:p>
          <a:p>
            <a:pPr algn="just" eaLnBrk="1" hangingPunct="1">
              <a:spcBef>
                <a:spcPct val="0"/>
              </a:spcBef>
            </a:pPr>
            <a:r>
              <a:rPr lang="pt-BR" sz="1100" smtClean="0"/>
              <a:t>A divulgação restrita é a norma da literatura tecnológica, a busca por fontes e canais de informação para as indústrias se constitui numa tarefa sistemática e necessária (CAMPELLO; CENDÓN; KREMER, 2000). </a:t>
            </a:r>
          </a:p>
          <a:p>
            <a:pPr algn="just" eaLnBrk="1" hangingPunct="1">
              <a:spcBef>
                <a:spcPct val="0"/>
              </a:spcBef>
            </a:pPr>
            <a:r>
              <a:rPr lang="pt-BR" sz="1100" smtClean="0"/>
              <a:t>- </a:t>
            </a:r>
            <a:r>
              <a:rPr lang="pt-BR" smtClean="0"/>
              <a:t>Campello, Cendón e Kremer (2000) elucidam a importância da busca por fontes e canais de informação às organizações em meio a sobrecarga informacional. Para os autores, recuperar fontes de informação de credibilidade constitui-se uma tarefa complexa. Logo, deve-se conhecer o que tem sido pesquisado, as tendências do mercado bem como as pesquisas nas áreas de interesse.</a:t>
            </a:r>
            <a:endParaRPr lang="pt-BR" sz="110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8C99D3-F43D-4A1D-9BB4-F30F744D1194}" type="slidenum">
              <a:rPr lang="pt-BR" smtClean="0"/>
              <a:pPr>
                <a:defRPr/>
              </a:pPr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01829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r>
              <a:rPr lang="pt-BR" smtClean="0"/>
              <a:t>Recuperar fontes de informação de credibilidade constitui-se uma tarefa complexa. Portanto deve-se conhecer o que tem sido pesquisado, as tendências do mercado bem como as pesquisas nas áreas de interesse.</a:t>
            </a:r>
          </a:p>
          <a:p>
            <a:pPr algn="just" eaLnBrk="1" hangingPunct="1">
              <a:spcBef>
                <a:spcPct val="0"/>
              </a:spcBef>
            </a:pPr>
            <a:r>
              <a:rPr lang="pt-BR" sz="1100" smtClean="0"/>
              <a:t>A divulgação restrita é a norma da literatura tecnológica, a busca por fontes e canais de informação para as indústrias se constitui numa tarefa sistemática e necessária (CAMPELLO; CENDÓN; KREMER, 2000). </a:t>
            </a:r>
          </a:p>
          <a:p>
            <a:pPr algn="just" eaLnBrk="1" hangingPunct="1">
              <a:spcBef>
                <a:spcPct val="0"/>
              </a:spcBef>
            </a:pPr>
            <a:r>
              <a:rPr lang="pt-BR" sz="1100" smtClean="0"/>
              <a:t>- </a:t>
            </a:r>
            <a:r>
              <a:rPr lang="pt-BR" smtClean="0"/>
              <a:t>Campello, Cendón e Kremer (2000) elucidam a importância da busca por fontes e canais de informação às organizações em meio a sobrecarga informacional. Para os autores, recuperar fontes de informação de credibilidade constitui-se uma tarefa complexa. Logo, deve-se conhecer o que tem sido pesquisado, as tendências do mercado bem como as pesquisas nas áreas de interesse.</a:t>
            </a:r>
            <a:endParaRPr lang="pt-BR" sz="110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8C99D3-F43D-4A1D-9BB4-F30F744D1194}" type="slidenum">
              <a:rPr lang="pt-BR" smtClean="0"/>
              <a:pPr>
                <a:defRPr/>
              </a:pPr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01829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r>
              <a:rPr lang="pt-BR" smtClean="0"/>
              <a:t>Recuperar fontes de informação de credibilidade constitui-se uma tarefa complexa. Portanto deve-se conhecer o que tem sido pesquisado, as tendências do mercado bem como as pesquisas nas áreas de interesse.</a:t>
            </a:r>
          </a:p>
          <a:p>
            <a:pPr algn="just" eaLnBrk="1" hangingPunct="1">
              <a:spcBef>
                <a:spcPct val="0"/>
              </a:spcBef>
            </a:pPr>
            <a:r>
              <a:rPr lang="pt-BR" sz="1100" smtClean="0"/>
              <a:t>A divulgação restrita é a norma da literatura tecnológica, a busca por fontes e canais de informação para as indústrias se constitui numa tarefa sistemática e necessária (CAMPELLO; CENDÓN; KREMER, 2000). </a:t>
            </a:r>
          </a:p>
          <a:p>
            <a:pPr algn="just" eaLnBrk="1" hangingPunct="1">
              <a:spcBef>
                <a:spcPct val="0"/>
              </a:spcBef>
            </a:pPr>
            <a:r>
              <a:rPr lang="pt-BR" sz="1100" smtClean="0"/>
              <a:t>- </a:t>
            </a:r>
            <a:r>
              <a:rPr lang="pt-BR" smtClean="0"/>
              <a:t>Campello, Cendón e Kremer (2000) elucidam a importância da busca por fontes e canais de informação às organizações em meio a sobrecarga informacional. Para os autores, recuperar fontes de informação de credibilidade constitui-se uma tarefa complexa. Logo, deve-se conhecer o que tem sido pesquisado, as tendências do mercado bem como as pesquisas nas áreas de interesse.</a:t>
            </a:r>
            <a:endParaRPr lang="pt-BR" sz="110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8C99D3-F43D-4A1D-9BB4-F30F744D1194}" type="slidenum">
              <a:rPr lang="pt-BR" smtClean="0"/>
              <a:pPr>
                <a:defRPr/>
              </a:pPr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018297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r>
              <a:rPr lang="pt-BR" smtClean="0"/>
              <a:t>Recuperar fontes de informação de credibilidade constitui-se uma tarefa complexa. Portanto deve-se conhecer o que tem sido pesquisado, as tendências do mercado bem como as pesquisas nas áreas de interesse.</a:t>
            </a:r>
          </a:p>
          <a:p>
            <a:pPr algn="just" eaLnBrk="1" hangingPunct="1">
              <a:spcBef>
                <a:spcPct val="0"/>
              </a:spcBef>
            </a:pPr>
            <a:r>
              <a:rPr lang="pt-BR" sz="1100" smtClean="0"/>
              <a:t>A divulgação restrita é a norma da literatura tecnológica, a busca por fontes e canais de informação para as indústrias se constitui numa tarefa sistemática e necessária (CAMPELLO; CENDÓN; KREMER, 2000). </a:t>
            </a:r>
          </a:p>
          <a:p>
            <a:pPr algn="just" eaLnBrk="1" hangingPunct="1">
              <a:spcBef>
                <a:spcPct val="0"/>
              </a:spcBef>
            </a:pPr>
            <a:r>
              <a:rPr lang="pt-BR" sz="1100" smtClean="0"/>
              <a:t>- </a:t>
            </a:r>
            <a:r>
              <a:rPr lang="pt-BR" smtClean="0"/>
              <a:t>Campello, Cendón e Kremer (2000) elucidam a importância da busca por fontes e canais de informação às organizações em meio a sobrecarga informacional. Para os autores, recuperar fontes de informação de credibilidade constitui-se uma tarefa complexa. Logo, deve-se conhecer o que tem sido pesquisado, as tendências do mercado bem como as pesquisas nas áreas de interesse.</a:t>
            </a:r>
            <a:endParaRPr lang="pt-BR" sz="110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8C99D3-F43D-4A1D-9BB4-F30F744D1194}" type="slidenum">
              <a:rPr lang="pt-BR" smtClean="0"/>
              <a:pPr>
                <a:defRPr/>
              </a:pPr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01829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r>
              <a:rPr lang="pt-BR" smtClean="0"/>
              <a:t>Recuperar fontes de informação de credibilidade constitui-se uma tarefa complexa. Portanto deve-se conhecer o que tem sido pesquisado, as tendências do mercado bem como as pesquisas nas áreas de interesse.</a:t>
            </a:r>
          </a:p>
          <a:p>
            <a:pPr algn="just" eaLnBrk="1" hangingPunct="1">
              <a:spcBef>
                <a:spcPct val="0"/>
              </a:spcBef>
            </a:pPr>
            <a:r>
              <a:rPr lang="pt-BR" sz="1100" smtClean="0"/>
              <a:t>A divulgação restrita é a norma da literatura tecnológica, a busca por fontes e canais de informação para as indústrias se constitui numa tarefa sistemática e necessária (CAMPELLO; CENDÓN; KREMER, 2000). </a:t>
            </a:r>
          </a:p>
          <a:p>
            <a:pPr algn="just" eaLnBrk="1" hangingPunct="1">
              <a:spcBef>
                <a:spcPct val="0"/>
              </a:spcBef>
            </a:pPr>
            <a:r>
              <a:rPr lang="pt-BR" sz="1100" smtClean="0"/>
              <a:t>- </a:t>
            </a:r>
            <a:r>
              <a:rPr lang="pt-BR" smtClean="0"/>
              <a:t>Campello, Cendón e Kremer (2000) elucidam a importância da busca por fontes e canais de informação às organizações em meio a sobrecarga informacional. Para os autores, recuperar fontes de informação de credibilidade constitui-se uma tarefa complexa. Logo, deve-se conhecer o que tem sido pesquisado, as tendências do mercado bem como as pesquisas nas áreas de interesse.</a:t>
            </a:r>
            <a:endParaRPr lang="pt-BR" sz="110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8C99D3-F43D-4A1D-9BB4-F30F744D1194}" type="slidenum">
              <a:rPr lang="pt-BR" smtClean="0"/>
              <a:pPr>
                <a:defRPr/>
              </a:pPr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01829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r>
              <a:rPr lang="pt-BR" smtClean="0"/>
              <a:t>Recuperar fontes de informação de credibilidade constitui-se uma tarefa complexa. Portanto deve-se conhecer o que tem sido pesquisado, as tendências do mercado bem como as pesquisas nas áreas de interesse.</a:t>
            </a:r>
          </a:p>
          <a:p>
            <a:pPr algn="just" eaLnBrk="1" hangingPunct="1">
              <a:spcBef>
                <a:spcPct val="0"/>
              </a:spcBef>
            </a:pPr>
            <a:r>
              <a:rPr lang="pt-BR" sz="1100" smtClean="0"/>
              <a:t>A divulgação restrita é a norma da literatura tecnológica, a busca por fontes e canais de informação para as indústrias se constitui numa tarefa sistemática e necessária (CAMPELLO; CENDÓN; KREMER, 2000). </a:t>
            </a:r>
          </a:p>
          <a:p>
            <a:pPr algn="just" eaLnBrk="1" hangingPunct="1">
              <a:spcBef>
                <a:spcPct val="0"/>
              </a:spcBef>
            </a:pPr>
            <a:r>
              <a:rPr lang="pt-BR" sz="1100" smtClean="0"/>
              <a:t>- </a:t>
            </a:r>
            <a:r>
              <a:rPr lang="pt-BR" smtClean="0"/>
              <a:t>Campello, Cendón e Kremer (2000) elucidam a importância da busca por fontes e canais de informação às organizações em meio a sobrecarga informacional. Para os autores, recuperar fontes de informação de credibilidade constitui-se uma tarefa complexa. Logo, deve-se conhecer o que tem sido pesquisado, as tendências do mercado bem como as pesquisas nas áreas de interesse.</a:t>
            </a:r>
            <a:endParaRPr lang="pt-BR" sz="110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8C99D3-F43D-4A1D-9BB4-F30F744D1194}" type="slidenum">
              <a:rPr lang="pt-BR" smtClean="0"/>
              <a:pPr>
                <a:defRPr/>
              </a:pPr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01829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r>
              <a:rPr lang="pt-BR" smtClean="0"/>
              <a:t>Recuperar fontes de informação de credibilidade constitui-se uma tarefa complexa. Portanto deve-se conhecer o que tem sido pesquisado, as tendências do mercado bem como as pesquisas nas áreas de interesse.</a:t>
            </a:r>
          </a:p>
          <a:p>
            <a:pPr algn="just" eaLnBrk="1" hangingPunct="1">
              <a:spcBef>
                <a:spcPct val="0"/>
              </a:spcBef>
            </a:pPr>
            <a:r>
              <a:rPr lang="pt-BR" sz="1100" smtClean="0"/>
              <a:t>A divulgação restrita é a norma da literatura tecnológica, a busca por fontes e canais de informação para as indústrias se constitui numa tarefa sistemática e necessária (CAMPELLO; CENDÓN; KREMER, 2000). </a:t>
            </a:r>
          </a:p>
          <a:p>
            <a:pPr algn="just" eaLnBrk="1" hangingPunct="1">
              <a:spcBef>
                <a:spcPct val="0"/>
              </a:spcBef>
            </a:pPr>
            <a:r>
              <a:rPr lang="pt-BR" sz="1100" smtClean="0"/>
              <a:t>- </a:t>
            </a:r>
            <a:r>
              <a:rPr lang="pt-BR" smtClean="0"/>
              <a:t>Campello, Cendón e Kremer (2000) elucidam a importância da busca por fontes e canais de informação às organizações em meio a sobrecarga informacional. Para os autores, recuperar fontes de informação de credibilidade constitui-se uma tarefa complexa. Logo, deve-se conhecer o que tem sido pesquisado, as tendências do mercado bem como as pesquisas nas áreas de interesse.</a:t>
            </a:r>
            <a:endParaRPr lang="pt-BR" sz="110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8C99D3-F43D-4A1D-9BB4-F30F744D1194}" type="slidenum">
              <a:rPr lang="pt-BR" smtClean="0"/>
              <a:pPr>
                <a:defRPr/>
              </a:pPr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018297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r>
              <a:rPr lang="pt-BR" smtClean="0"/>
              <a:t>Recuperar fontes de informação de credibilidade constitui-se uma tarefa complexa. Portanto deve-se conhecer o que tem sido pesquisado, as tendências do mercado bem como as pesquisas nas áreas de interesse.</a:t>
            </a:r>
          </a:p>
          <a:p>
            <a:pPr algn="just" eaLnBrk="1" hangingPunct="1">
              <a:spcBef>
                <a:spcPct val="0"/>
              </a:spcBef>
            </a:pPr>
            <a:r>
              <a:rPr lang="pt-BR" sz="1100" smtClean="0"/>
              <a:t>A divulgação restrita é a norma da literatura tecnológica, a busca por fontes e canais de informação para as indústrias se constitui numa tarefa sistemática e necessária (CAMPELLO; CENDÓN; KREMER, 2000). </a:t>
            </a:r>
          </a:p>
          <a:p>
            <a:pPr algn="just" eaLnBrk="1" hangingPunct="1">
              <a:spcBef>
                <a:spcPct val="0"/>
              </a:spcBef>
            </a:pPr>
            <a:r>
              <a:rPr lang="pt-BR" sz="1100" smtClean="0"/>
              <a:t>- </a:t>
            </a:r>
            <a:r>
              <a:rPr lang="pt-BR" smtClean="0"/>
              <a:t>Campello, Cendón e Kremer (2000) elucidam a importância da busca por fontes e canais de informação às organizações em meio a sobrecarga informacional. Para os autores, recuperar fontes de informação de credibilidade constitui-se uma tarefa complexa. Logo, deve-se conhecer o que tem sido pesquisado, as tendências do mercado bem como as pesquisas nas áreas de interesse.</a:t>
            </a:r>
            <a:endParaRPr lang="pt-BR" sz="110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8C99D3-F43D-4A1D-9BB4-F30F744D1194}" type="slidenum">
              <a:rPr lang="pt-BR" smtClean="0"/>
              <a:pPr>
                <a:defRPr/>
              </a:pPr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01829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r>
              <a:rPr lang="pt-BR" smtClean="0"/>
              <a:t>Recuperar fontes de informação de credibilidade constitui-se uma tarefa complexa. Portanto deve-se conhecer o que tem sido pesquisado, as tendências do mercado bem como as pesquisas nas áreas de interesse.</a:t>
            </a:r>
          </a:p>
          <a:p>
            <a:pPr algn="just" eaLnBrk="1" hangingPunct="1">
              <a:spcBef>
                <a:spcPct val="0"/>
              </a:spcBef>
            </a:pPr>
            <a:r>
              <a:rPr lang="pt-BR" sz="1100" smtClean="0"/>
              <a:t>A divulgação restrita é a norma da literatura tecnológica, a busca por fontes e canais de informação para as indústrias se constitui numa tarefa sistemática e necessária (CAMPELLO; CENDÓN; KREMER, 2000). </a:t>
            </a:r>
          </a:p>
          <a:p>
            <a:pPr algn="just" eaLnBrk="1" hangingPunct="1">
              <a:spcBef>
                <a:spcPct val="0"/>
              </a:spcBef>
            </a:pPr>
            <a:r>
              <a:rPr lang="pt-BR" sz="1100" smtClean="0"/>
              <a:t>- </a:t>
            </a:r>
            <a:r>
              <a:rPr lang="pt-BR" smtClean="0"/>
              <a:t>Campello, Cendón e Kremer (2000) elucidam a importância da busca por fontes e canais de informação às organizações em meio a sobrecarga informacional. Para os autores, recuperar fontes de informação de credibilidade constitui-se uma tarefa complexa. Logo, deve-se conhecer o que tem sido pesquisado, as tendências do mercado bem como as pesquisas nas áreas de interesse.</a:t>
            </a:r>
            <a:endParaRPr lang="pt-BR" sz="110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8C99D3-F43D-4A1D-9BB4-F30F744D1194}" type="slidenum">
              <a:rPr lang="pt-BR" smtClean="0"/>
              <a:pPr>
                <a:defRPr/>
              </a:pPr>
              <a:t>53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0182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r>
              <a:rPr lang="pt-BR" smtClean="0"/>
              <a:t>Recuperar fontes de informação de credibilidade constitui-se uma tarefa complexa. Portanto deve-se conhecer o que tem sido pesquisado, as tendências do mercado bem como as pesquisas nas áreas de interesse.</a:t>
            </a:r>
          </a:p>
          <a:p>
            <a:pPr algn="just" eaLnBrk="1" hangingPunct="1">
              <a:spcBef>
                <a:spcPct val="0"/>
              </a:spcBef>
            </a:pPr>
            <a:r>
              <a:rPr lang="pt-BR" sz="1100" smtClean="0"/>
              <a:t>A divulgação restrita é a norma da literatura tecnológica, a busca por fontes e canais de informação para as indústrias se constitui numa tarefa sistemática e necessária (CAMPELLO; CENDÓN; KREMER, 2000). </a:t>
            </a:r>
          </a:p>
          <a:p>
            <a:pPr algn="just" eaLnBrk="1" hangingPunct="1">
              <a:spcBef>
                <a:spcPct val="0"/>
              </a:spcBef>
            </a:pPr>
            <a:r>
              <a:rPr lang="pt-BR" sz="1100" smtClean="0"/>
              <a:t>- </a:t>
            </a:r>
            <a:r>
              <a:rPr lang="pt-BR" smtClean="0"/>
              <a:t>Campello, Cendón e Kremer (2000) elucidam a importância da busca por fontes e canais de informação às organizações em meio a sobrecarga informacional. Para os autores, recuperar fontes de informação de credibilidade constitui-se uma tarefa complexa. Logo, deve-se conhecer o que tem sido pesquisado, as tendências do mercado bem como as pesquisas nas áreas de interesse.</a:t>
            </a:r>
            <a:endParaRPr lang="pt-BR" sz="110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8C99D3-F43D-4A1D-9BB4-F30F744D1194}" type="slidenum">
              <a:rPr lang="pt-BR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07970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r>
              <a:rPr lang="pt-BR" smtClean="0"/>
              <a:t>Recuperar fontes de informação de credibilidade constitui-se uma tarefa complexa. Portanto deve-se conhecer o que tem sido pesquisado, as tendências do mercado bem como as pesquisas nas áreas de interesse.</a:t>
            </a:r>
          </a:p>
          <a:p>
            <a:pPr algn="just" eaLnBrk="1" hangingPunct="1">
              <a:spcBef>
                <a:spcPct val="0"/>
              </a:spcBef>
            </a:pPr>
            <a:r>
              <a:rPr lang="pt-BR" sz="1100" smtClean="0"/>
              <a:t>A divulgação restrita é a norma da literatura tecnológica, a busca por fontes e canais de informação para as indústrias se constitui numa tarefa sistemática e necessária (CAMPELLO; CENDÓN; KREMER, 2000). </a:t>
            </a:r>
          </a:p>
          <a:p>
            <a:pPr algn="just" eaLnBrk="1" hangingPunct="1">
              <a:spcBef>
                <a:spcPct val="0"/>
              </a:spcBef>
            </a:pPr>
            <a:r>
              <a:rPr lang="pt-BR" sz="1100" smtClean="0"/>
              <a:t>- </a:t>
            </a:r>
            <a:r>
              <a:rPr lang="pt-BR" smtClean="0"/>
              <a:t>Campello, Cendón e Kremer (2000) elucidam a importância da busca por fontes e canais de informação às organizações em meio a sobrecarga informacional. Para os autores, recuperar fontes de informação de credibilidade constitui-se uma tarefa complexa. Logo, deve-se conhecer o que tem sido pesquisado, as tendências do mercado bem como as pesquisas nas áreas de interesse.</a:t>
            </a:r>
            <a:endParaRPr lang="pt-BR" sz="110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8C99D3-F43D-4A1D-9BB4-F30F744D1194}" type="slidenum">
              <a:rPr lang="pt-BR" smtClean="0"/>
              <a:pPr>
                <a:defRPr/>
              </a:pPr>
              <a:t>54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018297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r>
              <a:rPr lang="pt-BR" smtClean="0"/>
              <a:t>Recuperar fontes de informação de credibilidade constitui-se uma tarefa complexa. Portanto deve-se conhecer o que tem sido pesquisado, as tendências do mercado bem como as pesquisas nas áreas de interesse.</a:t>
            </a:r>
          </a:p>
          <a:p>
            <a:pPr algn="just" eaLnBrk="1" hangingPunct="1">
              <a:spcBef>
                <a:spcPct val="0"/>
              </a:spcBef>
            </a:pPr>
            <a:r>
              <a:rPr lang="pt-BR" sz="1100" smtClean="0"/>
              <a:t>A divulgação restrita é a norma da literatura tecnológica, a busca por fontes e canais de informação para as indústrias se constitui numa tarefa sistemática e necessária (CAMPELLO; CENDÓN; KREMER, 2000). </a:t>
            </a:r>
          </a:p>
          <a:p>
            <a:pPr algn="just" eaLnBrk="1" hangingPunct="1">
              <a:spcBef>
                <a:spcPct val="0"/>
              </a:spcBef>
            </a:pPr>
            <a:r>
              <a:rPr lang="pt-BR" sz="1100" smtClean="0"/>
              <a:t>- </a:t>
            </a:r>
            <a:r>
              <a:rPr lang="pt-BR" smtClean="0"/>
              <a:t>Campello, Cendón e Kremer (2000) elucidam a importância da busca por fontes e canais de informação às organizações em meio a sobrecarga informacional. Para os autores, recuperar fontes de informação de credibilidade constitui-se uma tarefa complexa. Logo, deve-se conhecer o que tem sido pesquisado, as tendências do mercado bem como as pesquisas nas áreas de interesse.</a:t>
            </a:r>
            <a:endParaRPr lang="pt-BR" sz="110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8C99D3-F43D-4A1D-9BB4-F30F744D1194}" type="slidenum">
              <a:rPr lang="pt-BR" smtClean="0"/>
              <a:pPr>
                <a:defRPr/>
              </a:pPr>
              <a:t>55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018297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r>
              <a:rPr lang="pt-BR" smtClean="0"/>
              <a:t>Recuperar fontes de informação de credibilidade constitui-se uma tarefa complexa. Portanto deve-se conhecer o que tem sido pesquisado, as tendências do mercado bem como as pesquisas nas áreas de interesse.</a:t>
            </a:r>
          </a:p>
          <a:p>
            <a:pPr algn="just" eaLnBrk="1" hangingPunct="1">
              <a:spcBef>
                <a:spcPct val="0"/>
              </a:spcBef>
            </a:pPr>
            <a:r>
              <a:rPr lang="pt-BR" sz="1100" smtClean="0"/>
              <a:t>A divulgação restrita é a norma da literatura tecnológica, a busca por fontes e canais de informação para as indústrias se constitui numa tarefa sistemática e necessária (CAMPELLO; CENDÓN; KREMER, 2000). </a:t>
            </a:r>
          </a:p>
          <a:p>
            <a:pPr algn="just" eaLnBrk="1" hangingPunct="1">
              <a:spcBef>
                <a:spcPct val="0"/>
              </a:spcBef>
            </a:pPr>
            <a:r>
              <a:rPr lang="pt-BR" sz="1100" smtClean="0"/>
              <a:t>- </a:t>
            </a:r>
            <a:r>
              <a:rPr lang="pt-BR" smtClean="0"/>
              <a:t>Campello, Cendón e Kremer (2000) elucidam a importância da busca por fontes e canais de informação às organizações em meio a sobrecarga informacional. Para os autores, recuperar fontes de informação de credibilidade constitui-se uma tarefa complexa. Logo, deve-se conhecer o que tem sido pesquisado, as tendências do mercado bem como as pesquisas nas áreas de interesse.</a:t>
            </a:r>
            <a:endParaRPr lang="pt-BR" sz="110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8C99D3-F43D-4A1D-9BB4-F30F744D1194}" type="slidenum">
              <a:rPr lang="pt-BR" smtClean="0"/>
              <a:pPr>
                <a:defRPr/>
              </a:pPr>
              <a:t>56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018297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r>
              <a:rPr lang="pt-BR" smtClean="0"/>
              <a:t>Recuperar fontes de informação de credibilidade constitui-se uma tarefa complexa. Portanto deve-se conhecer o que tem sido pesquisado, as tendências do mercado bem como as pesquisas nas áreas de interesse.</a:t>
            </a:r>
          </a:p>
          <a:p>
            <a:pPr algn="just" eaLnBrk="1" hangingPunct="1">
              <a:spcBef>
                <a:spcPct val="0"/>
              </a:spcBef>
            </a:pPr>
            <a:r>
              <a:rPr lang="pt-BR" sz="1100" smtClean="0"/>
              <a:t>A divulgação restrita é a norma da literatura tecnológica, a busca por fontes e canais de informação para as indústrias se constitui numa tarefa sistemática e necessária (CAMPELLO; CENDÓN; KREMER, 2000). </a:t>
            </a:r>
          </a:p>
          <a:p>
            <a:pPr algn="just" eaLnBrk="1" hangingPunct="1">
              <a:spcBef>
                <a:spcPct val="0"/>
              </a:spcBef>
            </a:pPr>
            <a:r>
              <a:rPr lang="pt-BR" sz="1100" smtClean="0"/>
              <a:t>- </a:t>
            </a:r>
            <a:r>
              <a:rPr lang="pt-BR" smtClean="0"/>
              <a:t>Campello, Cendón e Kremer (2000) elucidam a importância da busca por fontes e canais de informação às organizações em meio a sobrecarga informacional. Para os autores, recuperar fontes de informação de credibilidade constitui-se uma tarefa complexa. Logo, deve-se conhecer o que tem sido pesquisado, as tendências do mercado bem como as pesquisas nas áreas de interesse.</a:t>
            </a:r>
            <a:endParaRPr lang="pt-BR" sz="110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8C99D3-F43D-4A1D-9BB4-F30F744D1194}" type="slidenum">
              <a:rPr lang="pt-BR" smtClean="0"/>
              <a:pPr>
                <a:defRPr/>
              </a:pPr>
              <a:t>57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018297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r>
              <a:rPr lang="pt-BR" smtClean="0"/>
              <a:t>Recuperar fontes de informação de credibilidade constitui-se uma tarefa complexa. Portanto deve-se conhecer o que tem sido pesquisado, as tendências do mercado bem como as pesquisas nas áreas de interesse.</a:t>
            </a:r>
          </a:p>
          <a:p>
            <a:pPr algn="just" eaLnBrk="1" hangingPunct="1">
              <a:spcBef>
                <a:spcPct val="0"/>
              </a:spcBef>
            </a:pPr>
            <a:r>
              <a:rPr lang="pt-BR" sz="1100" smtClean="0"/>
              <a:t>A divulgação restrita é a norma da literatura tecnológica, a busca por fontes e canais de informação para as indústrias se constitui numa tarefa sistemática e necessária (CAMPELLO; CENDÓN; KREMER, 2000). </a:t>
            </a:r>
          </a:p>
          <a:p>
            <a:pPr algn="just" eaLnBrk="1" hangingPunct="1">
              <a:spcBef>
                <a:spcPct val="0"/>
              </a:spcBef>
            </a:pPr>
            <a:r>
              <a:rPr lang="pt-BR" sz="1100" smtClean="0"/>
              <a:t>- </a:t>
            </a:r>
            <a:r>
              <a:rPr lang="pt-BR" smtClean="0"/>
              <a:t>Campello, Cendón e Kremer (2000) elucidam a importância da busca por fontes e canais de informação às organizações em meio a sobrecarga informacional. Para os autores, recuperar fontes de informação de credibilidade constitui-se uma tarefa complexa. Logo, deve-se conhecer o que tem sido pesquisado, as tendências do mercado bem como as pesquisas nas áreas de interesse.</a:t>
            </a:r>
            <a:endParaRPr lang="pt-BR" sz="110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8C99D3-F43D-4A1D-9BB4-F30F744D1194}" type="slidenum">
              <a:rPr lang="pt-BR" smtClean="0"/>
              <a:pPr>
                <a:defRPr/>
              </a:pPr>
              <a:t>58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018297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r>
              <a:rPr lang="pt-BR" smtClean="0"/>
              <a:t>Recuperar fontes de informação de credibilidade constitui-se uma tarefa complexa. Portanto deve-se conhecer o que tem sido pesquisado, as tendências do mercado bem como as pesquisas nas áreas de interesse.</a:t>
            </a:r>
          </a:p>
          <a:p>
            <a:pPr algn="just" eaLnBrk="1" hangingPunct="1">
              <a:spcBef>
                <a:spcPct val="0"/>
              </a:spcBef>
            </a:pPr>
            <a:r>
              <a:rPr lang="pt-BR" sz="1100" smtClean="0"/>
              <a:t>A divulgação restrita é a norma da literatura tecnológica, a busca por fontes e canais de informação para as indústrias se constitui numa tarefa sistemática e necessária (CAMPELLO; CENDÓN; KREMER, 2000). </a:t>
            </a:r>
          </a:p>
          <a:p>
            <a:pPr algn="just" eaLnBrk="1" hangingPunct="1">
              <a:spcBef>
                <a:spcPct val="0"/>
              </a:spcBef>
            </a:pPr>
            <a:r>
              <a:rPr lang="pt-BR" sz="1100" smtClean="0"/>
              <a:t>- </a:t>
            </a:r>
            <a:r>
              <a:rPr lang="pt-BR" smtClean="0"/>
              <a:t>Campello, Cendón e Kremer (2000) elucidam a importância da busca por fontes e canais de informação às organizações em meio a sobrecarga informacional. Para os autores, recuperar fontes de informação de credibilidade constitui-se uma tarefa complexa. Logo, deve-se conhecer o que tem sido pesquisado, as tendências do mercado bem como as pesquisas nas áreas de interesse.</a:t>
            </a:r>
            <a:endParaRPr lang="pt-BR" sz="110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8C99D3-F43D-4A1D-9BB4-F30F744D1194}" type="slidenum">
              <a:rPr lang="pt-BR" smtClean="0"/>
              <a:pPr>
                <a:defRPr/>
              </a:pPr>
              <a:t>59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018297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r>
              <a:rPr lang="pt-BR" smtClean="0"/>
              <a:t>Recuperar fontes de informação de credibilidade constitui-se uma tarefa complexa. Portanto deve-se conhecer o que tem sido pesquisado, as tendências do mercado bem como as pesquisas nas áreas de interesse.</a:t>
            </a:r>
          </a:p>
          <a:p>
            <a:pPr algn="just" eaLnBrk="1" hangingPunct="1">
              <a:spcBef>
                <a:spcPct val="0"/>
              </a:spcBef>
            </a:pPr>
            <a:r>
              <a:rPr lang="pt-BR" sz="1100" smtClean="0"/>
              <a:t>A divulgação restrita é a norma da literatura tecnológica, a busca por fontes e canais de informação para as indústrias se constitui numa tarefa sistemática e necessária (CAMPELLO; CENDÓN; KREMER, 2000). </a:t>
            </a:r>
          </a:p>
          <a:p>
            <a:pPr algn="just" eaLnBrk="1" hangingPunct="1">
              <a:spcBef>
                <a:spcPct val="0"/>
              </a:spcBef>
            </a:pPr>
            <a:r>
              <a:rPr lang="pt-BR" sz="1100" smtClean="0"/>
              <a:t>- </a:t>
            </a:r>
            <a:r>
              <a:rPr lang="pt-BR" smtClean="0"/>
              <a:t>Campello, Cendón e Kremer (2000) elucidam a importância da busca por fontes e canais de informação às organizações em meio a sobrecarga informacional. Para os autores, recuperar fontes de informação de credibilidade constitui-se uma tarefa complexa. Logo, deve-se conhecer o que tem sido pesquisado, as tendências do mercado bem como as pesquisas nas áreas de interesse.</a:t>
            </a:r>
            <a:endParaRPr lang="pt-BR" sz="110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8C99D3-F43D-4A1D-9BB4-F30F744D1194}" type="slidenum">
              <a:rPr lang="pt-BR" smtClean="0"/>
              <a:pPr>
                <a:defRPr/>
              </a:pPr>
              <a:t>60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018297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r>
              <a:rPr lang="pt-BR" smtClean="0"/>
              <a:t>Recuperar fontes de informação de credibilidade constitui-se uma tarefa complexa. Portanto deve-se conhecer o que tem sido pesquisado, as tendências do mercado bem como as pesquisas nas áreas de interesse.</a:t>
            </a:r>
          </a:p>
          <a:p>
            <a:pPr algn="just" eaLnBrk="1" hangingPunct="1">
              <a:spcBef>
                <a:spcPct val="0"/>
              </a:spcBef>
            </a:pPr>
            <a:r>
              <a:rPr lang="pt-BR" sz="1100" smtClean="0"/>
              <a:t>A divulgação restrita é a norma da literatura tecnológica, a busca por fontes e canais de informação para as indústrias se constitui numa tarefa sistemática e necessária (CAMPELLO; CENDÓN; KREMER, 2000). </a:t>
            </a:r>
          </a:p>
          <a:p>
            <a:pPr algn="just" eaLnBrk="1" hangingPunct="1">
              <a:spcBef>
                <a:spcPct val="0"/>
              </a:spcBef>
            </a:pPr>
            <a:r>
              <a:rPr lang="pt-BR" sz="1100" smtClean="0"/>
              <a:t>- </a:t>
            </a:r>
            <a:r>
              <a:rPr lang="pt-BR" smtClean="0"/>
              <a:t>Campello, Cendón e Kremer (2000) elucidam a importância da busca por fontes e canais de informação às organizações em meio a sobrecarga informacional. Para os autores, recuperar fontes de informação de credibilidade constitui-se uma tarefa complexa. Logo, deve-se conhecer o que tem sido pesquisado, as tendências do mercado bem como as pesquisas nas áreas de interesse.</a:t>
            </a:r>
            <a:endParaRPr lang="pt-BR" sz="110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8C99D3-F43D-4A1D-9BB4-F30F744D1194}" type="slidenum">
              <a:rPr lang="pt-BR" smtClean="0"/>
              <a:pPr>
                <a:defRPr/>
              </a:pPr>
              <a:t>61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018297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r>
              <a:rPr lang="pt-BR" smtClean="0"/>
              <a:t>Recuperar fontes de informação de credibilidade constitui-se uma tarefa complexa. Portanto deve-se conhecer o que tem sido pesquisado, as tendências do mercado bem como as pesquisas nas áreas de interesse.</a:t>
            </a:r>
          </a:p>
          <a:p>
            <a:pPr algn="just" eaLnBrk="1" hangingPunct="1">
              <a:spcBef>
                <a:spcPct val="0"/>
              </a:spcBef>
            </a:pPr>
            <a:r>
              <a:rPr lang="pt-BR" sz="1100" smtClean="0"/>
              <a:t>A divulgação restrita é a norma da literatura tecnológica, a busca por fontes e canais de informação para as indústrias se constitui numa tarefa sistemática e necessária (CAMPELLO; CENDÓN; KREMER, 2000). </a:t>
            </a:r>
          </a:p>
          <a:p>
            <a:pPr algn="just" eaLnBrk="1" hangingPunct="1">
              <a:spcBef>
                <a:spcPct val="0"/>
              </a:spcBef>
            </a:pPr>
            <a:r>
              <a:rPr lang="pt-BR" sz="1100" smtClean="0"/>
              <a:t>- </a:t>
            </a:r>
            <a:r>
              <a:rPr lang="pt-BR" smtClean="0"/>
              <a:t>Campello, Cendón e Kremer (2000) elucidam a importância da busca por fontes e canais de informação às organizações em meio a sobrecarga informacional. Para os autores, recuperar fontes de informação de credibilidade constitui-se uma tarefa complexa. Logo, deve-se conhecer o que tem sido pesquisado, as tendências do mercado bem como as pesquisas nas áreas de interesse.</a:t>
            </a:r>
            <a:endParaRPr lang="pt-BR" sz="110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8C99D3-F43D-4A1D-9BB4-F30F744D1194}" type="slidenum">
              <a:rPr lang="pt-BR" smtClean="0"/>
              <a:pPr>
                <a:defRPr/>
              </a:pPr>
              <a:t>62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018297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r>
              <a:rPr lang="pt-BR" smtClean="0"/>
              <a:t>Recuperar fontes de informação de credibilidade constitui-se uma tarefa complexa. Portanto deve-se conhecer o que tem sido pesquisado, as tendências do mercado bem como as pesquisas nas áreas de interesse.</a:t>
            </a:r>
          </a:p>
          <a:p>
            <a:pPr algn="just" eaLnBrk="1" hangingPunct="1">
              <a:spcBef>
                <a:spcPct val="0"/>
              </a:spcBef>
            </a:pPr>
            <a:r>
              <a:rPr lang="pt-BR" sz="1100" smtClean="0"/>
              <a:t>A divulgação restrita é a norma da literatura tecnológica, a busca por fontes e canais de informação para as indústrias se constitui numa tarefa sistemática e necessária (CAMPELLO; CENDÓN; KREMER, 2000). </a:t>
            </a:r>
          </a:p>
          <a:p>
            <a:pPr algn="just" eaLnBrk="1" hangingPunct="1">
              <a:spcBef>
                <a:spcPct val="0"/>
              </a:spcBef>
            </a:pPr>
            <a:r>
              <a:rPr lang="pt-BR" sz="1100" smtClean="0"/>
              <a:t>- </a:t>
            </a:r>
            <a:r>
              <a:rPr lang="pt-BR" smtClean="0"/>
              <a:t>Campello, Cendón e Kremer (2000) elucidam a importância da busca por fontes e canais de informação às organizações em meio a sobrecarga informacional. Para os autores, recuperar fontes de informação de credibilidade constitui-se uma tarefa complexa. Logo, deve-se conhecer o que tem sido pesquisado, as tendências do mercado bem como as pesquisas nas áreas de interesse.</a:t>
            </a:r>
            <a:endParaRPr lang="pt-BR" sz="110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8C99D3-F43D-4A1D-9BB4-F30F744D1194}" type="slidenum">
              <a:rPr lang="pt-BR" smtClean="0"/>
              <a:pPr>
                <a:defRPr/>
              </a:pPr>
              <a:t>63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0182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r>
              <a:rPr lang="pt-BR" smtClean="0"/>
              <a:t>Recuperar fontes de informação de credibilidade constitui-se uma tarefa complexa. Portanto deve-se conhecer o que tem sido pesquisado, as tendências do mercado bem como as pesquisas nas áreas de interesse.</a:t>
            </a:r>
          </a:p>
          <a:p>
            <a:pPr algn="just" eaLnBrk="1" hangingPunct="1">
              <a:spcBef>
                <a:spcPct val="0"/>
              </a:spcBef>
            </a:pPr>
            <a:r>
              <a:rPr lang="pt-BR" sz="1100" smtClean="0"/>
              <a:t>A divulgação restrita é a norma da literatura tecnológica, a busca por fontes e canais de informação para as indústrias se constitui numa tarefa sistemática e necessária (CAMPELLO; CENDÓN; KREMER, 2000). </a:t>
            </a:r>
          </a:p>
          <a:p>
            <a:pPr algn="just" eaLnBrk="1" hangingPunct="1">
              <a:spcBef>
                <a:spcPct val="0"/>
              </a:spcBef>
            </a:pPr>
            <a:r>
              <a:rPr lang="pt-BR" sz="1100" smtClean="0"/>
              <a:t>- </a:t>
            </a:r>
            <a:r>
              <a:rPr lang="pt-BR" smtClean="0"/>
              <a:t>Campello, Cendón e Kremer (2000) elucidam a importância da busca por fontes e canais de informação às organizações em meio a sobrecarga informacional. Para os autores, recuperar fontes de informação de credibilidade constitui-se uma tarefa complexa. Logo, deve-se conhecer o que tem sido pesquisado, as tendências do mercado bem como as pesquisas nas áreas de interesse.</a:t>
            </a:r>
            <a:endParaRPr lang="pt-BR" sz="110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8C99D3-F43D-4A1D-9BB4-F30F744D1194}" type="slidenum">
              <a:rPr lang="pt-BR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07970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r>
              <a:rPr lang="pt-BR" smtClean="0"/>
              <a:t>Recuperar fontes de informação de credibilidade constitui-se uma tarefa complexa. Portanto deve-se conhecer o que tem sido pesquisado, as tendências do mercado bem como as pesquisas nas áreas de interesse.</a:t>
            </a:r>
          </a:p>
          <a:p>
            <a:pPr algn="just" eaLnBrk="1" hangingPunct="1">
              <a:spcBef>
                <a:spcPct val="0"/>
              </a:spcBef>
            </a:pPr>
            <a:r>
              <a:rPr lang="pt-BR" sz="1100" smtClean="0"/>
              <a:t>A divulgação restrita é a norma da literatura tecnológica, a busca por fontes e canais de informação para as indústrias se constitui numa tarefa sistemática e necessária (CAMPELLO; CENDÓN; KREMER, 2000). </a:t>
            </a:r>
          </a:p>
          <a:p>
            <a:pPr algn="just" eaLnBrk="1" hangingPunct="1">
              <a:spcBef>
                <a:spcPct val="0"/>
              </a:spcBef>
            </a:pPr>
            <a:r>
              <a:rPr lang="pt-BR" sz="1100" smtClean="0"/>
              <a:t>- </a:t>
            </a:r>
            <a:r>
              <a:rPr lang="pt-BR" smtClean="0"/>
              <a:t>Campello, Cendón e Kremer (2000) elucidam a importância da busca por fontes e canais de informação às organizações em meio a sobrecarga informacional. Para os autores, recuperar fontes de informação de credibilidade constitui-se uma tarefa complexa. Logo, deve-se conhecer o que tem sido pesquisado, as tendências do mercado bem como as pesquisas nas áreas de interesse.</a:t>
            </a:r>
            <a:endParaRPr lang="pt-BR" sz="110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8C99D3-F43D-4A1D-9BB4-F30F744D1194}" type="slidenum">
              <a:rPr lang="pt-BR" smtClean="0"/>
              <a:pPr>
                <a:defRPr/>
              </a:pPr>
              <a:t>64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018297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r>
              <a:rPr lang="pt-BR" smtClean="0"/>
              <a:t>Recuperar fontes de informação de credibilidade constitui-se uma tarefa complexa. Portanto deve-se conhecer o que tem sido pesquisado, as tendências do mercado bem como as pesquisas nas áreas de interesse.</a:t>
            </a:r>
          </a:p>
          <a:p>
            <a:pPr algn="just" eaLnBrk="1" hangingPunct="1">
              <a:spcBef>
                <a:spcPct val="0"/>
              </a:spcBef>
            </a:pPr>
            <a:r>
              <a:rPr lang="pt-BR" sz="1100" smtClean="0"/>
              <a:t>A divulgação restrita é a norma da literatura tecnológica, a busca por fontes e canais de informação para as indústrias se constitui numa tarefa sistemática e necessária (CAMPELLO; CENDÓN; KREMER, 2000). </a:t>
            </a:r>
          </a:p>
          <a:p>
            <a:pPr algn="just" eaLnBrk="1" hangingPunct="1">
              <a:spcBef>
                <a:spcPct val="0"/>
              </a:spcBef>
            </a:pPr>
            <a:r>
              <a:rPr lang="pt-BR" sz="1100" smtClean="0"/>
              <a:t>- </a:t>
            </a:r>
            <a:r>
              <a:rPr lang="pt-BR" smtClean="0"/>
              <a:t>Campello, Cendón e Kremer (2000) elucidam a importância da busca por fontes e canais de informação às organizações em meio a sobrecarga informacional. Para os autores, recuperar fontes de informação de credibilidade constitui-se uma tarefa complexa. Logo, deve-se conhecer o que tem sido pesquisado, as tendências do mercado bem como as pesquisas nas áreas de interesse.</a:t>
            </a:r>
            <a:endParaRPr lang="pt-BR" sz="110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8C99D3-F43D-4A1D-9BB4-F30F744D1194}" type="slidenum">
              <a:rPr lang="pt-BR" smtClean="0"/>
              <a:pPr>
                <a:defRPr/>
              </a:pPr>
              <a:t>65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018297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r>
              <a:rPr lang="pt-BR" smtClean="0"/>
              <a:t>Recuperar fontes de informação de credibilidade constitui-se uma tarefa complexa. Portanto deve-se conhecer o que tem sido pesquisado, as tendências do mercado bem como as pesquisas nas áreas de interesse.</a:t>
            </a:r>
          </a:p>
          <a:p>
            <a:pPr algn="just" eaLnBrk="1" hangingPunct="1">
              <a:spcBef>
                <a:spcPct val="0"/>
              </a:spcBef>
            </a:pPr>
            <a:r>
              <a:rPr lang="pt-BR" sz="1100" smtClean="0"/>
              <a:t>A divulgação restrita é a norma da literatura tecnológica, a busca por fontes e canais de informação para as indústrias se constitui numa tarefa sistemática e necessária (CAMPELLO; CENDÓN; KREMER, 2000). </a:t>
            </a:r>
          </a:p>
          <a:p>
            <a:pPr algn="just" eaLnBrk="1" hangingPunct="1">
              <a:spcBef>
                <a:spcPct val="0"/>
              </a:spcBef>
            </a:pPr>
            <a:r>
              <a:rPr lang="pt-BR" sz="1100" smtClean="0"/>
              <a:t>- </a:t>
            </a:r>
            <a:r>
              <a:rPr lang="pt-BR" smtClean="0"/>
              <a:t>Campello, Cendón e Kremer (2000) elucidam a importância da busca por fontes e canais de informação às organizações em meio a sobrecarga informacional. Para os autores, recuperar fontes de informação de credibilidade constitui-se uma tarefa complexa. Logo, deve-se conhecer o que tem sido pesquisado, as tendências do mercado bem como as pesquisas nas áreas de interesse.</a:t>
            </a:r>
            <a:endParaRPr lang="pt-BR" sz="110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8C99D3-F43D-4A1D-9BB4-F30F744D1194}" type="slidenum">
              <a:rPr lang="pt-BR" smtClean="0"/>
              <a:pPr>
                <a:defRPr/>
              </a:pPr>
              <a:t>66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018297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r>
              <a:rPr lang="pt-BR" smtClean="0"/>
              <a:t>Recuperar fontes de informação de credibilidade constitui-se uma tarefa complexa. Portanto deve-se conhecer o que tem sido pesquisado, as tendências do mercado bem como as pesquisas nas áreas de interesse.</a:t>
            </a:r>
          </a:p>
          <a:p>
            <a:pPr algn="just" eaLnBrk="1" hangingPunct="1">
              <a:spcBef>
                <a:spcPct val="0"/>
              </a:spcBef>
            </a:pPr>
            <a:r>
              <a:rPr lang="pt-BR" sz="1100" smtClean="0"/>
              <a:t>A divulgação restrita é a norma da literatura tecnológica, a busca por fontes e canais de informação para as indústrias se constitui numa tarefa sistemática e necessária (CAMPELLO; CENDÓN; KREMER, 2000). </a:t>
            </a:r>
          </a:p>
          <a:p>
            <a:pPr algn="just" eaLnBrk="1" hangingPunct="1">
              <a:spcBef>
                <a:spcPct val="0"/>
              </a:spcBef>
            </a:pPr>
            <a:r>
              <a:rPr lang="pt-BR" sz="1100" smtClean="0"/>
              <a:t>- </a:t>
            </a:r>
            <a:r>
              <a:rPr lang="pt-BR" smtClean="0"/>
              <a:t>Campello, Cendón e Kremer (2000) elucidam a importância da busca por fontes e canais de informação às organizações em meio a sobrecarga informacional. Para os autores, recuperar fontes de informação de credibilidade constitui-se uma tarefa complexa. Logo, deve-se conhecer o que tem sido pesquisado, as tendências do mercado bem como as pesquisas nas áreas de interesse.</a:t>
            </a:r>
            <a:endParaRPr lang="pt-BR" sz="110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8C99D3-F43D-4A1D-9BB4-F30F744D1194}" type="slidenum">
              <a:rPr lang="pt-BR" smtClean="0"/>
              <a:pPr>
                <a:defRPr/>
              </a:pPr>
              <a:t>67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018297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r>
              <a:rPr lang="pt-BR" smtClean="0"/>
              <a:t>Recuperar fontes de informação de credibilidade constitui-se uma tarefa complexa. Portanto deve-se conhecer o que tem sido pesquisado, as tendências do mercado bem como as pesquisas nas áreas de interesse.</a:t>
            </a:r>
          </a:p>
          <a:p>
            <a:pPr algn="just" eaLnBrk="1" hangingPunct="1">
              <a:spcBef>
                <a:spcPct val="0"/>
              </a:spcBef>
            </a:pPr>
            <a:r>
              <a:rPr lang="pt-BR" sz="1100" smtClean="0"/>
              <a:t>A divulgação restrita é a norma da literatura tecnológica, a busca por fontes e canais de informação para as indústrias se constitui numa tarefa sistemática e necessária (CAMPELLO; CENDÓN; KREMER, 2000). </a:t>
            </a:r>
          </a:p>
          <a:p>
            <a:pPr algn="just" eaLnBrk="1" hangingPunct="1">
              <a:spcBef>
                <a:spcPct val="0"/>
              </a:spcBef>
            </a:pPr>
            <a:r>
              <a:rPr lang="pt-BR" sz="1100" smtClean="0"/>
              <a:t>- </a:t>
            </a:r>
            <a:r>
              <a:rPr lang="pt-BR" smtClean="0"/>
              <a:t>Campello, Cendón e Kremer (2000) elucidam a importância da busca por fontes e canais de informação às organizações em meio a sobrecarga informacional. Para os autores, recuperar fontes de informação de credibilidade constitui-se uma tarefa complexa. Logo, deve-se conhecer o que tem sido pesquisado, as tendências do mercado bem como as pesquisas nas áreas de interesse.</a:t>
            </a:r>
            <a:endParaRPr lang="pt-BR" sz="110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8C99D3-F43D-4A1D-9BB4-F30F744D1194}" type="slidenum">
              <a:rPr lang="pt-BR" smtClean="0"/>
              <a:pPr>
                <a:defRPr/>
              </a:pPr>
              <a:t>68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018297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r>
              <a:rPr lang="pt-BR" smtClean="0"/>
              <a:t>Recuperar fontes de informação de credibilidade constitui-se uma tarefa complexa. Portanto deve-se conhecer o que tem sido pesquisado, as tendências do mercado bem como as pesquisas nas áreas de interesse.</a:t>
            </a:r>
          </a:p>
          <a:p>
            <a:pPr algn="just" eaLnBrk="1" hangingPunct="1">
              <a:spcBef>
                <a:spcPct val="0"/>
              </a:spcBef>
            </a:pPr>
            <a:r>
              <a:rPr lang="pt-BR" sz="1100" smtClean="0"/>
              <a:t>A divulgação restrita é a norma da literatura tecnológica, a busca por fontes e canais de informação para as indústrias se constitui numa tarefa sistemática e necessária (CAMPELLO; CENDÓN; KREMER, 2000). </a:t>
            </a:r>
          </a:p>
          <a:p>
            <a:pPr algn="just" eaLnBrk="1" hangingPunct="1">
              <a:spcBef>
                <a:spcPct val="0"/>
              </a:spcBef>
            </a:pPr>
            <a:r>
              <a:rPr lang="pt-BR" sz="1100" smtClean="0"/>
              <a:t>- </a:t>
            </a:r>
            <a:r>
              <a:rPr lang="pt-BR" smtClean="0"/>
              <a:t>Campello, Cendón e Kremer (2000) elucidam a importância da busca por fontes e canais de informação às organizações em meio a sobrecarga informacional. Para os autores, recuperar fontes de informação de credibilidade constitui-se uma tarefa complexa. Logo, deve-se conhecer o que tem sido pesquisado, as tendências do mercado bem como as pesquisas nas áreas de interesse.</a:t>
            </a:r>
            <a:endParaRPr lang="pt-BR" sz="110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8C99D3-F43D-4A1D-9BB4-F30F744D1194}" type="slidenum">
              <a:rPr lang="pt-BR" smtClean="0"/>
              <a:pPr>
                <a:defRPr/>
              </a:pPr>
              <a:t>69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0182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/>
          </a:p>
        </p:txBody>
      </p:sp>
      <p:sp>
        <p:nvSpPr>
          <p:cNvPr id="993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18E6625-B2B5-4700-A9FF-661731D06330}" type="slidenum">
              <a:rPr lang="pt-BR" altLang="pt-BR" smtClean="0">
                <a:latin typeface="Arial" pitchFamily="34" charset="0"/>
              </a:rPr>
              <a:pPr eaLnBrk="1" hangingPunct="1">
                <a:spcBef>
                  <a:spcPct val="0"/>
                </a:spcBef>
              </a:pPr>
              <a:t>15</a:t>
            </a:fld>
            <a:endParaRPr lang="pt-BR" altLang="pt-BR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74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/>
          </a:p>
        </p:txBody>
      </p:sp>
      <p:sp>
        <p:nvSpPr>
          <p:cNvPr id="10035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13F1C9E-247B-4A18-B0B7-B76BB8E1BB7E}" type="slidenum">
              <a:rPr lang="pt-BR" altLang="pt-BR" smtClean="0">
                <a:latin typeface="Arial" pitchFamily="34" charset="0"/>
              </a:rPr>
              <a:pPr eaLnBrk="1" hangingPunct="1">
                <a:spcBef>
                  <a:spcPct val="0"/>
                </a:spcBef>
              </a:pPr>
              <a:t>16</a:t>
            </a:fld>
            <a:endParaRPr lang="pt-BR" altLang="pt-BR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823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r>
              <a:rPr lang="pt-BR" smtClean="0"/>
              <a:t>Recuperar fontes de informação de credibilidade constitui-se uma tarefa complexa. Portanto deve-se conhecer o que tem sido pesquisado, as tendências do mercado bem como as pesquisas nas áreas de interesse.</a:t>
            </a:r>
          </a:p>
          <a:p>
            <a:pPr algn="just" eaLnBrk="1" hangingPunct="1">
              <a:spcBef>
                <a:spcPct val="0"/>
              </a:spcBef>
            </a:pPr>
            <a:r>
              <a:rPr lang="pt-BR" sz="1100" smtClean="0"/>
              <a:t>A divulgação restrita é a norma da literatura tecnológica, a busca por fontes e canais de informação para as indústrias se constitui numa tarefa sistemática e necessária (CAMPELLO; CENDÓN; KREMER, 2000). </a:t>
            </a:r>
          </a:p>
          <a:p>
            <a:pPr algn="just" eaLnBrk="1" hangingPunct="1">
              <a:spcBef>
                <a:spcPct val="0"/>
              </a:spcBef>
            </a:pPr>
            <a:r>
              <a:rPr lang="pt-BR" sz="1100" smtClean="0"/>
              <a:t>- </a:t>
            </a:r>
            <a:r>
              <a:rPr lang="pt-BR" smtClean="0"/>
              <a:t>Campello, Cendón e Kremer (2000) elucidam a importância da busca por fontes e canais de informação às organizações em meio a sobrecarga informacional. Para os autores, recuperar fontes de informação de credibilidade constitui-se uma tarefa complexa. Logo, deve-se conhecer o que tem sido pesquisado, as tendências do mercado bem como as pesquisas nas áreas de interesse.</a:t>
            </a:r>
            <a:endParaRPr lang="pt-BR" sz="110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8C99D3-F43D-4A1D-9BB4-F30F744D1194}" type="slidenum">
              <a:rPr lang="pt-BR" smtClean="0">
                <a:solidFill>
                  <a:prstClr val="black"/>
                </a:solidFill>
              </a:rPr>
              <a:pPr>
                <a:defRPr/>
              </a:pPr>
              <a:t>22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079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r>
              <a:rPr lang="pt-BR" smtClean="0"/>
              <a:t>Recuperar fontes de informação de credibilidade constitui-se uma tarefa complexa. Portanto deve-se conhecer o que tem sido pesquisado, as tendências do mercado bem como as pesquisas nas áreas de interesse.</a:t>
            </a:r>
          </a:p>
          <a:p>
            <a:pPr algn="just" eaLnBrk="1" hangingPunct="1">
              <a:spcBef>
                <a:spcPct val="0"/>
              </a:spcBef>
            </a:pPr>
            <a:r>
              <a:rPr lang="pt-BR" sz="1100" smtClean="0"/>
              <a:t>A divulgação restrita é a norma da literatura tecnológica, a busca por fontes e canais de informação para as indústrias se constitui numa tarefa sistemática e necessária (CAMPELLO; CENDÓN; KREMER, 2000). </a:t>
            </a:r>
          </a:p>
          <a:p>
            <a:pPr algn="just" eaLnBrk="1" hangingPunct="1">
              <a:spcBef>
                <a:spcPct val="0"/>
              </a:spcBef>
            </a:pPr>
            <a:r>
              <a:rPr lang="pt-BR" sz="1100" smtClean="0"/>
              <a:t>- </a:t>
            </a:r>
            <a:r>
              <a:rPr lang="pt-BR" smtClean="0"/>
              <a:t>Campello, Cendón e Kremer (2000) elucidam a importância da busca por fontes e canais de informação às organizações em meio a sobrecarga informacional. Para os autores, recuperar fontes de informação de credibilidade constitui-se uma tarefa complexa. Logo, deve-se conhecer o que tem sido pesquisado, as tendências do mercado bem como as pesquisas nas áreas de interesse.</a:t>
            </a:r>
            <a:endParaRPr lang="pt-BR" sz="110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8C99D3-F43D-4A1D-9BB4-F30F744D1194}" type="slidenum">
              <a:rPr lang="pt-BR" smtClean="0">
                <a:solidFill>
                  <a:prstClr val="black"/>
                </a:solidFill>
              </a:rPr>
              <a:pPr>
                <a:defRPr/>
              </a:pPr>
              <a:t>23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079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6F1F7E-A900-4733-87C2-02376EA72CD8}" type="datetime1">
              <a:rPr lang="pt-BR" smtClean="0"/>
              <a:t>10/11/2021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159058-16DD-402C-8DDB-844A6B5437F2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2577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2EC0F4-0B94-4D13-840F-17524181A328}" type="datetime1">
              <a:rPr lang="pt-BR" smtClean="0"/>
              <a:t>10/11/2021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98FFCB-2652-434D-9C69-5C748F464857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2421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38711A-D2E9-4CEB-AFF2-1F14B0DE563C}" type="datetime1">
              <a:rPr lang="pt-BR" smtClean="0"/>
              <a:t>10/11/2021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EBC00C-FB99-4890-83D8-C58E0AA710D5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850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330857-B2BC-4B00-ACFC-475443E56354}" type="datetime1">
              <a:rPr lang="pt-BR" smtClean="0"/>
              <a:t>10/11/2021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FB8013-8345-43D2-AD54-2AE245DDCAC5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3257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8C33F6-67E1-499C-8B19-0D4DFDD80E6F}" type="datetime1">
              <a:rPr lang="pt-BR" smtClean="0"/>
              <a:t>10/11/2021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3ADFDF-1499-49D7-8889-04DF5FAF27F4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320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E9EEBB-1C0C-4D00-99BA-D01B0763E590}" type="datetime1">
              <a:rPr lang="pt-BR" smtClean="0"/>
              <a:t>10/11/2021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B634B6-55A4-4B85-B21C-4A80DB3EAC66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1817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E8115D-FAA2-4CA6-8C04-C2D498522BAD}" type="datetime1">
              <a:rPr lang="pt-BR" smtClean="0"/>
              <a:t>10/11/2021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F39AB-3624-4AD9-A148-F4DAE189C9A4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987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7C3A6B-E150-4E85-A122-5B2CCDEC423F}" type="datetime1">
              <a:rPr lang="pt-BR" smtClean="0"/>
              <a:t>10/11/2021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F853D0-D6F5-4973-8F1A-DE4FC84DC001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0218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E10B8A-3E7A-42B2-8A41-1E5F0DF992EC}" type="datetime1">
              <a:rPr lang="pt-BR" smtClean="0"/>
              <a:t>10/11/2021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819010-2862-40CF-A667-C9B3D58F1B29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171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5C42AD-6E88-4075-BEF7-09FABB535E78}" type="datetime1">
              <a:rPr lang="pt-BR" smtClean="0"/>
              <a:t>10/11/2021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3D7324-6EA0-4EE0-872B-8E9138755A31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0530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131D1E-00B9-4EDD-866B-F938221E2E01}" type="datetime1">
              <a:rPr lang="pt-BR" smtClean="0"/>
              <a:t>10/11/2021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B5BFAC-2EBC-4056-99AE-F3776F624559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8941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B912567-2054-4696-8EBD-4B00B4244913}" type="datetime1">
              <a:rPr lang="pt-BR" smtClean="0"/>
              <a:t>10/11/2021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C2E37D1-B7F8-4AAE-86B4-86FA205178A3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914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5" r:id="rId1"/>
    <p:sldLayoutId id="2147484196" r:id="rId2"/>
    <p:sldLayoutId id="2147484197" r:id="rId3"/>
    <p:sldLayoutId id="2147484198" r:id="rId4"/>
    <p:sldLayoutId id="2147484199" r:id="rId5"/>
    <p:sldLayoutId id="2147484200" r:id="rId6"/>
    <p:sldLayoutId id="2147484201" r:id="rId7"/>
    <p:sldLayoutId id="2147484202" r:id="rId8"/>
    <p:sldLayoutId id="2147484203" r:id="rId9"/>
    <p:sldLayoutId id="2147484204" r:id="rId10"/>
    <p:sldLayoutId id="2147484205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>
                <a:latin typeface="+mn-lt"/>
              </a:rPr>
              <a:t>Plano de negócios</a:t>
            </a:r>
            <a:endParaRPr lang="pt-BR" dirty="0">
              <a:latin typeface="+mn-lt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159058-16DD-402C-8DDB-844A6B5437F2}" type="slidenum">
              <a:rPr lang="pt-BR" smtClean="0"/>
              <a:pPr>
                <a:defRPr/>
              </a:pPr>
              <a:t>1</a:t>
            </a:fld>
            <a:endParaRPr lang="pt-BR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38225" y="145827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Administração de Empresas, Universidade de Caxias do Sul (UCS), Caxias do Sul, Brasi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190625" y="147351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Administração de Empresas, Universidade de Caxias do Sul (UCS), Caxias do Sul, Brasi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1495425" y="150399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Administração de Empresas, Universidade de Caxias do Sul (UCS), Caxias do Sul, Brasi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2339752" y="98629"/>
            <a:ext cx="65381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atin typeface="+mj-lt"/>
              </a:rPr>
              <a:t>UNIVERSIDADE TECNOLÓGICA FEDERAL DO PARANÁ</a:t>
            </a:r>
            <a:endParaRPr lang="pt-BR" sz="2800" b="1" dirty="0">
              <a:latin typeface="+mj-lt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93" t="32353" r="6337" b="52882"/>
          <a:stretch/>
        </p:blipFill>
        <p:spPr bwMode="auto">
          <a:xfrm>
            <a:off x="0" y="30760"/>
            <a:ext cx="2354299" cy="1165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>
          <a:xfrm>
            <a:off x="755576" y="3602038"/>
            <a:ext cx="7632848" cy="1655762"/>
          </a:xfrm>
        </p:spPr>
        <p:txBody>
          <a:bodyPr/>
          <a:lstStyle/>
          <a:p>
            <a:r>
              <a:rPr lang="pt-BR" sz="2400" dirty="0" smtClean="0"/>
              <a:t>Profa. Elizandra Machado, Dra</a:t>
            </a:r>
            <a:r>
              <a:rPr lang="pt-BR" sz="2400" dirty="0" smtClean="0"/>
              <a:t>.</a:t>
            </a:r>
            <a:endParaRPr lang="pt-BR" sz="24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288" y="1478131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 smtClean="0"/>
              <a:t>Resumo deverá </a:t>
            </a:r>
            <a:r>
              <a:rPr lang="pt-BR" sz="2800" b="1" dirty="0" smtClean="0"/>
              <a:t>deixar </a:t>
            </a:r>
            <a:r>
              <a:rPr lang="pt-BR" sz="2800" b="1" dirty="0"/>
              <a:t>clara a ideia </a:t>
            </a:r>
            <a:r>
              <a:rPr lang="pt-BR" sz="2800" dirty="0"/>
              <a:t>e a </a:t>
            </a:r>
            <a:r>
              <a:rPr lang="pt-BR" sz="2800" b="1" dirty="0"/>
              <a:t>viabilidade de sua implantação</a:t>
            </a:r>
            <a:r>
              <a:rPr lang="pt-BR" sz="2800" dirty="0"/>
              <a:t>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FB8013-8345-43D2-AD54-2AE245DDCAC5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44" t="17535" r="32942" b="55556"/>
          <a:stretch/>
        </p:blipFill>
        <p:spPr bwMode="auto">
          <a:xfrm>
            <a:off x="804640" y="3284984"/>
            <a:ext cx="6935440" cy="2655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5"/>
          <p:cNvSpPr/>
          <p:nvPr/>
        </p:nvSpPr>
        <p:spPr>
          <a:xfrm>
            <a:off x="395288" y="476672"/>
            <a:ext cx="7777112" cy="720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r>
              <a:rPr lang="pt-BR" sz="2800" dirty="0"/>
              <a:t>Sumário Executivo</a:t>
            </a:r>
            <a:endParaRPr lang="pt-BR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3420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552" y="1988840"/>
            <a:ext cx="8191822" cy="4351338"/>
          </a:xfrm>
        </p:spPr>
        <p:txBody>
          <a:bodyPr/>
          <a:lstStyle/>
          <a:p>
            <a:pPr marL="0" indent="0">
              <a:buNone/>
            </a:pPr>
            <a:r>
              <a:rPr lang="pt-BR" sz="2800" b="1" dirty="0"/>
              <a:t>Dados dos </a:t>
            </a:r>
            <a:r>
              <a:rPr lang="pt-BR" sz="2800" b="1" dirty="0" smtClean="0"/>
              <a:t>empreendedores</a:t>
            </a:r>
            <a:r>
              <a:rPr lang="pt-BR" sz="2800" b="1" dirty="0"/>
              <a:t>, experiência profissional e </a:t>
            </a:r>
            <a:r>
              <a:rPr lang="pt-BR" sz="2800" b="1" dirty="0" smtClean="0"/>
              <a:t>atribuições:</a:t>
            </a:r>
          </a:p>
          <a:p>
            <a:pPr marL="0" indent="0">
              <a:buNone/>
            </a:pPr>
            <a:endParaRPr lang="pt-BR" sz="2400" b="1" dirty="0" smtClean="0"/>
          </a:p>
          <a:p>
            <a:pPr marL="0" indent="0">
              <a:buNone/>
            </a:pPr>
            <a:r>
              <a:rPr lang="pt-BR" sz="2800" dirty="0" smtClean="0"/>
              <a:t>Uma </a:t>
            </a:r>
            <a:r>
              <a:rPr lang="pt-BR" sz="2800" dirty="0"/>
              <a:t>breve apresentação </a:t>
            </a:r>
            <a:r>
              <a:rPr lang="pt-BR" sz="2800" b="1" dirty="0"/>
              <a:t>de seu perfil</a:t>
            </a:r>
            <a:r>
              <a:rPr lang="pt-BR" sz="2800" dirty="0"/>
              <a:t>, destacando </a:t>
            </a:r>
            <a:r>
              <a:rPr lang="pt-BR" sz="2800" b="1" dirty="0"/>
              <a:t>seus conhecimentos</a:t>
            </a:r>
            <a:r>
              <a:rPr lang="pt-BR" sz="2800" dirty="0"/>
              <a:t>, </a:t>
            </a:r>
            <a:r>
              <a:rPr lang="pt-BR" sz="2800" b="1" dirty="0"/>
              <a:t>habilidades</a:t>
            </a:r>
            <a:r>
              <a:rPr lang="pt-BR" sz="2800" dirty="0"/>
              <a:t> </a:t>
            </a:r>
            <a:r>
              <a:rPr lang="pt-BR" sz="2800" b="1" dirty="0"/>
              <a:t>e experiências anteriores. </a:t>
            </a:r>
            <a:endParaRPr lang="pt-BR" sz="2800" b="1" dirty="0" smtClean="0"/>
          </a:p>
          <a:p>
            <a:pPr marL="0" indent="0">
              <a:buNone/>
            </a:pPr>
            <a:endParaRPr lang="pt-BR" sz="2800" b="1" dirty="0"/>
          </a:p>
          <a:p>
            <a:pPr marL="0" indent="0">
              <a:buNone/>
            </a:pPr>
            <a:r>
              <a:rPr lang="pt-BR" sz="2800" dirty="0" smtClean="0"/>
              <a:t>Pense </a:t>
            </a:r>
            <a:r>
              <a:rPr lang="pt-BR" sz="2800" dirty="0"/>
              <a:t>em como </a:t>
            </a:r>
            <a:r>
              <a:rPr lang="pt-BR" sz="2800" dirty="0" smtClean="0"/>
              <a:t>será possível </a:t>
            </a:r>
            <a:r>
              <a:rPr lang="pt-BR" sz="2800" dirty="0"/>
              <a:t>utilizar isso a </a:t>
            </a:r>
            <a:r>
              <a:rPr lang="pt-BR" sz="2800" b="1" dirty="0"/>
              <a:t>favor do seu </a:t>
            </a:r>
            <a:r>
              <a:rPr lang="pt-BR" sz="2800" b="1" dirty="0" smtClean="0"/>
              <a:t>empreendimento.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FB8013-8345-43D2-AD54-2AE245DDCAC5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95288" y="476672"/>
            <a:ext cx="7777112" cy="720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r>
              <a:rPr lang="pt-BR" sz="2800" dirty="0"/>
              <a:t>Sumário Executivo</a:t>
            </a:r>
            <a:endParaRPr lang="pt-BR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6726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825625"/>
            <a:ext cx="804780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5100" dirty="0" smtClean="0"/>
              <a:t>Atenção: </a:t>
            </a:r>
          </a:p>
          <a:p>
            <a:pPr>
              <a:buFontTx/>
              <a:buChar char="-"/>
            </a:pPr>
            <a:r>
              <a:rPr lang="pt-BR" sz="3200" b="1" dirty="0" smtClean="0"/>
              <a:t>objetivos </a:t>
            </a:r>
            <a:r>
              <a:rPr lang="pt-BR" sz="3200" b="1" dirty="0"/>
              <a:t>dos sócios </a:t>
            </a:r>
            <a:r>
              <a:rPr lang="pt-BR" sz="3200" dirty="0"/>
              <a:t>são os mesmos, tendo em vista o grau de </a:t>
            </a:r>
            <a:r>
              <a:rPr lang="pt-BR" sz="3200" b="1" dirty="0"/>
              <a:t>ambição</a:t>
            </a:r>
            <a:r>
              <a:rPr lang="pt-BR" sz="3200" dirty="0"/>
              <a:t> de cada um e a dimensão que desejam para o negócio</a:t>
            </a:r>
            <a:r>
              <a:rPr lang="pt-BR" sz="3200" dirty="0" smtClean="0"/>
              <a:t>;</a:t>
            </a:r>
          </a:p>
          <a:p>
            <a:pPr>
              <a:buFontTx/>
              <a:buChar char="-"/>
            </a:pPr>
            <a:endParaRPr lang="pt-BR" sz="3200" dirty="0"/>
          </a:p>
          <a:p>
            <a:pPr>
              <a:buFontTx/>
              <a:buChar char="-"/>
            </a:pPr>
            <a:r>
              <a:rPr lang="pt-BR" sz="3200" dirty="0"/>
              <a:t>Defina o campo de atuação e </a:t>
            </a:r>
            <a:r>
              <a:rPr lang="pt-BR" sz="3200" b="1" dirty="0"/>
              <a:t>horários de trabalho</a:t>
            </a:r>
            <a:r>
              <a:rPr lang="pt-BR" sz="3200" dirty="0" smtClean="0"/>
              <a:t>;</a:t>
            </a:r>
            <a:endParaRPr lang="pt-BR" sz="3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FB8013-8345-43D2-AD54-2AE245DDCAC5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95288" y="476672"/>
            <a:ext cx="7777112" cy="720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r>
              <a:rPr lang="pt-BR" sz="2800" dirty="0"/>
              <a:t>Sumário Executivo</a:t>
            </a:r>
            <a:endParaRPr lang="pt-BR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476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5100" dirty="0" smtClean="0"/>
              <a:t>Atenção: </a:t>
            </a:r>
          </a:p>
          <a:p>
            <a:pPr>
              <a:buFontTx/>
              <a:buChar char="-"/>
            </a:pPr>
            <a:endParaRPr lang="pt-BR" sz="3600" dirty="0"/>
          </a:p>
          <a:p>
            <a:pPr>
              <a:buFontTx/>
              <a:buChar char="-"/>
            </a:pPr>
            <a:r>
              <a:rPr lang="pt-BR" sz="3500" dirty="0" smtClean="0"/>
              <a:t>(</a:t>
            </a:r>
            <a:r>
              <a:rPr lang="pt-BR" sz="3500" b="1" dirty="0"/>
              <a:t>remuneração dos proprietários</a:t>
            </a:r>
            <a:r>
              <a:rPr lang="pt-BR" sz="3500" dirty="0"/>
              <a:t>), como será feita a </a:t>
            </a:r>
            <a:r>
              <a:rPr lang="pt-BR" sz="3500" b="1" dirty="0"/>
              <a:t>distribuição dos lucros </a:t>
            </a:r>
            <a:r>
              <a:rPr lang="pt-BR" sz="3500" dirty="0"/>
              <a:t>e o quanto será </a:t>
            </a:r>
            <a:r>
              <a:rPr lang="pt-BR" sz="3500" b="1" dirty="0"/>
              <a:t>reinvestido na empresa</a:t>
            </a:r>
            <a:r>
              <a:rPr lang="pt-BR" sz="3500" dirty="0"/>
              <a:t>. </a:t>
            </a:r>
          </a:p>
          <a:p>
            <a:pPr marL="0" indent="0">
              <a:buNone/>
            </a:pPr>
            <a:endParaRPr lang="pt-BR" sz="3500" dirty="0" smtClean="0"/>
          </a:p>
          <a:p>
            <a:pPr marL="0" indent="0">
              <a:buNone/>
            </a:pPr>
            <a:r>
              <a:rPr lang="pt-BR" sz="3500" dirty="0" smtClean="0"/>
              <a:t>- estabeleça </a:t>
            </a:r>
            <a:r>
              <a:rPr lang="pt-BR" sz="3500" dirty="0"/>
              <a:t>o </a:t>
            </a:r>
            <a:r>
              <a:rPr lang="pt-BR" sz="3500" b="1" dirty="0"/>
              <a:t>grau de autonomia </a:t>
            </a:r>
            <a:r>
              <a:rPr lang="pt-BR" sz="3500" dirty="0"/>
              <a:t>de cada um e até que ponto um dos envolvidos pode, </a:t>
            </a:r>
            <a:r>
              <a:rPr lang="pt-BR" sz="3500" b="1" dirty="0"/>
              <a:t>sozinho, tomar </a:t>
            </a:r>
            <a:r>
              <a:rPr lang="pt-BR" sz="3500" b="1" dirty="0" smtClean="0"/>
              <a:t>decisões</a:t>
            </a:r>
            <a:r>
              <a:rPr lang="pt-BR" sz="3500" dirty="0" smtClean="0"/>
              <a:t>. </a:t>
            </a:r>
            <a:endParaRPr lang="pt-BR" sz="35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FB8013-8345-43D2-AD54-2AE245DDCAC5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95288" y="476672"/>
            <a:ext cx="7777112" cy="720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r>
              <a:rPr lang="pt-BR" sz="2800" dirty="0"/>
              <a:t>Sumário Executivo</a:t>
            </a:r>
            <a:endParaRPr lang="pt-BR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273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FB8013-8345-43D2-AD54-2AE245DDCAC5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395288" y="1484784"/>
            <a:ext cx="84069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atin typeface="+mn-lt"/>
              </a:rPr>
              <a:t>Sócio 1: </a:t>
            </a:r>
            <a:r>
              <a:rPr lang="pt-BR" sz="2800" dirty="0" smtClean="0">
                <a:latin typeface="+mn-lt"/>
              </a:rPr>
              <a:t>Nome, Endereço, Cidade, Estado, Telefones</a:t>
            </a:r>
            <a:r>
              <a:rPr lang="pt-BR" sz="2800" dirty="0">
                <a:latin typeface="+mn-lt"/>
              </a:rPr>
              <a:t> </a:t>
            </a:r>
            <a:r>
              <a:rPr lang="pt-BR" sz="2800" dirty="0" smtClean="0">
                <a:latin typeface="+mn-lt"/>
              </a:rPr>
              <a:t>e </a:t>
            </a:r>
            <a:r>
              <a:rPr lang="pt-BR" sz="2800" dirty="0" err="1" smtClean="0">
                <a:latin typeface="+mn-lt"/>
              </a:rPr>
              <a:t>Email</a:t>
            </a:r>
            <a:r>
              <a:rPr lang="pt-BR" sz="2800" dirty="0" smtClean="0">
                <a:latin typeface="+mn-lt"/>
              </a:rPr>
              <a:t>. </a:t>
            </a:r>
          </a:p>
          <a:p>
            <a:endParaRPr lang="pt-BR" sz="2800" dirty="0" smtClean="0">
              <a:latin typeface="+mn-lt"/>
            </a:endParaRPr>
          </a:p>
          <a:p>
            <a:r>
              <a:rPr lang="pt-BR" sz="2800" b="1" dirty="0">
                <a:latin typeface="+mn-lt"/>
              </a:rPr>
              <a:t>Dados do </a:t>
            </a:r>
            <a:r>
              <a:rPr lang="pt-BR" sz="2800" b="1" dirty="0" smtClean="0">
                <a:latin typeface="+mn-lt"/>
              </a:rPr>
              <a:t>empreendimento</a:t>
            </a:r>
          </a:p>
          <a:p>
            <a:endParaRPr lang="pt-BR" sz="2800" b="1" dirty="0" smtClean="0">
              <a:latin typeface="+mn-lt"/>
            </a:endParaRPr>
          </a:p>
          <a:p>
            <a:r>
              <a:rPr lang="pt-BR" sz="2800" dirty="0" smtClean="0">
                <a:latin typeface="+mn-lt"/>
              </a:rPr>
              <a:t>Informar </a:t>
            </a:r>
            <a:r>
              <a:rPr lang="pt-BR" sz="2800" dirty="0">
                <a:latin typeface="+mn-lt"/>
              </a:rPr>
              <a:t>o nome da empresa e o número de inscrição no CNPJ – Cadastro Nacional de Pessoas Jurídicas – se a mesma já estiver registrada. Caso contrário, indique o número do seu CPF</a:t>
            </a:r>
          </a:p>
        </p:txBody>
      </p:sp>
      <p:sp>
        <p:nvSpPr>
          <p:cNvPr id="9" name="Retângulo 8"/>
          <p:cNvSpPr/>
          <p:nvPr/>
        </p:nvSpPr>
        <p:spPr>
          <a:xfrm>
            <a:off x="395288" y="476672"/>
            <a:ext cx="7777112" cy="720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r>
              <a:rPr lang="pt-BR" sz="2800" dirty="0"/>
              <a:t>Sumário Executivo</a:t>
            </a:r>
            <a:endParaRPr lang="pt-BR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4583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683568" y="1988840"/>
            <a:ext cx="7767638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pt-BR" altLang="pt-BR" sz="3600" dirty="0" smtClean="0">
              <a:solidFill>
                <a:srgbClr val="000099"/>
              </a:solidFill>
              <a:latin typeface="+mn-lt"/>
            </a:endParaRPr>
          </a:p>
          <a:p>
            <a:r>
              <a:rPr lang="pt-BR" altLang="pt-BR" sz="3200" b="1" dirty="0" smtClean="0">
                <a:latin typeface="+mn-lt"/>
              </a:rPr>
              <a:t>Razão </a:t>
            </a:r>
            <a:r>
              <a:rPr lang="pt-BR" altLang="pt-BR" sz="3200" b="1" dirty="0">
                <a:latin typeface="+mn-lt"/>
              </a:rPr>
              <a:t>de ser de uma </a:t>
            </a:r>
            <a:r>
              <a:rPr lang="pt-BR" altLang="pt-BR" sz="3200" dirty="0" smtClean="0">
                <a:latin typeface="+mn-lt"/>
              </a:rPr>
              <a:t>organização; representa o </a:t>
            </a:r>
            <a:r>
              <a:rPr lang="pt-BR" altLang="pt-BR" sz="3200" b="1" dirty="0" smtClean="0">
                <a:latin typeface="+mn-lt"/>
              </a:rPr>
              <a:t>negócio em que ela se encontra.</a:t>
            </a:r>
          </a:p>
          <a:p>
            <a:endParaRPr lang="pt-BR" altLang="pt-BR" sz="3200" dirty="0" smtClean="0">
              <a:latin typeface="+mn-lt"/>
            </a:endParaRPr>
          </a:p>
          <a:p>
            <a:endParaRPr lang="pt-BR" altLang="pt-BR" sz="3200" dirty="0" smtClean="0">
              <a:latin typeface="+mn-lt"/>
            </a:endParaRPr>
          </a:p>
          <a:p>
            <a:r>
              <a:rPr lang="pt-BR" altLang="pt-BR" sz="3200" b="1" dirty="0" smtClean="0">
                <a:latin typeface="+mn-lt"/>
              </a:rPr>
              <a:t>Qual o negócio da organização?</a:t>
            </a:r>
            <a:endParaRPr lang="pt-BR" altLang="pt-BR" sz="3200" b="1" dirty="0">
              <a:latin typeface="+mn-lt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95288" y="476672"/>
            <a:ext cx="7777112" cy="720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r>
              <a:rPr lang="pt-BR" sz="2800" dirty="0" smtClean="0"/>
              <a:t>Missão da Empresa </a:t>
            </a:r>
            <a:endParaRPr lang="pt-BR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0818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685800" y="2132276"/>
            <a:ext cx="804703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buClr>
                <a:srgbClr val="FF3300"/>
              </a:buClr>
            </a:pPr>
            <a:r>
              <a:rPr lang="en-US" altLang="pt-BR" sz="1600" b="1" dirty="0" smtClean="0">
                <a:solidFill>
                  <a:srgbClr val="000099"/>
                </a:solidFill>
              </a:rPr>
              <a:t> </a:t>
            </a:r>
            <a:r>
              <a:rPr lang="en-US" altLang="pt-BR" sz="1600" dirty="0" smtClean="0">
                <a:latin typeface="+mn-lt"/>
              </a:rPr>
              <a:t>“</a:t>
            </a:r>
            <a:r>
              <a:rPr lang="en-US" altLang="pt-BR" sz="2800" dirty="0">
                <a:latin typeface="+mn-lt"/>
              </a:rPr>
              <a:t>Garantir a melhor experiência de compra para todos os nossos clientes, em cada uma de nossas lojas”.</a:t>
            </a:r>
            <a:r>
              <a:rPr lang="en-US" altLang="pt-BR" sz="2800" b="1" dirty="0">
                <a:latin typeface="+mn-lt"/>
              </a:rPr>
              <a:t> </a:t>
            </a:r>
            <a:endParaRPr lang="en-US" altLang="pt-BR" sz="1600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676300" y="3717032"/>
            <a:ext cx="77121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latin typeface="+mn-lt"/>
              </a:rPr>
              <a:t>Alimentar consumidores e clientes com produtos saborosos e saudáveis, com soluções diferenciadas.</a:t>
            </a:r>
          </a:p>
        </p:txBody>
      </p:sp>
      <p:sp>
        <p:nvSpPr>
          <p:cNvPr id="7" name="Retângulo 6"/>
          <p:cNvSpPr/>
          <p:nvPr/>
        </p:nvSpPr>
        <p:spPr>
          <a:xfrm>
            <a:off x="395288" y="476672"/>
            <a:ext cx="7777112" cy="720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r>
              <a:rPr lang="pt-BR" sz="2800" dirty="0" smtClean="0"/>
              <a:t>Missão da Empresa </a:t>
            </a:r>
            <a:endParaRPr lang="pt-BR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9485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F853D0-D6F5-4973-8F1A-DE4FC84DC001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1403648" y="1988840"/>
            <a:ext cx="612068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dirty="0" smtClean="0">
                <a:latin typeface="+mn-lt"/>
              </a:rPr>
              <a:t>Agropecuária</a:t>
            </a:r>
          </a:p>
          <a:p>
            <a:endParaRPr lang="pt-BR" sz="3600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dirty="0" smtClean="0">
                <a:latin typeface="+mn-lt"/>
              </a:rPr>
              <a:t> Indústria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600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dirty="0" smtClean="0">
                <a:latin typeface="+mn-lt"/>
              </a:rPr>
              <a:t> </a:t>
            </a:r>
            <a:r>
              <a:rPr lang="pt-BR" sz="3600" dirty="0">
                <a:latin typeface="+mn-lt"/>
              </a:rPr>
              <a:t>Comércio </a:t>
            </a:r>
            <a:endParaRPr lang="pt-BR" sz="3600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600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dirty="0">
                <a:latin typeface="+mn-lt"/>
              </a:rPr>
              <a:t>S</a:t>
            </a:r>
            <a:r>
              <a:rPr lang="pt-BR" sz="3600" dirty="0" smtClean="0">
                <a:latin typeface="+mn-lt"/>
              </a:rPr>
              <a:t>erviços </a:t>
            </a:r>
          </a:p>
          <a:p>
            <a:endParaRPr lang="pt-BR" sz="3600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dirty="0" smtClean="0">
                <a:latin typeface="+mn-lt"/>
              </a:rPr>
              <a:t>Outros </a:t>
            </a:r>
            <a:endParaRPr lang="pt-BR" sz="3600" dirty="0">
              <a:latin typeface="+mn-lt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95288" y="476672"/>
            <a:ext cx="7777112" cy="720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r>
              <a:rPr lang="pt-BR" sz="2800" b="1" dirty="0"/>
              <a:t>Setores de atividade</a:t>
            </a:r>
            <a:endParaRPr lang="pt-BR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0316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2132856"/>
            <a:ext cx="9217024" cy="3384376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sz="3600" dirty="0">
                <a:latin typeface="+mn-lt"/>
              </a:rPr>
              <a:t>Microempreendedor Individual – MEI</a:t>
            </a:r>
            <a:r>
              <a:rPr lang="pt-BR" sz="3600" dirty="0" smtClean="0">
                <a:latin typeface="+mn-lt"/>
              </a:rPr>
              <a:t>:</a:t>
            </a:r>
            <a:br>
              <a:rPr lang="pt-BR" sz="3600" dirty="0" smtClean="0">
                <a:latin typeface="+mn-lt"/>
              </a:rPr>
            </a:br>
            <a:r>
              <a:rPr lang="pt-BR" sz="3600" dirty="0" smtClean="0">
                <a:latin typeface="+mn-lt"/>
              </a:rPr>
              <a:t/>
            </a:r>
            <a:br>
              <a:rPr lang="pt-BR" sz="3600" dirty="0" smtClean="0">
                <a:latin typeface="+mn-lt"/>
              </a:rPr>
            </a:br>
            <a:r>
              <a:rPr lang="vi-VN" sz="3600" dirty="0">
                <a:latin typeface="Calibri" panose="020F0502020204030204" pitchFamily="34" charset="0"/>
              </a:rPr>
              <a:t>Empresário Individual</a:t>
            </a:r>
            <a:r>
              <a:rPr lang="vi-VN" sz="3600" dirty="0" smtClean="0">
                <a:latin typeface="Calibri" panose="020F0502020204030204" pitchFamily="34" charset="0"/>
              </a:rPr>
              <a:t>:</a:t>
            </a:r>
            <a:r>
              <a:rPr lang="pt-BR" sz="3600" dirty="0" smtClean="0">
                <a:latin typeface="+mn-lt"/>
              </a:rPr>
              <a:t/>
            </a:r>
            <a:br>
              <a:rPr lang="pt-BR" sz="3600" dirty="0" smtClean="0">
                <a:latin typeface="+mn-lt"/>
              </a:rPr>
            </a:br>
            <a:r>
              <a:rPr lang="pt-BR" sz="3600" dirty="0">
                <a:latin typeface="+mn-lt"/>
              </a:rPr>
              <a:t/>
            </a:r>
            <a:br>
              <a:rPr lang="pt-BR" sz="3600" dirty="0">
                <a:latin typeface="+mn-lt"/>
              </a:rPr>
            </a:br>
            <a:r>
              <a:rPr lang="pt-BR" sz="3600" dirty="0">
                <a:latin typeface="+mn-lt"/>
              </a:rPr>
              <a:t>Empresa Individual de Responsabilidade Limitada</a:t>
            </a:r>
            <a:r>
              <a:rPr lang="pt-BR" sz="3600" dirty="0" smtClean="0">
                <a:latin typeface="+mn-lt"/>
              </a:rPr>
              <a:t>:</a:t>
            </a:r>
            <a:br>
              <a:rPr lang="pt-BR" sz="3600" dirty="0" smtClean="0">
                <a:latin typeface="+mn-lt"/>
              </a:rPr>
            </a:br>
            <a:r>
              <a:rPr lang="pt-BR" sz="3600" dirty="0">
                <a:latin typeface="+mn-lt"/>
              </a:rPr>
              <a:t/>
            </a:r>
            <a:br>
              <a:rPr lang="pt-BR" sz="3600" dirty="0">
                <a:latin typeface="+mn-lt"/>
              </a:rPr>
            </a:br>
            <a:r>
              <a:rPr lang="pt-BR" sz="3600" dirty="0">
                <a:latin typeface="+mn-lt"/>
              </a:rPr>
              <a:t>Sociedade Limitada: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F853D0-D6F5-4973-8F1A-DE4FC84DC001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395288" y="476672"/>
            <a:ext cx="7777112" cy="720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r>
              <a:rPr lang="pt-BR" sz="2800" b="1" dirty="0"/>
              <a:t>Forma jurídica</a:t>
            </a:r>
            <a:endParaRPr lang="pt-BR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9698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F853D0-D6F5-4973-8F1A-DE4FC84DC001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30" t="44965" r="31771" b="30556"/>
          <a:stretch/>
        </p:blipFill>
        <p:spPr bwMode="auto">
          <a:xfrm>
            <a:off x="395288" y="2852936"/>
            <a:ext cx="8329863" cy="2803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395288" y="1052736"/>
            <a:ext cx="7777112" cy="720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r>
              <a:rPr lang="pt-BR" sz="2800" dirty="0"/>
              <a:t>Capital Social </a:t>
            </a:r>
            <a:endParaRPr lang="pt-BR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5563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188913"/>
            <a:ext cx="468313" cy="3959225"/>
          </a:xfrm>
          <a:prstGeom prst="rect">
            <a:avLst/>
          </a:prstGeom>
          <a:solidFill>
            <a:schemeClr val="accent3">
              <a:lumMod val="7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68313" y="404813"/>
            <a:ext cx="4967287" cy="431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Estrutura do Módulo</a:t>
            </a:r>
            <a:endParaRPr lang="pt-BR" sz="2000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4271397583"/>
              </p:ext>
            </p:extLst>
          </p:nvPr>
        </p:nvGraphicFramePr>
        <p:xfrm>
          <a:off x="1115616" y="1063862"/>
          <a:ext cx="7128792" cy="5328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6CD72-E589-4EB8-A748-ED028041336D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F853D0-D6F5-4973-8F1A-DE4FC84DC001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395288" y="1700808"/>
            <a:ext cx="835317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 smtClean="0">
                <a:latin typeface="Calibri" panose="020F0502020204030204" pitchFamily="34" charset="0"/>
              </a:rPr>
              <a:t>Aplicação </a:t>
            </a:r>
            <a:r>
              <a:rPr lang="pt-BR" sz="2800" dirty="0">
                <a:latin typeface="Calibri" panose="020F0502020204030204" pitchFamily="34" charset="0"/>
              </a:rPr>
              <a:t>por parte do(s) proprietário(s) de todo o capital necessário para a </a:t>
            </a:r>
            <a:r>
              <a:rPr lang="pt-BR" sz="2800" b="1" dirty="0">
                <a:latin typeface="Calibri" panose="020F0502020204030204" pitchFamily="34" charset="0"/>
              </a:rPr>
              <a:t>abertura da empresa</a:t>
            </a:r>
            <a:r>
              <a:rPr lang="pt-BR" sz="2800" dirty="0">
                <a:latin typeface="Calibri" panose="020F0502020204030204" pitchFamily="34" charset="0"/>
              </a:rPr>
              <a:t>, já a utilização de recursos de terceiros compreende a busca de </a:t>
            </a:r>
            <a:r>
              <a:rPr lang="pt-BR" sz="2800" b="1" dirty="0">
                <a:latin typeface="Calibri" panose="020F0502020204030204" pitchFamily="34" charset="0"/>
              </a:rPr>
              <a:t>investidores ou de empréstimos </a:t>
            </a:r>
            <a:r>
              <a:rPr lang="pt-BR" sz="2800" dirty="0">
                <a:latin typeface="Calibri" panose="020F0502020204030204" pitchFamily="34" charset="0"/>
              </a:rPr>
              <a:t>junto a instituições </a:t>
            </a:r>
            <a:r>
              <a:rPr lang="pt-BR" sz="2800" dirty="0" smtClean="0">
                <a:latin typeface="Calibri" panose="020F0502020204030204" pitchFamily="34" charset="0"/>
              </a:rPr>
              <a:t>financeiras. </a:t>
            </a:r>
          </a:p>
          <a:p>
            <a:endParaRPr lang="pt-BR" sz="2800" dirty="0">
              <a:latin typeface="Calibri" panose="020F0502020204030204" pitchFamily="34" charset="0"/>
            </a:endParaRPr>
          </a:p>
          <a:p>
            <a:endParaRPr lang="pt-BR" sz="2800" dirty="0" smtClean="0">
              <a:latin typeface="Calibri" panose="020F0502020204030204" pitchFamily="34" charset="0"/>
            </a:endParaRPr>
          </a:p>
          <a:p>
            <a:r>
              <a:rPr lang="pt-BR" sz="2800" dirty="0" smtClean="0">
                <a:latin typeface="Calibri" panose="020F0502020204030204" pitchFamily="34" charset="0"/>
              </a:rPr>
              <a:t>Descreva </a:t>
            </a:r>
            <a:r>
              <a:rPr lang="pt-BR" sz="2800" dirty="0">
                <a:latin typeface="Calibri" panose="020F0502020204030204" pitchFamily="34" charset="0"/>
              </a:rPr>
              <a:t>qual a </a:t>
            </a:r>
            <a:r>
              <a:rPr lang="pt-BR" sz="2800" b="1" dirty="0">
                <a:latin typeface="Calibri" panose="020F0502020204030204" pitchFamily="34" charset="0"/>
              </a:rPr>
              <a:t>origem dos recursos necessários </a:t>
            </a:r>
            <a:r>
              <a:rPr lang="pt-BR" sz="2800" dirty="0">
                <a:latin typeface="Calibri" panose="020F0502020204030204" pitchFamily="34" charset="0"/>
              </a:rPr>
              <a:t>para a abertura da empresa.</a:t>
            </a:r>
          </a:p>
        </p:txBody>
      </p:sp>
      <p:sp>
        <p:nvSpPr>
          <p:cNvPr id="5" name="Retângulo 4"/>
          <p:cNvSpPr/>
          <p:nvPr/>
        </p:nvSpPr>
        <p:spPr>
          <a:xfrm>
            <a:off x="395288" y="332656"/>
            <a:ext cx="7777112" cy="720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r>
              <a:rPr lang="pt-BR" sz="2800" dirty="0"/>
              <a:t>Fonte de recursos</a:t>
            </a:r>
            <a:endParaRPr lang="pt-BR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0739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F853D0-D6F5-4973-8F1A-DE4FC84DC001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  <p:grpSp>
        <p:nvGrpSpPr>
          <p:cNvPr id="4" name="Grupo 3"/>
          <p:cNvGrpSpPr/>
          <p:nvPr/>
        </p:nvGrpSpPr>
        <p:grpSpPr>
          <a:xfrm>
            <a:off x="1808238" y="2924944"/>
            <a:ext cx="5703033" cy="1172179"/>
            <a:chOff x="948129" y="2770605"/>
            <a:chExt cx="5703033" cy="1172179"/>
          </a:xfrm>
        </p:grpSpPr>
        <p:sp>
          <p:nvSpPr>
            <p:cNvPr id="5" name="Retângulo de cantos arredondados 4"/>
            <p:cNvSpPr/>
            <p:nvPr/>
          </p:nvSpPr>
          <p:spPr>
            <a:xfrm>
              <a:off x="948129" y="2770605"/>
              <a:ext cx="5703033" cy="1172179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tângulo 5"/>
            <p:cNvSpPr/>
            <p:nvPr/>
          </p:nvSpPr>
          <p:spPr>
            <a:xfrm>
              <a:off x="1598669" y="2839269"/>
              <a:ext cx="4401952" cy="11035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800" b="1" i="0" kern="1200" dirty="0" smtClean="0">
                  <a:solidFill>
                    <a:schemeClr val="tx1"/>
                  </a:solidFill>
                </a:rPr>
                <a:t> </a:t>
              </a:r>
              <a:r>
                <a:rPr lang="pt-BR" sz="4000" b="1" kern="1200" dirty="0" smtClean="0">
                  <a:solidFill>
                    <a:schemeClr val="tx1"/>
                  </a:solidFill>
                </a:rPr>
                <a:t>Análise de Mercado</a:t>
              </a:r>
              <a:endParaRPr lang="pt-BR" sz="4000" b="1" kern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863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908720"/>
            <a:ext cx="467544" cy="3960440"/>
          </a:xfrm>
          <a:prstGeom prst="rect">
            <a:avLst/>
          </a:prstGeom>
          <a:solidFill>
            <a:schemeClr val="accent3">
              <a:lumMod val="7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Mercado  </a:t>
            </a:r>
            <a:endParaRPr lang="pt-B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33980" y="261899"/>
            <a:ext cx="4967287" cy="5753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>
                <a:solidFill>
                  <a:prstClr val="white"/>
                </a:solidFill>
              </a:rPr>
              <a:t>Análise de Mercado </a:t>
            </a:r>
            <a:endParaRPr lang="pt-BR" sz="2000" b="1" i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36613" y="150828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artigo aborda a influência de capital social em redes colaborativas. Com o contexto social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36613" y="1521618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redes colaborativas se tornando cada vez mais importante, a pesquisa ampliou o conceito tradicional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6613" y="153495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competitividade para incluir e enfatizar elementos 'soft', como o capital social.</a:t>
            </a:r>
            <a:endParaRPr lang="pt-BR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89013" y="152352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artigo aborda a influência de capital social em redes colaborativas. Com o contexto social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89013" y="1536858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redes colaborativas se tornando cada vez mais importante, a pesquisa ampliou o conceito tradicional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989013" y="155019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competitividade para incluir e enfatizar elementos 'soft', como o capital social.</a:t>
            </a:r>
            <a:endParaRPr lang="pt-BR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141413" y="153876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artigo aborda a influência de capital social em redes colaborativas. Com o contexto social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1141413" y="1552098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redes colaborativas se tornando cada vez mais importante, a pesquisa ampliou o conceito tradicional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1141413" y="156543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competitividade para incluir e enfatizar elementos 'soft', como o capital social.</a:t>
            </a:r>
            <a:endParaRPr lang="pt-BR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1293813" y="155400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artigo aborda a influência de capital social em redes colaborativas. Com o contexto social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1293813" y="1567338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redes colaborativas se tornando cada vez mais importante, a pesquisa ampliou o conceito tradicional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1293813" y="158067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competitividade para incluir e enfatizar elementos 'soft', como o capital social.</a:t>
            </a:r>
            <a:endParaRPr lang="pt-BR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2832893" y="-81588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>
              <a:solidFill>
                <a:prstClr val="black"/>
              </a:solidFill>
            </a:endParaRP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562942" y="1134249"/>
            <a:ext cx="7753474" cy="14465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z="3200" dirty="0">
                <a:solidFill>
                  <a:prstClr val="black"/>
                </a:solidFill>
              </a:rPr>
              <a:t> </a:t>
            </a:r>
          </a:p>
          <a:p>
            <a:pPr algn="ctr"/>
            <a:r>
              <a:rPr lang="pt-BR" sz="2800" dirty="0" smtClean="0">
                <a:latin typeface="+mn-lt"/>
              </a:rPr>
              <a:t>O </a:t>
            </a:r>
            <a:r>
              <a:rPr lang="pt-BR" sz="2800" b="1" dirty="0" smtClean="0">
                <a:latin typeface="+mn-lt"/>
              </a:rPr>
              <a:t>empreendedor</a:t>
            </a:r>
            <a:r>
              <a:rPr lang="pt-BR" sz="2800" dirty="0" smtClean="0">
                <a:latin typeface="+mn-lt"/>
              </a:rPr>
              <a:t> e </a:t>
            </a:r>
            <a:r>
              <a:rPr lang="pt-BR" sz="2800" b="1" dirty="0" smtClean="0">
                <a:latin typeface="+mn-lt"/>
              </a:rPr>
              <a:t>sua equipe </a:t>
            </a:r>
            <a:r>
              <a:rPr lang="pt-BR" sz="2800" dirty="0" smtClean="0">
                <a:latin typeface="+mn-lt"/>
              </a:rPr>
              <a:t>precisam  conhecer  </a:t>
            </a:r>
            <a:r>
              <a:rPr lang="pt-BR" sz="2800" dirty="0">
                <a:latin typeface="+mn-lt"/>
              </a:rPr>
              <a:t>muito  </a:t>
            </a:r>
            <a:r>
              <a:rPr lang="pt-BR" sz="2800" dirty="0" smtClean="0">
                <a:latin typeface="+mn-lt"/>
              </a:rPr>
              <a:t>bem ...</a:t>
            </a:r>
            <a:endParaRPr lang="pt-BR" sz="2800" b="1" dirty="0">
              <a:latin typeface="+mn-lt"/>
            </a:endParaRPr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836613" y="154844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objetivo deste estudo é identificar inter-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836613" y="1561782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elementos organizacionais do capital social e sua relação com a competitividade rede colaborativa.</a:t>
            </a:r>
            <a:endParaRPr lang="pt-BR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63688" y="3429000"/>
            <a:ext cx="6264696" cy="122413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o  </a:t>
            </a:r>
            <a:r>
              <a:rPr lang="pt-BR" sz="2800" b="1" dirty="0">
                <a:solidFill>
                  <a:schemeClr val="tx1"/>
                </a:solidFill>
              </a:rPr>
              <a:t>mercado  consumidor  </a:t>
            </a:r>
            <a:r>
              <a:rPr lang="pt-BR" sz="2800" dirty="0">
                <a:solidFill>
                  <a:schemeClr val="tx1"/>
                </a:solidFill>
              </a:rPr>
              <a:t>do  seu  </a:t>
            </a:r>
            <a:r>
              <a:rPr lang="pt-BR" sz="2800" b="1" dirty="0" smtClean="0">
                <a:solidFill>
                  <a:schemeClr val="tx1"/>
                </a:solidFill>
              </a:rPr>
              <a:t>produto/serviço </a:t>
            </a:r>
            <a:r>
              <a:rPr lang="pt-BR" sz="2800" dirty="0" smtClean="0">
                <a:solidFill>
                  <a:schemeClr val="tx1"/>
                </a:solidFill>
              </a:rPr>
              <a:t>... 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2303748" y="5517232"/>
            <a:ext cx="5580620" cy="72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dirty="0" smtClean="0">
                <a:solidFill>
                  <a:schemeClr val="tx1"/>
                </a:solidFill>
              </a:rPr>
              <a:t>Por meio da </a:t>
            </a:r>
            <a:r>
              <a:rPr lang="pt-BR" sz="2800" b="1" dirty="0" smtClean="0">
                <a:solidFill>
                  <a:schemeClr val="tx1"/>
                </a:solidFill>
              </a:rPr>
              <a:t>análise de mercado</a:t>
            </a:r>
            <a:endParaRPr lang="pt-BR" sz="2800" b="1" dirty="0">
              <a:solidFill>
                <a:schemeClr val="tx1"/>
              </a:solidFill>
            </a:endParaRPr>
          </a:p>
        </p:txBody>
      </p:sp>
      <p:sp>
        <p:nvSpPr>
          <p:cNvPr id="25" name="Seta para baixo 24"/>
          <p:cNvSpPr/>
          <p:nvPr/>
        </p:nvSpPr>
        <p:spPr>
          <a:xfrm>
            <a:off x="2925258" y="2780928"/>
            <a:ext cx="484632" cy="597216"/>
          </a:xfrm>
          <a:prstGeom prst="downArrow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Seta para baixo 25"/>
          <p:cNvSpPr/>
          <p:nvPr/>
        </p:nvSpPr>
        <p:spPr>
          <a:xfrm>
            <a:off x="3167574" y="4869160"/>
            <a:ext cx="484632" cy="597216"/>
          </a:xfrm>
          <a:prstGeom prst="downArrow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spaço Reservado para Número de Slide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6CD72-E589-4EB8-A748-ED028041336D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822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908720"/>
            <a:ext cx="467544" cy="3960440"/>
          </a:xfrm>
          <a:prstGeom prst="rect">
            <a:avLst/>
          </a:prstGeom>
          <a:solidFill>
            <a:schemeClr val="accent3">
              <a:lumMod val="7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Mercado  </a:t>
            </a:r>
            <a:endParaRPr lang="pt-B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33980" y="261899"/>
            <a:ext cx="4967287" cy="5753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 smtClean="0">
                <a:solidFill>
                  <a:prstClr val="white"/>
                </a:solidFill>
              </a:rPr>
              <a:t>Análise de Mercado </a:t>
            </a:r>
            <a:endParaRPr lang="pt-BR" sz="2000" b="1" i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36613" y="150828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artigo aborda a influência de capital social em redes colaborativas. Com o contexto social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36613" y="1521618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redes colaborativas se tornando cada vez mais importante, a pesquisa ampliou o conceito tradicional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6613" y="153495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competitividade para incluir e enfatizar elementos 'soft', como o capital social.</a:t>
            </a:r>
            <a:endParaRPr lang="pt-BR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89013" y="152352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artigo aborda a influência de capital social em redes colaborativas. Com o contexto social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89013" y="1536858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redes colaborativas se tornando cada vez mais importante, a pesquisa ampliou o conceito tradicional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989013" y="155019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competitividade para incluir e enfatizar elementos 'soft', como o capital social.</a:t>
            </a:r>
            <a:endParaRPr lang="pt-BR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141413" y="153876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artigo aborda a influência de capital social em redes colaborativas. Com o contexto social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1141413" y="1552098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redes colaborativas se tornando cada vez mais importante, a pesquisa ampliou o conceito tradicional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1141413" y="156543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competitividade para incluir e enfatizar elementos 'soft', como o capital social.</a:t>
            </a:r>
            <a:endParaRPr lang="pt-BR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1293813" y="155400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artigo aborda a influência de capital social em redes colaborativas. Com o contexto social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1293813" y="1567338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redes colaborativas se tornando cada vez mais importante, a pesquisa ampliou o conceito tradicional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1293813" y="158067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competitividade para incluir e enfatizar elementos 'soft', como o capital social.</a:t>
            </a:r>
            <a:endParaRPr lang="pt-BR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2832893" y="-81588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>
              <a:solidFill>
                <a:prstClr val="black"/>
              </a:solidFill>
            </a:endParaRP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533980" y="1709839"/>
            <a:ext cx="8070468" cy="403187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z="3200" dirty="0" smtClean="0">
                <a:latin typeface="+mn-lt"/>
              </a:rPr>
              <a:t>Deve-se analisar:</a:t>
            </a:r>
          </a:p>
          <a:p>
            <a:endParaRPr lang="pt-BR" sz="32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>
                <a:latin typeface="+mn-lt"/>
              </a:rPr>
              <a:t>como o mercado está </a:t>
            </a:r>
            <a:r>
              <a:rPr lang="pt-BR" sz="3200" b="1" dirty="0" smtClean="0">
                <a:latin typeface="+mn-lt"/>
              </a:rPr>
              <a:t>segmentado;</a:t>
            </a:r>
            <a:endParaRPr lang="pt-BR" sz="32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>
                <a:latin typeface="+mn-lt"/>
              </a:rPr>
              <a:t>o </a:t>
            </a:r>
            <a:r>
              <a:rPr lang="pt-BR" sz="3200" b="1" dirty="0">
                <a:latin typeface="+mn-lt"/>
              </a:rPr>
              <a:t>crescimento </a:t>
            </a:r>
            <a:r>
              <a:rPr lang="pt-BR" sz="3200" dirty="0">
                <a:latin typeface="+mn-lt"/>
              </a:rPr>
              <a:t>desse </a:t>
            </a:r>
            <a:r>
              <a:rPr lang="pt-BR" sz="3200" dirty="0" smtClean="0">
                <a:latin typeface="+mn-lt"/>
              </a:rPr>
              <a:t>mercado;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>
                <a:latin typeface="+mn-lt"/>
              </a:rPr>
              <a:t>as </a:t>
            </a:r>
            <a:r>
              <a:rPr lang="pt-BR" sz="3200" b="1" dirty="0">
                <a:latin typeface="+mn-lt"/>
              </a:rPr>
              <a:t>características </a:t>
            </a:r>
            <a:r>
              <a:rPr lang="pt-BR" sz="3200" dirty="0" smtClean="0">
                <a:latin typeface="+mn-lt"/>
              </a:rPr>
              <a:t>do  </a:t>
            </a:r>
            <a:r>
              <a:rPr lang="pt-BR" sz="3200" dirty="0">
                <a:latin typeface="+mn-lt"/>
              </a:rPr>
              <a:t>consumidor  e  sua  </a:t>
            </a:r>
            <a:r>
              <a:rPr lang="pt-BR" sz="3200" b="1" dirty="0" smtClean="0">
                <a:latin typeface="+mn-lt"/>
              </a:rPr>
              <a:t>localização</a:t>
            </a:r>
            <a:r>
              <a:rPr lang="pt-BR" sz="3200" dirty="0" smtClean="0">
                <a:latin typeface="+mn-lt"/>
              </a:rPr>
              <a:t>;</a:t>
            </a:r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836613" y="154844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objetivo deste estudo é identificar inter-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836613" y="1561782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elementos organizacionais do capital social e sua relação com a competitividade rede colaborativa.</a:t>
            </a:r>
            <a:endParaRPr lang="pt-BR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9" name="Espaço Reservado para Número de Slide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6CD72-E589-4EB8-A748-ED028041336D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427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908720"/>
            <a:ext cx="467544" cy="3960440"/>
          </a:xfrm>
          <a:prstGeom prst="rect">
            <a:avLst/>
          </a:prstGeom>
          <a:solidFill>
            <a:schemeClr val="accent3">
              <a:lumMod val="7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Mercado  </a:t>
            </a:r>
            <a:endParaRPr lang="pt-B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33980" y="261899"/>
            <a:ext cx="4967287" cy="5753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 smtClean="0">
                <a:solidFill>
                  <a:prstClr val="white"/>
                </a:solidFill>
              </a:rPr>
              <a:t>Análise de Mercado </a:t>
            </a:r>
            <a:endParaRPr lang="pt-BR" sz="2000" b="1" i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36613" y="150828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artigo aborda a influência de capital social em redes colaborativas. Com o contexto social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36613" y="1521618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redes colaborativas se tornando cada vez mais importante, a pesquisa ampliou o conceito tradicional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6613" y="153495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competitividade para incluir e enfatizar elementos 'soft', como o capital social.</a:t>
            </a:r>
            <a:endParaRPr lang="pt-BR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89013" y="152352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artigo aborda a influência de capital social em redes colaborativas. Com o contexto social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89013" y="1536858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redes colaborativas se tornando cada vez mais importante, a pesquisa ampliou o conceito tradicional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989013" y="155019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competitividade para incluir e enfatizar elementos 'soft', como o capital social.</a:t>
            </a:r>
            <a:endParaRPr lang="pt-BR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141413" y="153876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artigo aborda a influência de capital social em redes colaborativas. Com o contexto social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1141413" y="1552098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redes colaborativas se tornando cada vez mais importante, a pesquisa ampliou o conceito tradicional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1141413" y="156543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competitividade para incluir e enfatizar elementos 'soft', como o capital social.</a:t>
            </a:r>
            <a:endParaRPr lang="pt-BR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1293813" y="155400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artigo aborda a influência de capital social em redes colaborativas. Com o contexto social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1293813" y="1567338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redes colaborativas se tornando cada vez mais importante, a pesquisa ampliou o conceito tradicional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1293813" y="158067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competitividade para incluir e enfatizar elementos 'soft', como o capital social.</a:t>
            </a:r>
            <a:endParaRPr lang="pt-BR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2832893" y="-81588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>
              <a:solidFill>
                <a:prstClr val="black"/>
              </a:solidFill>
            </a:endParaRP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533980" y="1709839"/>
            <a:ext cx="8070468" cy="403187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z="3200" dirty="0" smtClean="0">
                <a:latin typeface="+mn-lt"/>
              </a:rPr>
              <a:t>Deve-se analisar:</a:t>
            </a:r>
          </a:p>
          <a:p>
            <a:endParaRPr lang="pt-BR" sz="32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>
                <a:latin typeface="+mn-lt"/>
              </a:rPr>
              <a:t>a </a:t>
            </a:r>
            <a:r>
              <a:rPr lang="pt-BR" sz="3200" b="1" dirty="0" smtClean="0">
                <a:latin typeface="+mn-lt"/>
              </a:rPr>
              <a:t>concorrência</a:t>
            </a:r>
            <a:r>
              <a:rPr lang="pt-BR" sz="3200" dirty="0" smtClean="0">
                <a:latin typeface="+mn-lt"/>
              </a:rPr>
              <a:t>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>
                <a:latin typeface="+mn-lt"/>
              </a:rPr>
              <a:t>a  </a:t>
            </a:r>
            <a:r>
              <a:rPr lang="pt-BR" sz="3200" dirty="0">
                <a:latin typeface="+mn-lt"/>
              </a:rPr>
              <a:t>sua  </a:t>
            </a:r>
            <a:r>
              <a:rPr lang="pt-BR" sz="3200" b="1" dirty="0">
                <a:latin typeface="+mn-lt"/>
              </a:rPr>
              <a:t>participação  de  mercado  </a:t>
            </a:r>
            <a:r>
              <a:rPr lang="pt-BR" sz="3200" dirty="0">
                <a:latin typeface="+mn-lt"/>
              </a:rPr>
              <a:t>e  a  dos  </a:t>
            </a:r>
            <a:r>
              <a:rPr lang="pt-BR" sz="3200" b="1" dirty="0">
                <a:latin typeface="+mn-lt"/>
              </a:rPr>
              <a:t>principais  </a:t>
            </a:r>
            <a:r>
              <a:rPr lang="pt-BR" sz="3200" b="1" dirty="0" smtClean="0">
                <a:latin typeface="+mn-lt"/>
              </a:rPr>
              <a:t>concorrentes</a:t>
            </a:r>
            <a:r>
              <a:rPr lang="pt-BR" sz="3200" dirty="0" smtClean="0">
                <a:latin typeface="+mn-lt"/>
              </a:rPr>
              <a:t>;</a:t>
            </a:r>
          </a:p>
          <a:p>
            <a:endParaRPr lang="pt-BR" sz="32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>
                <a:latin typeface="+mn-lt"/>
              </a:rPr>
              <a:t>os  </a:t>
            </a:r>
            <a:r>
              <a:rPr lang="pt-BR" sz="3200" b="1" dirty="0">
                <a:latin typeface="+mn-lt"/>
              </a:rPr>
              <a:t>riscos  do </a:t>
            </a:r>
            <a:r>
              <a:rPr lang="pt-BR" sz="3200" b="1" dirty="0" smtClean="0">
                <a:latin typeface="+mn-lt"/>
              </a:rPr>
              <a:t> negócio </a:t>
            </a:r>
            <a:r>
              <a:rPr lang="pt-BR" sz="3200" dirty="0">
                <a:latin typeface="+mn-lt"/>
              </a:rPr>
              <a:t>etc</a:t>
            </a:r>
            <a:r>
              <a:rPr lang="pt-BR" sz="3200" dirty="0" smtClean="0">
                <a:latin typeface="+mn-lt"/>
              </a:rPr>
              <a:t>.. </a:t>
            </a:r>
            <a:endParaRPr lang="pt-BR" sz="3200" dirty="0">
              <a:latin typeface="+mn-lt"/>
            </a:endParaRPr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836613" y="154844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objetivo deste estudo é identificar inter-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836613" y="1561782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elementos organizacionais do capital social e sua relação com a competitividade rede colaborativa.</a:t>
            </a:r>
            <a:endParaRPr lang="pt-BR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9" name="Espaço Reservado para Número de Slide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6CD72-E589-4EB8-A748-ED028041336D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410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908720"/>
            <a:ext cx="467544" cy="3960440"/>
          </a:xfrm>
          <a:prstGeom prst="rect">
            <a:avLst/>
          </a:prstGeom>
          <a:solidFill>
            <a:schemeClr val="accent3">
              <a:lumMod val="7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Mercado  </a:t>
            </a:r>
            <a:endParaRPr lang="pt-B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33980" y="261899"/>
            <a:ext cx="4967287" cy="5753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 smtClean="0">
                <a:solidFill>
                  <a:prstClr val="white"/>
                </a:solidFill>
              </a:rPr>
              <a:t>Análise de Mercado </a:t>
            </a:r>
            <a:endParaRPr lang="pt-BR" sz="2000" b="1" i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36613" y="150828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artigo aborda a influência de capital social em redes colaborativas. Com o contexto social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36613" y="1521618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redes colaborativas se tornando cada vez mais importante, a pesquisa ampliou o conceito tradicional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6613" y="153495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competitividade para incluir e enfatizar elementos 'soft', como o capital social.</a:t>
            </a:r>
            <a:endParaRPr lang="pt-BR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89013" y="152352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artigo aborda a influência de capital social em redes colaborativas. Com o contexto social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89013" y="1536858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redes colaborativas se tornando cada vez mais importante, a pesquisa ampliou o conceito tradicional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989013" y="155019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competitividade para incluir e enfatizar elementos 'soft', como o capital social.</a:t>
            </a:r>
            <a:endParaRPr lang="pt-BR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141413" y="153876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artigo aborda a influência de capital social em redes colaborativas. Com o contexto social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1141413" y="1552098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redes colaborativas se tornando cada vez mais importante, a pesquisa ampliou o conceito tradicional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1141413" y="156543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competitividade para incluir e enfatizar elementos 'soft', como o capital social.</a:t>
            </a:r>
            <a:endParaRPr lang="pt-BR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1293813" y="155400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artigo aborda a influência de capital social em redes colaborativas. Com o contexto social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1293813" y="1567338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redes colaborativas se tornando cada vez mais importante, a pesquisa ampliou o conceito tradicional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1293813" y="158067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competitividade para incluir e enfatizar elementos 'soft', como o capital social.</a:t>
            </a:r>
            <a:endParaRPr lang="pt-BR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2832893" y="-81588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>
              <a:solidFill>
                <a:prstClr val="black"/>
              </a:solidFill>
            </a:endParaRP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549304" y="1136358"/>
            <a:ext cx="7479079" cy="452431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z="3200" dirty="0" smtClean="0">
                <a:solidFill>
                  <a:prstClr val="black"/>
                </a:solidFill>
                <a:latin typeface="+mn-lt"/>
              </a:rPr>
              <a:t>Ou seja, a análise do mercado envolve:</a:t>
            </a:r>
          </a:p>
          <a:p>
            <a:endParaRPr lang="pt-BR" sz="3200" dirty="0" smtClean="0">
              <a:solidFill>
                <a:prstClr val="black"/>
              </a:solidFill>
              <a:latin typeface="+mn-lt"/>
            </a:endParaRPr>
          </a:p>
          <a:p>
            <a:r>
              <a:rPr lang="pt-BR" sz="3200" dirty="0" smtClean="0">
                <a:solidFill>
                  <a:prstClr val="black"/>
                </a:solidFill>
                <a:latin typeface="+mn-lt"/>
              </a:rPr>
              <a:t>- estudo </a:t>
            </a:r>
            <a:r>
              <a:rPr lang="pt-BR" sz="3200" b="1" dirty="0">
                <a:solidFill>
                  <a:prstClr val="black"/>
                </a:solidFill>
                <a:latin typeface="+mn-lt"/>
              </a:rPr>
              <a:t>dos </a:t>
            </a:r>
            <a:r>
              <a:rPr lang="pt-BR" sz="3200" b="1" dirty="0" smtClean="0">
                <a:solidFill>
                  <a:prstClr val="black"/>
                </a:solidFill>
                <a:latin typeface="+mn-lt"/>
              </a:rPr>
              <a:t>clientes</a:t>
            </a:r>
            <a:r>
              <a:rPr lang="pt-BR" sz="3200" dirty="0" smtClean="0">
                <a:solidFill>
                  <a:prstClr val="black"/>
                </a:solidFill>
                <a:latin typeface="+mn-lt"/>
              </a:rPr>
              <a:t>; </a:t>
            </a:r>
          </a:p>
          <a:p>
            <a:endParaRPr lang="pt-BR" sz="3200" dirty="0" smtClean="0">
              <a:solidFill>
                <a:prstClr val="black"/>
              </a:solidFill>
              <a:latin typeface="+mn-lt"/>
            </a:endParaRPr>
          </a:p>
          <a:p>
            <a:endParaRPr lang="pt-BR" sz="3200" dirty="0" smtClean="0">
              <a:solidFill>
                <a:prstClr val="black"/>
              </a:solidFill>
              <a:latin typeface="+mn-lt"/>
            </a:endParaRPr>
          </a:p>
          <a:p>
            <a:r>
              <a:rPr lang="pt-BR" sz="3200" dirty="0" smtClean="0">
                <a:solidFill>
                  <a:prstClr val="black"/>
                </a:solidFill>
                <a:latin typeface="+mn-lt"/>
              </a:rPr>
              <a:t>- estudo </a:t>
            </a:r>
            <a:r>
              <a:rPr lang="pt-BR" sz="3200" b="1" dirty="0">
                <a:solidFill>
                  <a:prstClr val="black"/>
                </a:solidFill>
                <a:latin typeface="+mn-lt"/>
              </a:rPr>
              <a:t>dos </a:t>
            </a:r>
            <a:r>
              <a:rPr lang="pt-BR" sz="3200" b="1" dirty="0" smtClean="0">
                <a:solidFill>
                  <a:prstClr val="black"/>
                </a:solidFill>
                <a:latin typeface="+mn-lt"/>
              </a:rPr>
              <a:t>concorrentes</a:t>
            </a:r>
            <a:r>
              <a:rPr lang="pt-BR" sz="3200" dirty="0" smtClean="0">
                <a:solidFill>
                  <a:prstClr val="black"/>
                </a:solidFill>
                <a:latin typeface="+mn-lt"/>
              </a:rPr>
              <a:t>;</a:t>
            </a:r>
          </a:p>
          <a:p>
            <a:endParaRPr lang="pt-BR" sz="3200" dirty="0">
              <a:solidFill>
                <a:prstClr val="black"/>
              </a:solidFill>
              <a:latin typeface="+mn-lt"/>
            </a:endParaRPr>
          </a:p>
          <a:p>
            <a:r>
              <a:rPr lang="pt-BR" sz="3200" dirty="0" smtClean="0">
                <a:solidFill>
                  <a:prstClr val="black"/>
                </a:solidFill>
                <a:latin typeface="+mn-lt"/>
              </a:rPr>
              <a:t> </a:t>
            </a:r>
          </a:p>
          <a:p>
            <a:r>
              <a:rPr lang="pt-BR" sz="3200" dirty="0" smtClean="0">
                <a:solidFill>
                  <a:prstClr val="black"/>
                </a:solidFill>
                <a:latin typeface="+mn-lt"/>
              </a:rPr>
              <a:t>- estudo </a:t>
            </a:r>
            <a:r>
              <a:rPr lang="pt-BR" sz="3200" b="1" dirty="0">
                <a:solidFill>
                  <a:prstClr val="black"/>
                </a:solidFill>
                <a:latin typeface="+mn-lt"/>
              </a:rPr>
              <a:t>dos </a:t>
            </a:r>
            <a:r>
              <a:rPr lang="pt-BR" sz="3200" b="1" dirty="0" smtClean="0">
                <a:solidFill>
                  <a:prstClr val="black"/>
                </a:solidFill>
                <a:latin typeface="+mn-lt"/>
              </a:rPr>
              <a:t>fornecedores</a:t>
            </a:r>
            <a:r>
              <a:rPr lang="pt-BR" sz="3200" dirty="0" smtClean="0">
                <a:solidFill>
                  <a:prstClr val="black"/>
                </a:solidFill>
                <a:latin typeface="+mn-lt"/>
              </a:rPr>
              <a:t>.</a:t>
            </a:r>
            <a:endParaRPr lang="pt-BR" sz="3200" dirty="0">
              <a:latin typeface="+mn-lt"/>
            </a:endParaRPr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836613" y="154844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objetivo deste estudo é identificar inter-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836613" y="1561782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elementos organizacionais do capital social e sua relação com a competitividade rede colaborativa.</a:t>
            </a:r>
            <a:endParaRPr lang="pt-BR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9" name="Espaço Reservado para Número de Slide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6CD72-E589-4EB8-A748-ED028041336D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302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908720"/>
            <a:ext cx="467544" cy="3960440"/>
          </a:xfrm>
          <a:prstGeom prst="rect">
            <a:avLst/>
          </a:prstGeom>
          <a:solidFill>
            <a:schemeClr val="accent3">
              <a:lumMod val="7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Clientes   </a:t>
            </a:r>
            <a:endParaRPr lang="pt-B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33980" y="261899"/>
            <a:ext cx="4967287" cy="5753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 smtClean="0">
                <a:solidFill>
                  <a:prstClr val="white"/>
                </a:solidFill>
              </a:rPr>
              <a:t>Análise de Mercado </a:t>
            </a:r>
            <a:endParaRPr lang="pt-BR" sz="2000" b="1" i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36613" y="150828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artigo aborda a influência de capital social em redes colaborativas. Com o contexto social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36613" y="1521618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redes colaborativas se tornando cada vez mais importante, a pesquisa ampliou o conceito tradicional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6613" y="153495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competitividade para incluir e enfatizar elementos 'soft', como o capital social.</a:t>
            </a:r>
            <a:endParaRPr lang="pt-BR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89013" y="152352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artigo aborda a influência de capital social em redes colaborativas. Com o contexto social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89013" y="1536858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redes colaborativas se tornando cada vez mais importante, a pesquisa ampliou o conceito tradicional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989013" y="155019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competitividade para incluir e enfatizar elementos 'soft', como o capital social.</a:t>
            </a:r>
            <a:endParaRPr lang="pt-BR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141413" y="153876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artigo aborda a influência de capital social em redes colaborativas. Com o contexto social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1141413" y="1552098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redes colaborativas se tornando cada vez mais importante, a pesquisa ampliou o conceito tradicional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1141413" y="156543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competitividade para incluir e enfatizar elementos 'soft', como o capital social.</a:t>
            </a:r>
            <a:endParaRPr lang="pt-BR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1293813" y="155400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artigo aborda a influência de capital social em redes colaborativas. Com o contexto social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1293813" y="1567338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redes colaborativas se tornando cada vez mais importante, a pesquisa ampliou o conceito tradicional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1293813" y="158067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competitividade para incluir e enfatizar elementos 'soft', como o capital social.</a:t>
            </a:r>
            <a:endParaRPr lang="pt-BR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2832893" y="-81588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>
              <a:solidFill>
                <a:prstClr val="black"/>
              </a:solidFill>
            </a:endParaRP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533980" y="1463618"/>
            <a:ext cx="8070468" cy="452431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z="3200" b="1" dirty="0" smtClean="0">
                <a:latin typeface="+mn-lt"/>
              </a:rPr>
              <a:t>Estudo </a:t>
            </a:r>
            <a:r>
              <a:rPr lang="pt-BR" sz="3200" b="1" dirty="0">
                <a:latin typeface="+mn-lt"/>
              </a:rPr>
              <a:t>dos </a:t>
            </a:r>
            <a:r>
              <a:rPr lang="pt-BR" sz="3200" b="1" dirty="0" smtClean="0">
                <a:latin typeface="+mn-lt"/>
              </a:rPr>
              <a:t>clientes: </a:t>
            </a:r>
            <a:r>
              <a:rPr lang="pt-BR" sz="3200" dirty="0" smtClean="0">
                <a:latin typeface="+mn-lt"/>
              </a:rPr>
              <a:t>como fazer?</a:t>
            </a:r>
            <a:endParaRPr lang="pt-BR" sz="3200" dirty="0">
              <a:latin typeface="+mn-lt"/>
            </a:endParaRPr>
          </a:p>
          <a:p>
            <a:endParaRPr lang="pt-BR" sz="3200" dirty="0" smtClean="0">
              <a:latin typeface="+mn-lt"/>
            </a:endParaRPr>
          </a:p>
          <a:p>
            <a:r>
              <a:rPr lang="pt-BR" sz="3200" b="1" dirty="0" smtClean="0">
                <a:latin typeface="+mn-lt"/>
              </a:rPr>
              <a:t>Sem </a:t>
            </a:r>
            <a:r>
              <a:rPr lang="pt-BR" sz="3200" b="1" dirty="0">
                <a:latin typeface="+mn-lt"/>
              </a:rPr>
              <a:t>clientes não há negócios</a:t>
            </a:r>
            <a:r>
              <a:rPr lang="pt-BR" sz="3200" dirty="0">
                <a:latin typeface="+mn-lt"/>
              </a:rPr>
              <a:t>. Os clientes não compram </a:t>
            </a:r>
            <a:r>
              <a:rPr lang="pt-BR" sz="3200" b="1" dirty="0">
                <a:latin typeface="+mn-lt"/>
              </a:rPr>
              <a:t>apenas </a:t>
            </a:r>
            <a:r>
              <a:rPr lang="pt-BR" sz="3200" b="1" dirty="0" smtClean="0">
                <a:latin typeface="+mn-lt"/>
              </a:rPr>
              <a:t> produtos</a:t>
            </a:r>
            <a:r>
              <a:rPr lang="pt-BR" sz="3200" dirty="0">
                <a:latin typeface="+mn-lt"/>
              </a:rPr>
              <a:t>, mas </a:t>
            </a:r>
            <a:r>
              <a:rPr lang="pt-BR" sz="3200" b="1" dirty="0">
                <a:latin typeface="+mn-lt"/>
              </a:rPr>
              <a:t>soluções</a:t>
            </a:r>
            <a:r>
              <a:rPr lang="pt-BR" sz="3200" dirty="0">
                <a:latin typeface="+mn-lt"/>
              </a:rPr>
              <a:t> para algo que </a:t>
            </a:r>
            <a:r>
              <a:rPr lang="pt-BR" sz="3200" b="1" dirty="0">
                <a:latin typeface="+mn-lt"/>
              </a:rPr>
              <a:t>precisam</a:t>
            </a:r>
            <a:r>
              <a:rPr lang="pt-BR" sz="3200" dirty="0">
                <a:latin typeface="+mn-lt"/>
              </a:rPr>
              <a:t> ou </a:t>
            </a:r>
            <a:r>
              <a:rPr lang="pt-BR" sz="3200" b="1" dirty="0">
                <a:latin typeface="+mn-lt"/>
              </a:rPr>
              <a:t>desejam</a:t>
            </a:r>
            <a:r>
              <a:rPr lang="pt-BR" sz="3200" dirty="0">
                <a:latin typeface="+mn-lt"/>
              </a:rPr>
              <a:t>. </a:t>
            </a:r>
            <a:endParaRPr lang="pt-BR" sz="3200" dirty="0" smtClean="0">
              <a:latin typeface="+mn-lt"/>
            </a:endParaRPr>
          </a:p>
          <a:p>
            <a:endParaRPr lang="pt-BR" sz="3200" dirty="0" smtClean="0">
              <a:latin typeface="+mn-lt"/>
            </a:endParaRPr>
          </a:p>
          <a:p>
            <a:endParaRPr lang="pt-BR" sz="3200" dirty="0">
              <a:latin typeface="+mn-lt"/>
            </a:endParaRPr>
          </a:p>
          <a:p>
            <a:r>
              <a:rPr lang="pt-BR" sz="3200" dirty="0" smtClean="0">
                <a:latin typeface="+mn-lt"/>
              </a:rPr>
              <a:t>Para identificar </a:t>
            </a:r>
            <a:r>
              <a:rPr lang="pt-BR" sz="3200" dirty="0">
                <a:latin typeface="+mn-lt"/>
              </a:rPr>
              <a:t>essas soluções </a:t>
            </a:r>
            <a:r>
              <a:rPr lang="pt-BR" sz="3200" dirty="0" smtClean="0">
                <a:latin typeface="+mn-lt"/>
              </a:rPr>
              <a:t>é necessário conhecer </a:t>
            </a:r>
            <a:r>
              <a:rPr lang="pt-BR" sz="3200" b="1" dirty="0" smtClean="0">
                <a:latin typeface="+mn-lt"/>
              </a:rPr>
              <a:t>melhor o cliente</a:t>
            </a:r>
            <a:r>
              <a:rPr lang="pt-BR" sz="3200" dirty="0" smtClean="0">
                <a:latin typeface="+mn-lt"/>
              </a:rPr>
              <a:t>. </a:t>
            </a:r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836613" y="154844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objetivo deste estudo é identificar inter-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836613" y="1561782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elementos organizacionais do capital social e sua relação com a competitividade rede colaborativa.</a:t>
            </a:r>
            <a:endParaRPr lang="pt-BR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9" name="Espaço Reservado para Número de Slide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6CD72-E589-4EB8-A748-ED028041336D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302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908720"/>
            <a:ext cx="467544" cy="3960440"/>
          </a:xfrm>
          <a:prstGeom prst="rect">
            <a:avLst/>
          </a:prstGeom>
          <a:solidFill>
            <a:schemeClr val="accent3">
              <a:lumMod val="7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/>
              <a:t>Estudo dos clientes</a:t>
            </a:r>
            <a:endParaRPr lang="pt-B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33980" y="261899"/>
            <a:ext cx="4967287" cy="5753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 smtClean="0">
                <a:solidFill>
                  <a:prstClr val="white"/>
                </a:solidFill>
              </a:rPr>
              <a:t>Análise de Mercado </a:t>
            </a:r>
            <a:endParaRPr lang="pt-BR" sz="2000" b="1" i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36613" y="150828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artigo aborda a influência de capital social em redes colaborativas. Com o contexto social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36613" y="1521618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redes colaborativas se tornando cada vez mais importante, a pesquisa ampliou o conceito tradicional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6613" y="153495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competitividade para incluir e enfatizar elementos 'soft', como o capital social.</a:t>
            </a:r>
            <a:endParaRPr lang="pt-BR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89013" y="152352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artigo aborda a influência de capital social em redes colaborativas. Com o contexto social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89013" y="1536858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redes colaborativas se tornando cada vez mais importante, a pesquisa ampliou o conceito tradicional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989013" y="155019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competitividade para incluir e enfatizar elementos 'soft', como o capital social.</a:t>
            </a:r>
            <a:endParaRPr lang="pt-BR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141413" y="153876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artigo aborda a influência de capital social em redes colaborativas. Com o contexto social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1141413" y="1552098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redes colaborativas se tornando cada vez mais importante, a pesquisa ampliou o conceito tradicional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1141413" y="156543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competitividade para incluir e enfatizar elementos 'soft', como o capital social.</a:t>
            </a:r>
            <a:endParaRPr lang="pt-BR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1293813" y="155400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artigo aborda a influência de capital social em redes colaborativas. Com o contexto social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1293813" y="1567338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redes colaborativas se tornando cada vez mais importante, a pesquisa ampliou o conceito tradicional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1293813" y="158067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competitividade para incluir e enfatizar elementos 'soft', como o capital social.</a:t>
            </a:r>
            <a:endParaRPr lang="pt-BR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2832893" y="-81588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>
              <a:solidFill>
                <a:prstClr val="black"/>
              </a:solidFill>
            </a:endParaRP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533980" y="1217396"/>
            <a:ext cx="8070468" cy="501675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z="3200" dirty="0">
                <a:solidFill>
                  <a:prstClr val="black"/>
                </a:solidFill>
              </a:rPr>
              <a:t> </a:t>
            </a:r>
            <a:r>
              <a:rPr lang="pt-BR" sz="3200" b="1" dirty="0" smtClean="0">
                <a:latin typeface="+mn-lt"/>
              </a:rPr>
              <a:t>1º </a:t>
            </a:r>
            <a:r>
              <a:rPr lang="pt-BR" sz="3200" b="1" dirty="0">
                <a:latin typeface="+mn-lt"/>
              </a:rPr>
              <a:t>passo: </a:t>
            </a:r>
            <a:r>
              <a:rPr lang="pt-BR" sz="3200" dirty="0" smtClean="0">
                <a:latin typeface="+mn-lt"/>
              </a:rPr>
              <a:t>identificar as </a:t>
            </a:r>
            <a:r>
              <a:rPr lang="pt-BR" sz="3200" b="1" dirty="0">
                <a:latin typeface="+mn-lt"/>
              </a:rPr>
              <a:t>características gerais </a:t>
            </a:r>
            <a:r>
              <a:rPr lang="pt-BR" sz="3200" dirty="0">
                <a:latin typeface="+mn-lt"/>
              </a:rPr>
              <a:t>dos </a:t>
            </a:r>
            <a:r>
              <a:rPr lang="pt-BR" sz="3200" dirty="0" smtClean="0">
                <a:latin typeface="+mn-lt"/>
              </a:rPr>
              <a:t> clientes. Se forem </a:t>
            </a:r>
            <a:r>
              <a:rPr lang="pt-BR" sz="3200" b="1" dirty="0" smtClean="0">
                <a:latin typeface="+mn-lt"/>
              </a:rPr>
              <a:t>pessoas físicas</a:t>
            </a:r>
            <a:r>
              <a:rPr lang="pt-BR" sz="3200" dirty="0" smtClean="0">
                <a:latin typeface="+mn-lt"/>
              </a:rPr>
              <a:t>:</a:t>
            </a:r>
          </a:p>
          <a:p>
            <a:endParaRPr lang="pt-BR" sz="3200" dirty="0">
              <a:latin typeface="+mn-lt"/>
            </a:endParaRPr>
          </a:p>
          <a:p>
            <a:r>
              <a:rPr lang="pt-BR" sz="3200" dirty="0">
                <a:latin typeface="+mn-lt"/>
              </a:rPr>
              <a:t>•  Qual a </a:t>
            </a:r>
            <a:r>
              <a:rPr lang="pt-BR" sz="3200" b="1" dirty="0">
                <a:latin typeface="+mn-lt"/>
              </a:rPr>
              <a:t>faixa etária</a:t>
            </a:r>
            <a:r>
              <a:rPr lang="pt-BR" sz="3200" dirty="0">
                <a:latin typeface="+mn-lt"/>
              </a:rPr>
              <a:t>?</a:t>
            </a:r>
          </a:p>
          <a:p>
            <a:r>
              <a:rPr lang="pt-BR" sz="3200" dirty="0">
                <a:latin typeface="+mn-lt"/>
              </a:rPr>
              <a:t>•  Na maioria são </a:t>
            </a:r>
            <a:r>
              <a:rPr lang="pt-BR" sz="3200" b="1" dirty="0">
                <a:latin typeface="+mn-lt"/>
              </a:rPr>
              <a:t>homens</a:t>
            </a:r>
            <a:r>
              <a:rPr lang="pt-BR" sz="3200" dirty="0">
                <a:latin typeface="+mn-lt"/>
              </a:rPr>
              <a:t> ou </a:t>
            </a:r>
            <a:r>
              <a:rPr lang="pt-BR" sz="3200" b="1" dirty="0">
                <a:latin typeface="+mn-lt"/>
              </a:rPr>
              <a:t>mulheres</a:t>
            </a:r>
            <a:r>
              <a:rPr lang="pt-BR" sz="3200" dirty="0">
                <a:latin typeface="+mn-lt"/>
              </a:rPr>
              <a:t>?</a:t>
            </a:r>
          </a:p>
          <a:p>
            <a:r>
              <a:rPr lang="pt-BR" sz="3200" dirty="0">
                <a:latin typeface="+mn-lt"/>
              </a:rPr>
              <a:t>•  Têm </a:t>
            </a:r>
            <a:r>
              <a:rPr lang="pt-BR" sz="3200" b="1" dirty="0">
                <a:latin typeface="+mn-lt"/>
              </a:rPr>
              <a:t>família grande </a:t>
            </a:r>
            <a:r>
              <a:rPr lang="pt-BR" sz="3200" dirty="0">
                <a:latin typeface="+mn-lt"/>
              </a:rPr>
              <a:t>ou </a:t>
            </a:r>
            <a:r>
              <a:rPr lang="pt-BR" sz="3200" b="1" dirty="0">
                <a:latin typeface="+mn-lt"/>
              </a:rPr>
              <a:t>pequena</a:t>
            </a:r>
            <a:r>
              <a:rPr lang="pt-BR" sz="3200" dirty="0">
                <a:latin typeface="+mn-lt"/>
              </a:rPr>
              <a:t>?</a:t>
            </a:r>
          </a:p>
          <a:p>
            <a:r>
              <a:rPr lang="pt-BR" sz="3200" dirty="0">
                <a:latin typeface="+mn-lt"/>
              </a:rPr>
              <a:t>•  Qual é o seu </a:t>
            </a:r>
            <a:r>
              <a:rPr lang="pt-BR" sz="3200" b="1" dirty="0" smtClean="0">
                <a:latin typeface="+mn-lt"/>
              </a:rPr>
              <a:t>profissão</a:t>
            </a:r>
            <a:r>
              <a:rPr lang="pt-BR" sz="3200" dirty="0" smtClean="0">
                <a:latin typeface="+mn-lt"/>
              </a:rPr>
              <a:t>?</a:t>
            </a:r>
            <a:endParaRPr lang="pt-BR" sz="3200" dirty="0">
              <a:latin typeface="+mn-lt"/>
            </a:endParaRPr>
          </a:p>
          <a:p>
            <a:r>
              <a:rPr lang="pt-BR" sz="3200" dirty="0">
                <a:latin typeface="+mn-lt"/>
              </a:rPr>
              <a:t>•  Quanto </a:t>
            </a:r>
            <a:r>
              <a:rPr lang="pt-BR" sz="3200" b="1" dirty="0">
                <a:latin typeface="+mn-lt"/>
              </a:rPr>
              <a:t>ganham</a:t>
            </a:r>
            <a:r>
              <a:rPr lang="pt-BR" sz="3200" dirty="0">
                <a:latin typeface="+mn-lt"/>
              </a:rPr>
              <a:t>?</a:t>
            </a:r>
          </a:p>
          <a:p>
            <a:r>
              <a:rPr lang="pt-BR" sz="3200" dirty="0">
                <a:latin typeface="+mn-lt"/>
              </a:rPr>
              <a:t>•  Qual é a </a:t>
            </a:r>
            <a:r>
              <a:rPr lang="pt-BR" sz="3200" b="1" dirty="0">
                <a:latin typeface="+mn-lt"/>
              </a:rPr>
              <a:t>sua escolaridade</a:t>
            </a:r>
            <a:r>
              <a:rPr lang="pt-BR" sz="3200" dirty="0">
                <a:latin typeface="+mn-lt"/>
              </a:rPr>
              <a:t>?</a:t>
            </a:r>
          </a:p>
          <a:p>
            <a:r>
              <a:rPr lang="pt-BR" sz="3200" dirty="0">
                <a:latin typeface="+mn-lt"/>
              </a:rPr>
              <a:t>•  </a:t>
            </a:r>
            <a:r>
              <a:rPr lang="pt-BR" sz="3200" b="1" dirty="0">
                <a:latin typeface="+mn-lt"/>
              </a:rPr>
              <a:t>Onde moram</a:t>
            </a:r>
            <a:r>
              <a:rPr lang="pt-BR" sz="3200" dirty="0">
                <a:latin typeface="+mn-lt"/>
              </a:rPr>
              <a:t>?</a:t>
            </a:r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836613" y="154844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objetivo deste estudo é identificar inter-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836613" y="1561782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elementos organizacionais do capital social e sua relação com a competitividade rede colaborativa.</a:t>
            </a:r>
            <a:endParaRPr lang="pt-BR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6948264" y="5685055"/>
            <a:ext cx="2232248" cy="120032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+mj-lt"/>
              </a:rPr>
              <a:t>Uma fonte importante para este tipo de dados é o IBGE</a:t>
            </a:r>
            <a:endParaRPr lang="pt-BR" b="1" dirty="0">
              <a:latin typeface="+mj-lt"/>
            </a:endParaRPr>
          </a:p>
        </p:txBody>
      </p:sp>
      <p:sp>
        <p:nvSpPr>
          <p:cNvPr id="20" name="Espaço Reservado para Número de Slide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6CD72-E589-4EB8-A748-ED028041336D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252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908720"/>
            <a:ext cx="467544" cy="3960440"/>
          </a:xfrm>
          <a:prstGeom prst="rect">
            <a:avLst/>
          </a:prstGeom>
          <a:solidFill>
            <a:schemeClr val="accent3">
              <a:lumMod val="7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/>
              <a:t>Estudo dos clientes</a:t>
            </a:r>
            <a:endParaRPr lang="pt-B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33980" y="261899"/>
            <a:ext cx="4967287" cy="5753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 smtClean="0">
                <a:solidFill>
                  <a:prstClr val="white"/>
                </a:solidFill>
              </a:rPr>
              <a:t>Análise de Mercado </a:t>
            </a:r>
            <a:endParaRPr lang="pt-BR" sz="2000" b="1" i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36613" y="150828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artigo aborda a influência de capital social em redes colaborativas. Com o contexto social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36613" y="1521618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redes colaborativas se tornando cada vez mais importante, a pesquisa ampliou o conceito tradicional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6613" y="153495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competitividade para incluir e enfatizar elementos 'soft', como o capital social.</a:t>
            </a:r>
            <a:endParaRPr lang="pt-BR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89013" y="152352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artigo aborda a influência de capital social em redes colaborativas. Com o contexto social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89013" y="1536858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redes colaborativas se tornando cada vez mais importante, a pesquisa ampliou o conceito tradicional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989013" y="155019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competitividade para incluir e enfatizar elementos 'soft', como o capital social.</a:t>
            </a:r>
            <a:endParaRPr lang="pt-BR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141413" y="153876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artigo aborda a influência de capital social em redes colaborativas. Com o contexto social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1141413" y="1552098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redes colaborativas se tornando cada vez mais importante, a pesquisa ampliou o conceito tradicional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1141413" y="156543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competitividade para incluir e enfatizar elementos 'soft', como o capital social.</a:t>
            </a:r>
            <a:endParaRPr lang="pt-BR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1293813" y="155400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artigo aborda a influência de capital social em redes colaborativas. Com o contexto social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1293813" y="1567338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redes colaborativas se tornando cada vez mais importante, a pesquisa ampliou o conceito tradicional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1293813" y="158067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competitividade para incluir e enfatizar elementos 'soft', como o capital social.</a:t>
            </a:r>
            <a:endParaRPr lang="pt-BR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2832893" y="-81588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>
              <a:solidFill>
                <a:prstClr val="black"/>
              </a:solidFill>
            </a:endParaRP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533980" y="1709838"/>
            <a:ext cx="8070468" cy="403187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z="3200" dirty="0" smtClean="0">
                <a:latin typeface="+mn-lt"/>
              </a:rPr>
              <a:t>Se forem </a:t>
            </a:r>
            <a:r>
              <a:rPr lang="pt-BR" sz="3200" b="1" dirty="0" smtClean="0">
                <a:latin typeface="+mn-lt"/>
              </a:rPr>
              <a:t>pessoas </a:t>
            </a:r>
            <a:r>
              <a:rPr lang="pt-BR" sz="3200" b="1" dirty="0">
                <a:latin typeface="+mn-lt"/>
              </a:rPr>
              <a:t>jurídicas </a:t>
            </a:r>
            <a:r>
              <a:rPr lang="pt-BR" sz="3200" dirty="0">
                <a:latin typeface="+mn-lt"/>
              </a:rPr>
              <a:t>(outras empresas</a:t>
            </a:r>
            <a:r>
              <a:rPr lang="pt-BR" sz="3200" dirty="0" smtClean="0">
                <a:latin typeface="+mn-lt"/>
              </a:rPr>
              <a:t>):</a:t>
            </a:r>
          </a:p>
          <a:p>
            <a:endParaRPr lang="pt-BR" sz="3200" dirty="0">
              <a:latin typeface="+mn-lt"/>
            </a:endParaRPr>
          </a:p>
          <a:p>
            <a:r>
              <a:rPr lang="pt-BR" sz="3200" dirty="0">
                <a:latin typeface="+mn-lt"/>
              </a:rPr>
              <a:t>•  Em que </a:t>
            </a:r>
            <a:r>
              <a:rPr lang="pt-BR" sz="3200" b="1" dirty="0">
                <a:latin typeface="+mn-lt"/>
              </a:rPr>
              <a:t>ramo atuam</a:t>
            </a:r>
            <a:r>
              <a:rPr lang="pt-BR" sz="3200" dirty="0" smtClean="0">
                <a:latin typeface="+mn-lt"/>
              </a:rPr>
              <a:t>?</a:t>
            </a:r>
          </a:p>
          <a:p>
            <a:r>
              <a:rPr lang="pt-BR" sz="3200" dirty="0" smtClean="0">
                <a:latin typeface="+mn-lt"/>
              </a:rPr>
              <a:t>•  </a:t>
            </a:r>
            <a:r>
              <a:rPr lang="pt-BR" sz="3200" dirty="0">
                <a:latin typeface="+mn-lt"/>
              </a:rPr>
              <a:t>Que </a:t>
            </a:r>
            <a:r>
              <a:rPr lang="pt-BR" sz="3200" b="1" dirty="0">
                <a:latin typeface="+mn-lt"/>
              </a:rPr>
              <a:t>tipo de produtos </a:t>
            </a:r>
            <a:r>
              <a:rPr lang="pt-BR" sz="3200" dirty="0">
                <a:latin typeface="+mn-lt"/>
              </a:rPr>
              <a:t>ou </a:t>
            </a:r>
            <a:r>
              <a:rPr lang="pt-BR" sz="3200" b="1" dirty="0">
                <a:latin typeface="+mn-lt"/>
              </a:rPr>
              <a:t>serviços oferecem</a:t>
            </a:r>
            <a:r>
              <a:rPr lang="pt-BR" sz="3200" dirty="0" smtClean="0">
                <a:latin typeface="+mn-lt"/>
              </a:rPr>
              <a:t>?</a:t>
            </a:r>
            <a:endParaRPr lang="pt-BR" sz="3200" dirty="0">
              <a:latin typeface="+mn-lt"/>
            </a:endParaRPr>
          </a:p>
          <a:p>
            <a:r>
              <a:rPr lang="pt-BR" sz="3200" dirty="0">
                <a:latin typeface="+mn-lt"/>
              </a:rPr>
              <a:t>•  Quantos </a:t>
            </a:r>
            <a:r>
              <a:rPr lang="pt-BR" sz="3200" b="1" dirty="0">
                <a:latin typeface="+mn-lt"/>
              </a:rPr>
              <a:t>empregados possuem</a:t>
            </a:r>
            <a:r>
              <a:rPr lang="pt-BR" sz="3200" dirty="0" smtClean="0">
                <a:latin typeface="+mn-lt"/>
              </a:rPr>
              <a:t>?</a:t>
            </a:r>
          </a:p>
          <a:p>
            <a:r>
              <a:rPr lang="pt-BR" sz="3200" dirty="0"/>
              <a:t>• </a:t>
            </a:r>
            <a:r>
              <a:rPr lang="pt-BR" sz="3200" dirty="0" smtClean="0"/>
              <a:t> </a:t>
            </a:r>
            <a:r>
              <a:rPr lang="pt-BR" sz="3200" dirty="0" smtClean="0">
                <a:latin typeface="+mn-lt"/>
              </a:rPr>
              <a:t>Há </a:t>
            </a:r>
            <a:r>
              <a:rPr lang="pt-BR" sz="3200" dirty="0">
                <a:latin typeface="+mn-lt"/>
              </a:rPr>
              <a:t>quanto tempo </a:t>
            </a:r>
            <a:r>
              <a:rPr lang="pt-BR" sz="3200" b="1" dirty="0">
                <a:latin typeface="+mn-lt"/>
              </a:rPr>
              <a:t>estão no mercado</a:t>
            </a:r>
            <a:r>
              <a:rPr lang="pt-BR" sz="3200" dirty="0">
                <a:latin typeface="+mn-lt"/>
              </a:rPr>
              <a:t>?</a:t>
            </a:r>
          </a:p>
          <a:p>
            <a:r>
              <a:rPr lang="pt-BR" sz="3200" dirty="0" smtClean="0">
                <a:latin typeface="+mn-lt"/>
              </a:rPr>
              <a:t>•  </a:t>
            </a:r>
            <a:r>
              <a:rPr lang="pt-BR" sz="3200" dirty="0">
                <a:latin typeface="+mn-lt"/>
              </a:rPr>
              <a:t>Qual a sua </a:t>
            </a:r>
            <a:r>
              <a:rPr lang="pt-BR" sz="3200" b="1" dirty="0">
                <a:latin typeface="+mn-lt"/>
              </a:rPr>
              <a:t>capacidade de pagamento</a:t>
            </a:r>
            <a:r>
              <a:rPr lang="pt-BR" sz="3200" dirty="0">
                <a:latin typeface="+mn-lt"/>
              </a:rPr>
              <a:t>?</a:t>
            </a:r>
          </a:p>
          <a:p>
            <a:r>
              <a:rPr lang="pt-BR" sz="3200" dirty="0">
                <a:latin typeface="+mn-lt"/>
              </a:rPr>
              <a:t>•  Têm uma boa </a:t>
            </a:r>
            <a:r>
              <a:rPr lang="pt-BR" sz="3200" b="1" dirty="0">
                <a:latin typeface="+mn-lt"/>
              </a:rPr>
              <a:t>imagem no mercado</a:t>
            </a:r>
            <a:r>
              <a:rPr lang="pt-BR" sz="3200" dirty="0">
                <a:latin typeface="+mn-lt"/>
              </a:rPr>
              <a:t>?</a:t>
            </a:r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836613" y="154844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objetivo deste estudo é identificar inter-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836613" y="1561782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elementos organizacionais do capital social e sua relação com a competitividade rede colaborativa.</a:t>
            </a:r>
            <a:endParaRPr lang="pt-BR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0" name="Espaço Reservado para Número de Slide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6CD72-E589-4EB8-A748-ED028041336D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840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908720"/>
            <a:ext cx="467544" cy="3960440"/>
          </a:xfrm>
          <a:prstGeom prst="rect">
            <a:avLst/>
          </a:prstGeom>
          <a:solidFill>
            <a:schemeClr val="accent3">
              <a:lumMod val="7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/>
              <a:t>Estudo dos clientes</a:t>
            </a:r>
            <a:endParaRPr lang="pt-B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33980" y="261899"/>
            <a:ext cx="4967287" cy="5753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 smtClean="0">
                <a:solidFill>
                  <a:prstClr val="white"/>
                </a:solidFill>
              </a:rPr>
              <a:t>Análise de Mercado </a:t>
            </a:r>
            <a:endParaRPr lang="pt-BR" sz="2000" b="1" i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36613" y="150828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artigo aborda a influência de capital social em redes colaborativas. Com o contexto social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36613" y="1521618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redes colaborativas se tornando cada vez mais importante, a pesquisa ampliou o conceito tradicional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6613" y="153495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competitividade para incluir e enfatizar elementos 'soft', como o capital social.</a:t>
            </a:r>
            <a:endParaRPr lang="pt-BR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89013" y="152352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artigo aborda a influência de capital social em redes colaborativas. Com o contexto social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89013" y="1536858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redes colaborativas se tornando cada vez mais importante, a pesquisa ampliou o conceito tradicional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989013" y="155019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competitividade para incluir e enfatizar elementos 'soft', como o capital social.</a:t>
            </a:r>
            <a:endParaRPr lang="pt-BR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141413" y="153876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artigo aborda a influência de capital social em redes colaborativas. Com o contexto social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1141413" y="1552098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redes colaborativas se tornando cada vez mais importante, a pesquisa ampliou o conceito tradicional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1141413" y="156543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competitividade para incluir e enfatizar elementos 'soft', como o capital social.</a:t>
            </a:r>
            <a:endParaRPr lang="pt-BR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1293813" y="155400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artigo aborda a influência de capital social em redes colaborativas. Com o contexto social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1293813" y="1567338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redes colaborativas se tornando cada vez mais importante, a pesquisa ampliou o conceito tradicional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1293813" y="158067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competitividade para incluir e enfatizar elementos 'soft', como o capital social.</a:t>
            </a:r>
            <a:endParaRPr lang="pt-BR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2832893" y="-81588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>
              <a:solidFill>
                <a:prstClr val="black"/>
              </a:solidFill>
            </a:endParaRP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467544" y="742646"/>
            <a:ext cx="8676455" cy="501675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z="3200" b="1" dirty="0">
                <a:latin typeface="+mn-lt"/>
              </a:rPr>
              <a:t>2º </a:t>
            </a:r>
            <a:r>
              <a:rPr lang="pt-BR" sz="3200" b="1" dirty="0" smtClean="0">
                <a:latin typeface="+mn-lt"/>
              </a:rPr>
              <a:t>passo – </a:t>
            </a:r>
            <a:r>
              <a:rPr lang="pt-BR" sz="3200" dirty="0" smtClean="0">
                <a:latin typeface="+mn-lt"/>
              </a:rPr>
              <a:t>identificar os </a:t>
            </a:r>
            <a:r>
              <a:rPr lang="pt-BR" sz="3200" b="1" dirty="0">
                <a:latin typeface="+mn-lt"/>
              </a:rPr>
              <a:t>interesses</a:t>
            </a:r>
            <a:r>
              <a:rPr lang="pt-BR" sz="3200" dirty="0">
                <a:latin typeface="+mn-lt"/>
              </a:rPr>
              <a:t> </a:t>
            </a:r>
            <a:r>
              <a:rPr lang="pt-BR" sz="3200" dirty="0" smtClean="0">
                <a:latin typeface="+mn-lt"/>
              </a:rPr>
              <a:t>e </a:t>
            </a:r>
            <a:r>
              <a:rPr lang="pt-BR" sz="3200" b="1" dirty="0" smtClean="0">
                <a:latin typeface="+mn-lt"/>
              </a:rPr>
              <a:t>comportamento</a:t>
            </a:r>
            <a:r>
              <a:rPr lang="pt-BR" sz="3200" dirty="0" smtClean="0">
                <a:latin typeface="+mn-lt"/>
              </a:rPr>
              <a:t>s dos clientes:</a:t>
            </a:r>
          </a:p>
          <a:p>
            <a:endParaRPr lang="pt-BR" sz="32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latin typeface="+mn-lt"/>
              </a:rPr>
              <a:t>Que quantidade e com qual </a:t>
            </a:r>
            <a:r>
              <a:rPr lang="pt-BR" sz="3200" b="1" dirty="0" smtClean="0">
                <a:latin typeface="+mn-lt"/>
              </a:rPr>
              <a:t>frequência compram</a:t>
            </a:r>
            <a:r>
              <a:rPr lang="pt-BR" sz="3200" dirty="0" smtClean="0">
                <a:latin typeface="+mn-lt"/>
              </a:rPr>
              <a:t> </a:t>
            </a:r>
            <a:r>
              <a:rPr lang="pt-BR" sz="3200" dirty="0">
                <a:latin typeface="+mn-lt"/>
              </a:rPr>
              <a:t>esse tipo de </a:t>
            </a:r>
            <a:r>
              <a:rPr lang="pt-BR" sz="3200" b="1" dirty="0" smtClean="0">
                <a:latin typeface="+mn-lt"/>
              </a:rPr>
              <a:t>produto </a:t>
            </a:r>
            <a:r>
              <a:rPr lang="pt-BR" sz="3200" b="1" dirty="0">
                <a:latin typeface="+mn-lt"/>
              </a:rPr>
              <a:t>ou serviço</a:t>
            </a:r>
            <a:r>
              <a:rPr lang="pt-BR" sz="3200" dirty="0" smtClean="0">
                <a:latin typeface="+mn-lt"/>
              </a:rPr>
              <a:t>?</a:t>
            </a:r>
          </a:p>
          <a:p>
            <a:endParaRPr lang="pt-BR" sz="3200" dirty="0">
              <a:latin typeface="+mn-lt"/>
            </a:endParaRPr>
          </a:p>
          <a:p>
            <a:r>
              <a:rPr lang="pt-BR" sz="3200" dirty="0">
                <a:latin typeface="+mn-lt"/>
              </a:rPr>
              <a:t>•  Onde </a:t>
            </a:r>
            <a:r>
              <a:rPr lang="pt-BR" sz="3200" b="1" dirty="0">
                <a:latin typeface="+mn-lt"/>
              </a:rPr>
              <a:t>costumam comprar</a:t>
            </a:r>
            <a:r>
              <a:rPr lang="pt-BR" sz="3200" dirty="0" smtClean="0">
                <a:latin typeface="+mn-lt"/>
              </a:rPr>
              <a:t>?</a:t>
            </a:r>
          </a:p>
          <a:p>
            <a:endParaRPr lang="pt-BR" sz="3200" dirty="0">
              <a:latin typeface="+mn-lt"/>
            </a:endParaRPr>
          </a:p>
          <a:p>
            <a:r>
              <a:rPr lang="pt-BR" sz="3200" dirty="0">
                <a:latin typeface="+mn-lt"/>
              </a:rPr>
              <a:t>•  Que preço </a:t>
            </a:r>
            <a:r>
              <a:rPr lang="pt-BR" sz="3200" b="1" dirty="0">
                <a:latin typeface="+mn-lt"/>
              </a:rPr>
              <a:t>pagam atualmente </a:t>
            </a:r>
            <a:r>
              <a:rPr lang="pt-BR" sz="3200" dirty="0">
                <a:latin typeface="+mn-lt"/>
              </a:rPr>
              <a:t>por </a:t>
            </a:r>
            <a:r>
              <a:rPr lang="pt-BR" sz="3200" b="1" dirty="0">
                <a:latin typeface="+mn-lt"/>
              </a:rPr>
              <a:t>esse produto </a:t>
            </a:r>
            <a:r>
              <a:rPr lang="pt-BR" sz="3200" dirty="0">
                <a:latin typeface="+mn-lt"/>
              </a:rPr>
              <a:t>ou serviço </a:t>
            </a:r>
            <a:r>
              <a:rPr lang="pt-BR" sz="3200" dirty="0" smtClean="0">
                <a:latin typeface="+mn-lt"/>
              </a:rPr>
              <a:t>similar</a:t>
            </a:r>
            <a:r>
              <a:rPr lang="pt-BR" sz="3200" dirty="0">
                <a:latin typeface="+mn-lt"/>
              </a:rPr>
              <a:t>?</a:t>
            </a:r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836613" y="154844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objetivo deste estudo é identificar inter-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836613" y="1561782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elementos organizacionais do capital social e sua relação com a competitividade rede colaborativa.</a:t>
            </a:r>
            <a:endParaRPr lang="pt-BR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0" name="Espaço Reservado para Número de Slide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6CD72-E589-4EB8-A748-ED028041336D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526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FB8013-8345-43D2-AD54-2AE245DDCAC5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563092" y="1988840"/>
            <a:ext cx="79208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 smtClean="0">
                <a:latin typeface="+mn-lt"/>
              </a:rPr>
              <a:t>A </a:t>
            </a:r>
            <a:r>
              <a:rPr lang="pt-BR" sz="3200" dirty="0">
                <a:latin typeface="+mn-lt"/>
              </a:rPr>
              <a:t>preparação de um plano de negócio </a:t>
            </a:r>
            <a:r>
              <a:rPr lang="pt-BR" sz="3200" b="1" dirty="0" smtClean="0">
                <a:latin typeface="+mn-lt"/>
              </a:rPr>
              <a:t>exige </a:t>
            </a:r>
            <a:r>
              <a:rPr lang="pt-BR" sz="3200" b="1" dirty="0">
                <a:latin typeface="+mn-lt"/>
              </a:rPr>
              <a:t>persistência</a:t>
            </a:r>
            <a:r>
              <a:rPr lang="pt-BR" sz="3200" dirty="0">
                <a:latin typeface="+mn-lt"/>
              </a:rPr>
              <a:t>, </a:t>
            </a:r>
            <a:r>
              <a:rPr lang="pt-BR" sz="3200" b="1" dirty="0">
                <a:latin typeface="+mn-lt"/>
              </a:rPr>
              <a:t>comprometimento</a:t>
            </a:r>
            <a:r>
              <a:rPr lang="pt-BR" sz="3200" dirty="0">
                <a:latin typeface="+mn-lt"/>
              </a:rPr>
              <a:t>, </a:t>
            </a:r>
            <a:r>
              <a:rPr lang="pt-BR" sz="3200" b="1" dirty="0">
                <a:latin typeface="+mn-lt"/>
              </a:rPr>
              <a:t>pesquisa</a:t>
            </a:r>
            <a:r>
              <a:rPr lang="pt-BR" sz="3200" dirty="0">
                <a:latin typeface="+mn-lt"/>
              </a:rPr>
              <a:t>, </a:t>
            </a:r>
            <a:r>
              <a:rPr lang="pt-BR" sz="3200" b="1" dirty="0">
                <a:latin typeface="+mn-lt"/>
              </a:rPr>
              <a:t>trabalho duro </a:t>
            </a:r>
            <a:r>
              <a:rPr lang="pt-BR" sz="3200" dirty="0">
                <a:latin typeface="+mn-lt"/>
              </a:rPr>
              <a:t>e </a:t>
            </a:r>
            <a:r>
              <a:rPr lang="pt-BR" sz="3200" b="1" dirty="0">
                <a:latin typeface="+mn-lt"/>
              </a:rPr>
              <a:t>muita criatividade</a:t>
            </a:r>
            <a:r>
              <a:rPr lang="pt-BR" sz="3200" dirty="0">
                <a:latin typeface="+mn-lt"/>
              </a:rPr>
              <a:t>. </a:t>
            </a:r>
          </a:p>
        </p:txBody>
      </p:sp>
      <p:sp>
        <p:nvSpPr>
          <p:cNvPr id="6" name="Retângulo 5"/>
          <p:cNvSpPr/>
          <p:nvPr/>
        </p:nvSpPr>
        <p:spPr>
          <a:xfrm>
            <a:off x="395288" y="332656"/>
            <a:ext cx="6192936" cy="864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/>
            <a:r>
              <a:rPr lang="pt-BR" sz="2000" b="1" dirty="0">
                <a:latin typeface="+mj-lt"/>
                <a:cs typeface="Arial" pitchFamily="34" charset="0"/>
              </a:rPr>
              <a:t> </a:t>
            </a:r>
            <a:r>
              <a:rPr lang="pt-BR" sz="2400" b="1" dirty="0" smtClean="0">
                <a:latin typeface="+mj-lt"/>
                <a:cs typeface="Arial" pitchFamily="34" charset="0"/>
              </a:rPr>
              <a:t>Conceitos </a:t>
            </a:r>
            <a:r>
              <a:rPr lang="pt-BR" sz="2400" b="1" dirty="0">
                <a:latin typeface="+mj-lt"/>
                <a:cs typeface="Arial" pitchFamily="34" charset="0"/>
              </a:rPr>
              <a:t>de Plano de negócios</a:t>
            </a:r>
            <a:endParaRPr lang="pt-BR" sz="2400" dirty="0">
              <a:latin typeface="+mj-lt"/>
            </a:endParaRPr>
          </a:p>
        </p:txBody>
      </p:sp>
      <p:pic>
        <p:nvPicPr>
          <p:cNvPr id="4098" name="Picture 2" descr="http://thumbs.dreamstime.com/z/escrit%C3%B3rio-dia-de-trabalho-duro-2958669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58" r="12396"/>
          <a:stretch/>
        </p:blipFill>
        <p:spPr bwMode="auto">
          <a:xfrm>
            <a:off x="4644008" y="3789722"/>
            <a:ext cx="2036874" cy="2735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44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908720"/>
            <a:ext cx="467544" cy="3960440"/>
          </a:xfrm>
          <a:prstGeom prst="rect">
            <a:avLst/>
          </a:prstGeom>
          <a:solidFill>
            <a:schemeClr val="accent3">
              <a:lumMod val="7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/>
              <a:t>Estudo dos clientes</a:t>
            </a:r>
            <a:endParaRPr lang="pt-B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33980" y="261899"/>
            <a:ext cx="4967287" cy="5753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 smtClean="0">
                <a:solidFill>
                  <a:prstClr val="white"/>
                </a:solidFill>
              </a:rPr>
              <a:t>Análise de Mercado </a:t>
            </a:r>
            <a:endParaRPr lang="pt-BR" sz="2000" b="1" i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36613" y="150828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artigo aborda a influência de capital social em redes colaborativas. Com o contexto social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36613" y="1521618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redes colaborativas se tornando cada vez mais importante, a pesquisa ampliou o conceito tradicional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6613" y="153495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competitividade para incluir e enfatizar elementos 'soft', como o capital social.</a:t>
            </a:r>
            <a:endParaRPr lang="pt-BR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89013" y="152352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artigo aborda a influência de capital social em redes colaborativas. Com o contexto social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89013" y="1536858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redes colaborativas se tornando cada vez mais importante, a pesquisa ampliou o conceito tradicional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989013" y="155019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competitividade para incluir e enfatizar elementos 'soft', como o capital social.</a:t>
            </a:r>
            <a:endParaRPr lang="pt-BR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141413" y="153876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artigo aborda a influência de capital social em redes colaborativas. Com o contexto social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1141413" y="1552098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redes colaborativas se tornando cada vez mais importante, a pesquisa ampliou o conceito tradicional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1141413" y="156543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competitividade para incluir e enfatizar elementos 'soft', como o capital social.</a:t>
            </a:r>
            <a:endParaRPr lang="pt-BR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1293813" y="155400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artigo aborda a influência de capital social em redes colaborativas. Com o contexto social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1293813" y="1567338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redes colaborativas se tornando cada vez mais importante, a pesquisa ampliou o conceito tradicional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1293813" y="158067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competitividade para incluir e enfatizar elementos 'soft', como o capital social.</a:t>
            </a:r>
            <a:endParaRPr lang="pt-BR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2832893" y="-81588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>
              <a:solidFill>
                <a:prstClr val="black"/>
              </a:solidFill>
            </a:endParaRP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533980" y="945594"/>
            <a:ext cx="8358500" cy="569386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z="2800" b="1" dirty="0">
                <a:latin typeface="+mn-lt"/>
              </a:rPr>
              <a:t>3º </a:t>
            </a:r>
            <a:r>
              <a:rPr lang="pt-BR" sz="2800" b="1" dirty="0" smtClean="0">
                <a:latin typeface="+mn-lt"/>
              </a:rPr>
              <a:t>passo - </a:t>
            </a:r>
            <a:r>
              <a:rPr lang="pt-BR" sz="2800" dirty="0" smtClean="0">
                <a:latin typeface="+mn-lt"/>
              </a:rPr>
              <a:t>identificar </a:t>
            </a:r>
            <a:r>
              <a:rPr lang="pt-BR" sz="2800" dirty="0">
                <a:latin typeface="+mn-lt"/>
              </a:rPr>
              <a:t>o que </a:t>
            </a:r>
            <a:r>
              <a:rPr lang="pt-BR" sz="2800" b="1" dirty="0">
                <a:latin typeface="+mn-lt"/>
              </a:rPr>
              <a:t>leva essas pessoas </a:t>
            </a:r>
            <a:r>
              <a:rPr lang="pt-BR" sz="2800" b="1" dirty="0" smtClean="0">
                <a:latin typeface="+mn-lt"/>
              </a:rPr>
              <a:t>a comprar</a:t>
            </a:r>
            <a:r>
              <a:rPr lang="pt-BR" sz="2800" dirty="0" smtClean="0">
                <a:latin typeface="+mn-lt"/>
              </a:rPr>
              <a:t>:</a:t>
            </a:r>
          </a:p>
          <a:p>
            <a:r>
              <a:rPr lang="pt-BR" sz="2800" dirty="0" smtClean="0">
                <a:latin typeface="+mn-lt"/>
              </a:rPr>
              <a:t>•  </a:t>
            </a:r>
            <a:r>
              <a:rPr lang="pt-BR" sz="2800" b="1" dirty="0">
                <a:latin typeface="+mn-lt"/>
              </a:rPr>
              <a:t>O preço</a:t>
            </a:r>
            <a:r>
              <a:rPr lang="pt-BR" sz="2800" dirty="0" smtClean="0">
                <a:latin typeface="+mn-lt"/>
              </a:rPr>
              <a:t>?</a:t>
            </a:r>
          </a:p>
          <a:p>
            <a:endParaRPr lang="pt-BR" sz="2800" dirty="0">
              <a:latin typeface="+mn-lt"/>
            </a:endParaRPr>
          </a:p>
          <a:p>
            <a:r>
              <a:rPr lang="pt-BR" sz="2800" dirty="0">
                <a:latin typeface="+mn-lt"/>
              </a:rPr>
              <a:t>•  A </a:t>
            </a:r>
            <a:r>
              <a:rPr lang="pt-BR" sz="2800" b="1" dirty="0">
                <a:latin typeface="+mn-lt"/>
              </a:rPr>
              <a:t>qualidade</a:t>
            </a:r>
            <a:r>
              <a:rPr lang="pt-BR" sz="2800" dirty="0">
                <a:latin typeface="+mn-lt"/>
              </a:rPr>
              <a:t> dos produtos e/ou serviços</a:t>
            </a:r>
            <a:r>
              <a:rPr lang="pt-BR" sz="2800" dirty="0" smtClean="0">
                <a:latin typeface="+mn-lt"/>
              </a:rPr>
              <a:t>?</a:t>
            </a:r>
          </a:p>
          <a:p>
            <a:endParaRPr lang="pt-BR" sz="2800" dirty="0">
              <a:latin typeface="+mn-lt"/>
            </a:endParaRPr>
          </a:p>
          <a:p>
            <a:r>
              <a:rPr lang="pt-BR" sz="2800" dirty="0">
                <a:latin typeface="+mn-lt"/>
              </a:rPr>
              <a:t>•  </a:t>
            </a:r>
            <a:r>
              <a:rPr lang="pt-BR" sz="2800" b="1" dirty="0">
                <a:latin typeface="+mn-lt"/>
              </a:rPr>
              <a:t>A marca</a:t>
            </a:r>
            <a:r>
              <a:rPr lang="pt-BR" sz="2800" dirty="0" smtClean="0">
                <a:latin typeface="+mn-lt"/>
              </a:rPr>
              <a:t>?  </a:t>
            </a:r>
            <a:r>
              <a:rPr lang="pt-BR" sz="2800" b="1" dirty="0" smtClean="0">
                <a:solidFill>
                  <a:srgbClr val="FF0000"/>
                </a:solidFill>
                <a:latin typeface="+mn-lt"/>
              </a:rPr>
              <a:t>Dudalina</a:t>
            </a:r>
          </a:p>
          <a:p>
            <a:endParaRPr lang="pt-BR" sz="2800" dirty="0">
              <a:latin typeface="+mn-lt"/>
            </a:endParaRPr>
          </a:p>
          <a:p>
            <a:r>
              <a:rPr lang="pt-BR" sz="2800" dirty="0">
                <a:latin typeface="+mn-lt"/>
              </a:rPr>
              <a:t>•  O </a:t>
            </a:r>
            <a:r>
              <a:rPr lang="pt-BR" sz="2800" b="1" dirty="0">
                <a:latin typeface="+mn-lt"/>
              </a:rPr>
              <a:t>prazo de pagamento</a:t>
            </a:r>
            <a:r>
              <a:rPr lang="pt-BR" sz="2800" dirty="0" smtClean="0">
                <a:latin typeface="+mn-lt"/>
              </a:rPr>
              <a:t>? </a:t>
            </a:r>
            <a:endParaRPr lang="pt-BR" sz="2800" b="1" dirty="0">
              <a:solidFill>
                <a:srgbClr val="FF0000"/>
              </a:solidFill>
            </a:endParaRPr>
          </a:p>
          <a:p>
            <a:endParaRPr lang="pt-BR" sz="2800" dirty="0">
              <a:latin typeface="+mn-lt"/>
            </a:endParaRPr>
          </a:p>
          <a:p>
            <a:r>
              <a:rPr lang="pt-BR" sz="2800" dirty="0">
                <a:latin typeface="+mn-lt"/>
              </a:rPr>
              <a:t>• </a:t>
            </a:r>
            <a:r>
              <a:rPr lang="pt-BR" sz="2800" dirty="0" smtClean="0"/>
              <a:t> </a:t>
            </a:r>
            <a:r>
              <a:rPr lang="pt-BR" sz="2800" dirty="0"/>
              <a:t>O </a:t>
            </a:r>
            <a:r>
              <a:rPr lang="pt-BR" sz="2800" b="1" dirty="0"/>
              <a:t>prazo de entrega</a:t>
            </a:r>
            <a:r>
              <a:rPr lang="pt-BR" sz="2800" dirty="0" smtClean="0"/>
              <a:t>?</a:t>
            </a:r>
          </a:p>
          <a:p>
            <a:endParaRPr lang="pt-BR" sz="2800" dirty="0"/>
          </a:p>
          <a:p>
            <a:r>
              <a:rPr lang="pt-BR" sz="2800" dirty="0" smtClean="0">
                <a:latin typeface="+mn-lt"/>
              </a:rPr>
              <a:t>O </a:t>
            </a:r>
            <a:r>
              <a:rPr lang="pt-BR" sz="2800" b="1" dirty="0">
                <a:latin typeface="+mn-lt"/>
              </a:rPr>
              <a:t>atendimento </a:t>
            </a:r>
            <a:r>
              <a:rPr lang="pt-BR" sz="2800" dirty="0">
                <a:latin typeface="+mn-lt"/>
              </a:rPr>
              <a:t>da empresa?</a:t>
            </a:r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836613" y="154844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objetivo deste estudo é identificar inter-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836613" y="1561782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elementos organizacionais do capital social e sua relação com a competitividade rede colaborativa.</a:t>
            </a:r>
            <a:endParaRPr lang="pt-BR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664872" y="566124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 smtClean="0">
                <a:solidFill>
                  <a:srgbClr val="FF0000"/>
                </a:solidFill>
              </a:rPr>
              <a:t>ConstruLar</a:t>
            </a:r>
            <a:r>
              <a:rPr lang="pt-BR" b="1" dirty="0" smtClean="0">
                <a:solidFill>
                  <a:srgbClr val="FF0000"/>
                </a:solidFill>
              </a:rPr>
              <a:t> 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20" name="Espaço Reservado para Número de Slide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6CD72-E589-4EB8-A748-ED028041336D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0109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908720"/>
            <a:ext cx="467544" cy="3960440"/>
          </a:xfrm>
          <a:prstGeom prst="rect">
            <a:avLst/>
          </a:prstGeom>
          <a:solidFill>
            <a:schemeClr val="accent3">
              <a:lumMod val="7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/>
              <a:t>Estudo dos clientes</a:t>
            </a:r>
            <a:endParaRPr lang="pt-B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33980" y="261899"/>
            <a:ext cx="4967287" cy="5753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 smtClean="0">
                <a:solidFill>
                  <a:prstClr val="white"/>
                </a:solidFill>
              </a:rPr>
              <a:t>Análise de Mercado </a:t>
            </a:r>
            <a:endParaRPr lang="pt-BR" sz="2000" b="1" i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36613" y="150828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artigo aborda a influência de capital social em redes colaborativas. Com o contexto social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36613" y="1521618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redes colaborativas se tornando cada vez mais importante, a pesquisa ampliou o conceito tradicional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6613" y="153495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competitividade para incluir e enfatizar elementos 'soft', como o capital social.</a:t>
            </a:r>
            <a:endParaRPr lang="pt-BR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89013" y="152352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artigo aborda a influência de capital social em redes colaborativas. Com o contexto social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89013" y="1536858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redes colaborativas se tornando cada vez mais importante, a pesquisa ampliou o conceito tradicional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989013" y="155019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competitividade para incluir e enfatizar elementos 'soft', como o capital social.</a:t>
            </a:r>
            <a:endParaRPr lang="pt-BR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141413" y="153876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artigo aborda a influência de capital social em redes colaborativas. Com o contexto social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1141413" y="1552098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redes colaborativas se tornando cada vez mais importante, a pesquisa ampliou o conceito tradicional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1141413" y="156543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competitividade para incluir e enfatizar elementos 'soft', como o capital social.</a:t>
            </a:r>
            <a:endParaRPr lang="pt-BR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1293813" y="155400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artigo aborda a influência de capital social em redes colaborativas. Com o contexto social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1293813" y="1567338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redes colaborativas se tornando cada vez mais importante, a pesquisa ampliou o conceito tradicional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1293813" y="158067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competitividade para incluir e enfatizar elementos 'soft', como o capital social.</a:t>
            </a:r>
            <a:endParaRPr lang="pt-BR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2832893" y="-81588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>
              <a:solidFill>
                <a:prstClr val="black"/>
              </a:solidFill>
            </a:endParaRP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560741" y="1083514"/>
            <a:ext cx="8358500" cy="526297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z="2800" b="1" dirty="0">
                <a:latin typeface="+mn-lt"/>
              </a:rPr>
              <a:t>4º passo: </a:t>
            </a:r>
            <a:r>
              <a:rPr lang="pt-BR" sz="2800" dirty="0" smtClean="0">
                <a:latin typeface="+mn-lt"/>
              </a:rPr>
              <a:t>identificar </a:t>
            </a:r>
            <a:r>
              <a:rPr lang="pt-BR" sz="2800" b="1" dirty="0">
                <a:solidFill>
                  <a:srgbClr val="FF0000"/>
                </a:solidFill>
                <a:latin typeface="+mn-lt"/>
              </a:rPr>
              <a:t>onde estão </a:t>
            </a:r>
            <a:r>
              <a:rPr lang="pt-BR" sz="2800" dirty="0">
                <a:latin typeface="+mn-lt"/>
              </a:rPr>
              <a:t>os seus clientes</a:t>
            </a:r>
          </a:p>
          <a:p>
            <a:r>
              <a:rPr lang="pt-BR" sz="2800" dirty="0">
                <a:latin typeface="+mn-lt"/>
              </a:rPr>
              <a:t>•  Qual o tamanho do mercado em que você irá atuar</a:t>
            </a:r>
            <a:r>
              <a:rPr lang="pt-BR" sz="2800" dirty="0" smtClean="0">
                <a:latin typeface="+mn-lt"/>
              </a:rPr>
              <a:t>?</a:t>
            </a:r>
          </a:p>
          <a:p>
            <a:endParaRPr lang="pt-BR" sz="2800" dirty="0">
              <a:latin typeface="+mn-lt"/>
            </a:endParaRPr>
          </a:p>
          <a:p>
            <a:r>
              <a:rPr lang="pt-BR" sz="2800" dirty="0">
                <a:latin typeface="+mn-lt"/>
              </a:rPr>
              <a:t>•  </a:t>
            </a:r>
            <a:r>
              <a:rPr lang="pt-BR" sz="2800" dirty="0" smtClean="0">
                <a:latin typeface="+mn-lt"/>
              </a:rPr>
              <a:t>No </a:t>
            </a:r>
            <a:r>
              <a:rPr lang="pt-BR" sz="2800" dirty="0">
                <a:latin typeface="+mn-lt"/>
              </a:rPr>
              <a:t>seu </a:t>
            </a:r>
            <a:r>
              <a:rPr lang="pt-BR" sz="2800" dirty="0" smtClean="0">
                <a:latin typeface="+mn-lt"/>
              </a:rPr>
              <a:t>bairro; sua cidade; Estado;  país ou </a:t>
            </a:r>
            <a:r>
              <a:rPr lang="pt-BR" sz="2800" dirty="0">
                <a:latin typeface="+mn-lt"/>
              </a:rPr>
              <a:t>outros países</a:t>
            </a:r>
            <a:r>
              <a:rPr lang="pt-BR" sz="2800" dirty="0" smtClean="0">
                <a:latin typeface="+mn-lt"/>
              </a:rPr>
              <a:t>? </a:t>
            </a:r>
          </a:p>
          <a:p>
            <a:endParaRPr lang="pt-BR" sz="2800" dirty="0" smtClean="0">
              <a:latin typeface="+mn-lt"/>
            </a:endParaRPr>
          </a:p>
          <a:p>
            <a:r>
              <a:rPr lang="pt-BR" sz="2800" dirty="0" smtClean="0">
                <a:latin typeface="+mn-lt"/>
              </a:rPr>
              <a:t>•  </a:t>
            </a:r>
            <a:r>
              <a:rPr lang="pt-BR" sz="2800" dirty="0">
                <a:latin typeface="+mn-lt"/>
              </a:rPr>
              <a:t>Seus clientes encontrarão sua empresa com facilidade</a:t>
            </a:r>
            <a:r>
              <a:rPr lang="pt-BR" sz="2800" dirty="0" smtClean="0">
                <a:latin typeface="+mn-lt"/>
              </a:rPr>
              <a:t>?</a:t>
            </a:r>
          </a:p>
          <a:p>
            <a:endParaRPr lang="pt-BR" sz="2800" dirty="0" smtClean="0">
              <a:latin typeface="+mn-lt"/>
            </a:endParaRPr>
          </a:p>
          <a:p>
            <a:r>
              <a:rPr lang="pt-BR" sz="2800" dirty="0">
                <a:solidFill>
                  <a:srgbClr val="C00000"/>
                </a:solidFill>
                <a:latin typeface="+mn-lt"/>
              </a:rPr>
              <a:t>Após responder essas perguntas, será possível </a:t>
            </a:r>
            <a:r>
              <a:rPr lang="pt-BR" sz="2800" b="1" u="sng" dirty="0">
                <a:solidFill>
                  <a:srgbClr val="C00000"/>
                </a:solidFill>
                <a:latin typeface="+mn-lt"/>
              </a:rPr>
              <a:t>entender</a:t>
            </a:r>
            <a:r>
              <a:rPr lang="pt-BR" sz="2800" dirty="0">
                <a:solidFill>
                  <a:srgbClr val="C00000"/>
                </a:solidFill>
                <a:latin typeface="+mn-lt"/>
              </a:rPr>
              <a:t> melhor </a:t>
            </a:r>
            <a:r>
              <a:rPr lang="pt-BR" sz="2800" dirty="0" smtClean="0">
                <a:solidFill>
                  <a:srgbClr val="C00000"/>
                </a:solidFill>
                <a:latin typeface="+mn-lt"/>
              </a:rPr>
              <a:t>seus clientes e </a:t>
            </a:r>
            <a:r>
              <a:rPr lang="pt-BR" sz="2800" b="1" u="sng" dirty="0" smtClean="0">
                <a:solidFill>
                  <a:srgbClr val="C00000"/>
                </a:solidFill>
                <a:latin typeface="+mn-lt"/>
              </a:rPr>
              <a:t>direcionar</a:t>
            </a:r>
            <a:r>
              <a:rPr lang="pt-BR" sz="2800" dirty="0" smtClean="0">
                <a:solidFill>
                  <a:srgbClr val="C00000"/>
                </a:solidFill>
                <a:latin typeface="+mn-lt"/>
              </a:rPr>
              <a:t> as ações da nova empresa.</a:t>
            </a:r>
            <a:endParaRPr lang="pt-BR" sz="28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836613" y="154844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objetivo deste estudo é identificar inter-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836613" y="1561782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elementos organizacionais do capital social e sua relação com a competitividade rede colaborativa.</a:t>
            </a:r>
            <a:endParaRPr lang="pt-BR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2000148" y="2899200"/>
            <a:ext cx="5046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rgbClr val="FF0000"/>
                </a:solidFill>
                <a:latin typeface="+mn-lt"/>
              </a:rPr>
              <a:t>Encontrar clientes dispostos a pagar... </a:t>
            </a:r>
            <a:endParaRPr lang="pt-BR" sz="24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0" name="Espaço Reservado para Número de Slide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6CD72-E589-4EB8-A748-ED028041336D}" type="slidenum">
              <a:rPr lang="pt-BR" smtClean="0"/>
              <a:pPr>
                <a:defRPr/>
              </a:pPr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49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908720"/>
            <a:ext cx="467544" cy="3960440"/>
          </a:xfrm>
          <a:prstGeom prst="rect">
            <a:avLst/>
          </a:prstGeom>
          <a:solidFill>
            <a:schemeClr val="accent3">
              <a:lumMod val="7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/>
              <a:t>Estudo dos </a:t>
            </a:r>
            <a:r>
              <a:rPr lang="pt-BR" b="1" dirty="0" smtClean="0"/>
              <a:t>Concorrentes </a:t>
            </a:r>
            <a:endParaRPr lang="pt-B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33980" y="261899"/>
            <a:ext cx="4967287" cy="5753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 smtClean="0">
                <a:solidFill>
                  <a:prstClr val="white"/>
                </a:solidFill>
              </a:rPr>
              <a:t>Análise de Mercado </a:t>
            </a:r>
            <a:endParaRPr lang="pt-BR" sz="2000" b="1" i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36613" y="150828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artigo aborda a influência de capital social em redes colaborativas. Com o contexto social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36613" y="1521618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redes colaborativas se tornando cada vez mais importante, a pesquisa ampliou o conceito tradicional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6613" y="153495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competitividade para incluir e enfatizar elementos 'soft', como o capital social.</a:t>
            </a:r>
            <a:endParaRPr lang="pt-BR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89013" y="152352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artigo aborda a influência de capital social em redes colaborativas. Com o contexto social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89013" y="1536858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redes colaborativas se tornando cada vez mais importante, a pesquisa ampliou o conceito tradicional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989013" y="155019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competitividade para incluir e enfatizar elementos 'soft', como o capital social.</a:t>
            </a:r>
            <a:endParaRPr lang="pt-BR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141413" y="153876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artigo aborda a influência de capital social em redes colaborativas. Com o contexto social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1141413" y="1552098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redes colaborativas se tornando cada vez mais importante, a pesquisa ampliou o conceito tradicional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1141413" y="156543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competitividade para incluir e enfatizar elementos 'soft', como o capital social.</a:t>
            </a:r>
            <a:endParaRPr lang="pt-BR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1293813" y="155400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artigo aborda a influência de capital social em redes colaborativas. Com o contexto social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1293813" y="1567338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redes colaborativas se tornando cada vez mais importante, a pesquisa ampliou o conceito tradicional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1293813" y="158067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competitividade para incluir e enfatizar elementos 'soft', como o capital social.</a:t>
            </a:r>
            <a:endParaRPr lang="pt-BR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2832893" y="-81588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>
              <a:solidFill>
                <a:prstClr val="black"/>
              </a:solidFill>
            </a:endParaRP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533980" y="908720"/>
            <a:ext cx="8358500" cy="33547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z="3200" b="1" dirty="0">
                <a:latin typeface="+mn-lt"/>
              </a:rPr>
              <a:t>Estudo dos </a:t>
            </a:r>
            <a:r>
              <a:rPr lang="pt-BR" sz="3200" b="1" dirty="0" smtClean="0">
                <a:latin typeface="+mn-lt"/>
              </a:rPr>
              <a:t>concorrentes:</a:t>
            </a:r>
          </a:p>
          <a:p>
            <a:r>
              <a:rPr lang="pt-BR" sz="3200" dirty="0" smtClean="0">
                <a:latin typeface="+mn-lt"/>
              </a:rPr>
              <a:t>Procurar </a:t>
            </a:r>
            <a:r>
              <a:rPr lang="pt-BR" sz="3200" dirty="0">
                <a:latin typeface="+mn-lt"/>
              </a:rPr>
              <a:t>identificar quem são </a:t>
            </a:r>
            <a:r>
              <a:rPr lang="pt-BR" sz="3200" b="1" dirty="0">
                <a:latin typeface="+mn-lt"/>
              </a:rPr>
              <a:t>seus principais </a:t>
            </a:r>
          </a:p>
          <a:p>
            <a:r>
              <a:rPr lang="pt-BR" sz="3200" b="1" dirty="0">
                <a:latin typeface="+mn-lt"/>
              </a:rPr>
              <a:t>concorrentes</a:t>
            </a:r>
            <a:r>
              <a:rPr lang="pt-BR" sz="3200" dirty="0">
                <a:latin typeface="+mn-lt"/>
              </a:rPr>
              <a:t>. </a:t>
            </a:r>
            <a:endParaRPr lang="pt-BR" sz="3200" dirty="0" smtClean="0">
              <a:latin typeface="+mn-lt"/>
            </a:endParaRPr>
          </a:p>
          <a:p>
            <a:endParaRPr lang="pt-BR" sz="3200" dirty="0">
              <a:latin typeface="+mn-lt"/>
            </a:endParaRPr>
          </a:p>
          <a:p>
            <a:r>
              <a:rPr lang="pt-BR" sz="3200" dirty="0" smtClean="0">
                <a:latin typeface="+mn-lt"/>
              </a:rPr>
              <a:t>A </a:t>
            </a:r>
            <a:r>
              <a:rPr lang="pt-BR" sz="3200" dirty="0">
                <a:latin typeface="+mn-lt"/>
              </a:rPr>
              <a:t>partir daí, visite-os e </a:t>
            </a:r>
            <a:r>
              <a:rPr lang="pt-BR" sz="3200" b="1" dirty="0">
                <a:latin typeface="+mn-lt"/>
              </a:rPr>
              <a:t>examine </a:t>
            </a:r>
            <a:r>
              <a:rPr lang="pt-BR" sz="3200" dirty="0">
                <a:latin typeface="+mn-lt"/>
              </a:rPr>
              <a:t>suas </a:t>
            </a:r>
            <a:r>
              <a:rPr lang="pt-BR" sz="3200" b="1" dirty="0">
                <a:latin typeface="+mn-lt"/>
              </a:rPr>
              <a:t>boas práticas </a:t>
            </a:r>
            <a:r>
              <a:rPr lang="pt-BR" sz="3200" dirty="0">
                <a:latin typeface="+mn-lt"/>
              </a:rPr>
              <a:t>e </a:t>
            </a:r>
            <a:r>
              <a:rPr lang="pt-BR" sz="3200" b="1" dirty="0" smtClean="0">
                <a:latin typeface="+mn-lt"/>
              </a:rPr>
              <a:t>deficiências</a:t>
            </a:r>
            <a:r>
              <a:rPr lang="pt-BR" sz="3200" dirty="0" smtClean="0">
                <a:latin typeface="+mn-lt"/>
              </a:rPr>
              <a:t>.</a:t>
            </a:r>
          </a:p>
          <a:p>
            <a:endParaRPr lang="pt-BR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836613" y="154844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objetivo deste estudo é identificar inter-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836613" y="1561782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elementos organizacionais do capital social e sua relação com a competitividade rede colaborativa.</a:t>
            </a:r>
            <a:endParaRPr lang="pt-BR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pic>
        <p:nvPicPr>
          <p:cNvPr id="8196" name="Picture 4" descr="http://www.blogdogasparetto.com.br/wp-content/uploads/2013/01/concorrenci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425411"/>
            <a:ext cx="5036802" cy="2184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Espaço Reservado para Número de Slide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6CD72-E589-4EB8-A748-ED028041336D}" type="slidenum">
              <a:rPr lang="pt-BR" smtClean="0"/>
              <a:pPr>
                <a:defRPr/>
              </a:pPr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70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908720"/>
            <a:ext cx="467544" cy="3960440"/>
          </a:xfrm>
          <a:prstGeom prst="rect">
            <a:avLst/>
          </a:prstGeom>
          <a:solidFill>
            <a:schemeClr val="accent3">
              <a:lumMod val="7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/>
              <a:t>Estudo dos </a:t>
            </a:r>
            <a:r>
              <a:rPr lang="pt-BR" b="1" dirty="0" smtClean="0"/>
              <a:t>Concorrentes </a:t>
            </a:r>
            <a:endParaRPr lang="pt-B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33980" y="261899"/>
            <a:ext cx="4967287" cy="5753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 smtClean="0">
                <a:solidFill>
                  <a:prstClr val="white"/>
                </a:solidFill>
              </a:rPr>
              <a:t>Análise de Mercado </a:t>
            </a:r>
            <a:endParaRPr lang="pt-BR" sz="2000" b="1" i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36613" y="150828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artigo aborda a influência de capital social em redes colaborativas. Com o contexto social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36613" y="1521618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redes colaborativas se tornando cada vez mais importante, a pesquisa ampliou o conceito tradicional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6613" y="153495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competitividade para incluir e enfatizar elementos 'soft', como o capital social.</a:t>
            </a:r>
            <a:endParaRPr lang="pt-BR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89013" y="152352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artigo aborda a influência de capital social em redes colaborativas. Com o contexto social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89013" y="1536858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redes colaborativas se tornando cada vez mais importante, a pesquisa ampliou o conceito tradicional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989013" y="155019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competitividade para incluir e enfatizar elementos 'soft', como o capital social.</a:t>
            </a:r>
            <a:endParaRPr lang="pt-BR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141413" y="153876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artigo aborda a influência de capital social em redes colaborativas. Com o contexto social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1141413" y="1552098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redes colaborativas se tornando cada vez mais importante, a pesquisa ampliou o conceito tradicional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1141413" y="156543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competitividade para incluir e enfatizar elementos 'soft', como o capital social.</a:t>
            </a:r>
            <a:endParaRPr lang="pt-BR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1293813" y="155400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artigo aborda a influência de capital social em redes colaborativas. Com o contexto social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1293813" y="1567338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redes colaborativas se tornando cada vez mais importante, a pesquisa ampliou o conceito tradicional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1293813" y="158067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competitividade para incluir e enfatizar elementos 'soft', como o capital social.</a:t>
            </a:r>
            <a:endParaRPr lang="pt-BR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2832893" y="-81588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>
              <a:solidFill>
                <a:prstClr val="black"/>
              </a:solidFill>
            </a:endParaRP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579647" y="839035"/>
            <a:ext cx="8261248" cy="526297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z="2800" dirty="0" smtClean="0">
                <a:latin typeface="+mn-lt"/>
              </a:rPr>
              <a:t>Realizar uma </a:t>
            </a:r>
            <a:r>
              <a:rPr lang="pt-BR" sz="2800" b="1" dirty="0" smtClean="0">
                <a:latin typeface="+mn-lt"/>
              </a:rPr>
              <a:t>comparação </a:t>
            </a:r>
            <a:r>
              <a:rPr lang="pt-BR" sz="2800" dirty="0">
                <a:latin typeface="+mn-lt"/>
              </a:rPr>
              <a:t>entre a</a:t>
            </a:r>
            <a:r>
              <a:rPr lang="pt-BR" sz="2800" b="1" dirty="0">
                <a:latin typeface="+mn-lt"/>
              </a:rPr>
              <a:t> </a:t>
            </a:r>
            <a:r>
              <a:rPr lang="pt-BR" sz="2800" b="1" dirty="0" smtClean="0">
                <a:latin typeface="+mn-lt"/>
              </a:rPr>
              <a:t>concorrência </a:t>
            </a:r>
            <a:r>
              <a:rPr lang="pt-BR" sz="2800" dirty="0">
                <a:latin typeface="+mn-lt"/>
              </a:rPr>
              <a:t>e o seu próprio </a:t>
            </a:r>
            <a:r>
              <a:rPr lang="pt-BR" sz="2800" dirty="0" smtClean="0">
                <a:latin typeface="+mn-lt"/>
              </a:rPr>
              <a:t>negócio:</a:t>
            </a:r>
          </a:p>
          <a:p>
            <a:endParaRPr lang="pt-BR" sz="2800" b="1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 smtClean="0">
                <a:latin typeface="+mn-lt"/>
              </a:rPr>
              <a:t>qualidade</a:t>
            </a:r>
            <a:r>
              <a:rPr lang="pt-BR" sz="2800" dirty="0" smtClean="0">
                <a:latin typeface="+mn-lt"/>
              </a:rPr>
              <a:t> do produto; </a:t>
            </a:r>
          </a:p>
          <a:p>
            <a:endParaRPr lang="pt-BR" sz="28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>
                <a:latin typeface="+mn-lt"/>
              </a:rPr>
              <a:t>embalagem</a:t>
            </a:r>
            <a:r>
              <a:rPr lang="pt-BR" sz="2800" dirty="0">
                <a:latin typeface="+mn-lt"/>
              </a:rPr>
              <a:t>, variedade, etc</a:t>
            </a:r>
            <a:r>
              <a:rPr lang="pt-BR" sz="2800" dirty="0" smtClean="0">
                <a:latin typeface="+mn-lt"/>
              </a:rPr>
              <a:t>.;</a:t>
            </a:r>
          </a:p>
          <a:p>
            <a:endParaRPr lang="pt-BR" sz="28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 smtClean="0">
                <a:latin typeface="+mn-lt"/>
              </a:rPr>
              <a:t>preço cobrado</a:t>
            </a:r>
            <a:r>
              <a:rPr lang="pt-BR" sz="2800" dirty="0" smtClean="0">
                <a:latin typeface="+mn-lt"/>
              </a:rPr>
              <a:t>;</a:t>
            </a:r>
          </a:p>
          <a:p>
            <a:endParaRPr lang="pt-BR" sz="28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 smtClean="0">
                <a:latin typeface="+mn-lt"/>
              </a:rPr>
              <a:t>localização</a:t>
            </a:r>
            <a:r>
              <a:rPr lang="pt-BR" sz="2800" dirty="0" smtClean="0">
                <a:latin typeface="+mn-lt"/>
              </a:rPr>
              <a:t>;</a:t>
            </a:r>
          </a:p>
          <a:p>
            <a:endParaRPr lang="pt-BR" sz="28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 smtClean="0">
                <a:latin typeface="+mn-lt"/>
              </a:rPr>
              <a:t>condições </a:t>
            </a:r>
            <a:r>
              <a:rPr lang="pt-BR" sz="2800" b="1" dirty="0">
                <a:latin typeface="+mn-lt"/>
              </a:rPr>
              <a:t>de </a:t>
            </a:r>
            <a:r>
              <a:rPr lang="pt-BR" sz="2800" b="1" dirty="0" smtClean="0">
                <a:latin typeface="+mn-lt"/>
              </a:rPr>
              <a:t>pagamento</a:t>
            </a:r>
            <a:r>
              <a:rPr lang="pt-BR" sz="2800" dirty="0" smtClean="0">
                <a:latin typeface="+mn-lt"/>
              </a:rPr>
              <a:t>;</a:t>
            </a:r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836613" y="154844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objetivo deste estudo é identificar inter-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836613" y="1561782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elementos organizacionais do capital social e sua relação com a competitividade rede colaborativa.</a:t>
            </a:r>
            <a:endParaRPr lang="pt-BR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0" name="Espaço Reservado para Número de Slide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6CD72-E589-4EB8-A748-ED028041336D}" type="slidenum">
              <a:rPr lang="pt-BR" smtClean="0"/>
              <a:pPr>
                <a:defRPr/>
              </a:pPr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313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908720"/>
            <a:ext cx="467544" cy="3960440"/>
          </a:xfrm>
          <a:prstGeom prst="rect">
            <a:avLst/>
          </a:prstGeom>
          <a:solidFill>
            <a:schemeClr val="accent3">
              <a:lumMod val="7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/>
              <a:t>Estudo dos </a:t>
            </a:r>
            <a:r>
              <a:rPr lang="pt-BR" b="1" dirty="0" smtClean="0"/>
              <a:t>Concorrentes </a:t>
            </a:r>
            <a:endParaRPr lang="pt-B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33980" y="261899"/>
            <a:ext cx="4967287" cy="5753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 smtClean="0">
                <a:solidFill>
                  <a:prstClr val="white"/>
                </a:solidFill>
              </a:rPr>
              <a:t>Análise de Mercado </a:t>
            </a:r>
            <a:endParaRPr lang="pt-BR" sz="2000" b="1" i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36613" y="150828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artigo aborda a influência de capital social em redes colaborativas. Com o contexto social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36613" y="1521618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redes colaborativas se tornando cada vez mais importante, a pesquisa ampliou o conceito tradicional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6613" y="153495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competitividade para incluir e enfatizar elementos 'soft', como o capital social.</a:t>
            </a:r>
            <a:endParaRPr lang="pt-BR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89013" y="152352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artigo aborda a influência de capital social em redes colaborativas. Com o contexto social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89013" y="1536858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redes colaborativas se tornando cada vez mais importante, a pesquisa ampliou o conceito tradicional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989013" y="155019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competitividade para incluir e enfatizar elementos 'soft', como o capital social.</a:t>
            </a:r>
            <a:endParaRPr lang="pt-BR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141413" y="153876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artigo aborda a influência de capital social em redes colaborativas. Com o contexto social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1141413" y="1552098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redes colaborativas se tornando cada vez mais importante, a pesquisa ampliou o conceito tradicional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1141413" y="156543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competitividade para incluir e enfatizar elementos 'soft', como o capital social.</a:t>
            </a:r>
            <a:endParaRPr lang="pt-BR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1293813" y="155400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artigo aborda a influência de capital social em redes colaborativas. Com o contexto social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1293813" y="1567338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redes colaborativas se tornando cada vez mais importante, a pesquisa ampliou o conceito tradicional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1293813" y="158067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competitividade para incluir e enfatizar elementos 'soft', como o capital social.</a:t>
            </a:r>
            <a:endParaRPr lang="pt-BR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2832893" y="-81588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>
              <a:solidFill>
                <a:prstClr val="black"/>
              </a:solidFill>
            </a:endParaRP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559224" y="1483624"/>
            <a:ext cx="8358500" cy="483209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z="2800" dirty="0" smtClean="0">
                <a:latin typeface="+mn-lt"/>
              </a:rPr>
              <a:t>Realizar uma </a:t>
            </a:r>
            <a:r>
              <a:rPr lang="pt-BR" sz="2800" b="1" dirty="0" smtClean="0">
                <a:latin typeface="+mn-lt"/>
              </a:rPr>
              <a:t>comparação </a:t>
            </a:r>
            <a:r>
              <a:rPr lang="pt-BR" sz="2800" dirty="0">
                <a:latin typeface="+mn-lt"/>
              </a:rPr>
              <a:t>entre a</a:t>
            </a:r>
            <a:r>
              <a:rPr lang="pt-BR" sz="2800" b="1" dirty="0">
                <a:latin typeface="+mn-lt"/>
              </a:rPr>
              <a:t> </a:t>
            </a:r>
            <a:r>
              <a:rPr lang="pt-BR" sz="2800" b="1" dirty="0" smtClean="0">
                <a:latin typeface="+mn-lt"/>
              </a:rPr>
              <a:t>concorrência </a:t>
            </a:r>
            <a:r>
              <a:rPr lang="pt-BR" sz="2800" dirty="0">
                <a:latin typeface="+mn-lt"/>
              </a:rPr>
              <a:t>e o seu próprio </a:t>
            </a:r>
            <a:r>
              <a:rPr lang="pt-BR" sz="2800" dirty="0" smtClean="0">
                <a:latin typeface="+mn-lt"/>
              </a:rPr>
              <a:t>negócio:</a:t>
            </a:r>
          </a:p>
          <a:p>
            <a:endParaRPr lang="pt-BR" sz="2800" b="1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 smtClean="0">
                <a:latin typeface="+mn-lt"/>
              </a:rPr>
              <a:t>atendimento </a:t>
            </a:r>
            <a:r>
              <a:rPr lang="pt-BR" sz="2800" b="1" dirty="0">
                <a:latin typeface="+mn-lt"/>
              </a:rPr>
              <a:t>prestado</a:t>
            </a:r>
            <a:r>
              <a:rPr lang="pt-BR" sz="2800" dirty="0" smtClean="0">
                <a:latin typeface="+mn-lt"/>
              </a:rPr>
              <a:t>;</a:t>
            </a:r>
          </a:p>
          <a:p>
            <a:endParaRPr lang="pt-BR" sz="28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+mn-lt"/>
              </a:rPr>
              <a:t>serviços </a:t>
            </a:r>
            <a:r>
              <a:rPr lang="pt-BR" sz="2800" dirty="0">
                <a:latin typeface="+mn-lt"/>
              </a:rPr>
              <a:t>disponibilizados - </a:t>
            </a:r>
            <a:r>
              <a:rPr lang="pt-BR" sz="2800" b="1" dirty="0">
                <a:latin typeface="+mn-lt"/>
              </a:rPr>
              <a:t>horário de funcionamento</a:t>
            </a:r>
            <a:r>
              <a:rPr lang="pt-BR" sz="2800" dirty="0">
                <a:latin typeface="+mn-lt"/>
              </a:rPr>
              <a:t>, </a:t>
            </a:r>
            <a:r>
              <a:rPr lang="pt-BR" sz="2800" b="1" dirty="0" smtClean="0">
                <a:latin typeface="+mn-lt"/>
              </a:rPr>
              <a:t>entrega em </a:t>
            </a:r>
            <a:r>
              <a:rPr lang="pt-BR" sz="2800" b="1" dirty="0">
                <a:latin typeface="+mn-lt"/>
              </a:rPr>
              <a:t>domicílio</a:t>
            </a:r>
            <a:r>
              <a:rPr lang="pt-BR" sz="2800" dirty="0">
                <a:latin typeface="+mn-lt"/>
              </a:rPr>
              <a:t>, </a:t>
            </a:r>
            <a:r>
              <a:rPr lang="pt-BR" sz="2800" b="1" dirty="0" smtClean="0">
                <a:latin typeface="+mn-lt"/>
              </a:rPr>
              <a:t>tele atendimento</a:t>
            </a:r>
            <a:r>
              <a:rPr lang="pt-BR" sz="2800" dirty="0" smtClean="0">
                <a:latin typeface="+mn-lt"/>
              </a:rPr>
              <a:t> </a:t>
            </a:r>
            <a:r>
              <a:rPr lang="pt-BR" sz="2800" dirty="0">
                <a:latin typeface="+mn-lt"/>
              </a:rPr>
              <a:t>etc</a:t>
            </a:r>
            <a:r>
              <a:rPr lang="pt-BR" sz="2800" dirty="0" smtClean="0">
                <a:latin typeface="+mn-lt"/>
              </a:rPr>
              <a:t>.;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>
              <a:latin typeface="+mn-lt"/>
            </a:endParaRPr>
          </a:p>
          <a:p>
            <a:endParaRPr lang="pt-BR" sz="28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 smtClean="0">
                <a:latin typeface="+mn-lt"/>
              </a:rPr>
              <a:t>garantias</a:t>
            </a:r>
            <a:r>
              <a:rPr lang="pt-BR" sz="2800" dirty="0" smtClean="0">
                <a:latin typeface="+mn-lt"/>
              </a:rPr>
              <a:t> </a:t>
            </a:r>
            <a:r>
              <a:rPr lang="pt-BR" sz="2800" dirty="0">
                <a:latin typeface="+mn-lt"/>
              </a:rPr>
              <a:t>oferecidas.</a:t>
            </a:r>
            <a:endParaRPr lang="pt-BR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836613" y="154844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objetivo deste estudo é identificar inter-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836613" y="1561782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elementos organizacionais do capital social e sua relação com a competitividade rede colaborativa.</a:t>
            </a:r>
            <a:endParaRPr lang="pt-BR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0" name="Espaço Reservado para Número de Slide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6CD72-E589-4EB8-A748-ED028041336D}" type="slidenum">
              <a:rPr lang="pt-BR" smtClean="0"/>
              <a:pPr>
                <a:defRPr/>
              </a:pPr>
              <a:t>34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1085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908720"/>
            <a:ext cx="467544" cy="3960440"/>
          </a:xfrm>
          <a:prstGeom prst="rect">
            <a:avLst/>
          </a:prstGeom>
          <a:solidFill>
            <a:schemeClr val="accent3">
              <a:lumMod val="7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/>
              <a:t>Estudo dos </a:t>
            </a:r>
            <a:r>
              <a:rPr lang="pt-BR" b="1" dirty="0" smtClean="0"/>
              <a:t>Concorrentes </a:t>
            </a:r>
            <a:endParaRPr lang="pt-B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33980" y="261899"/>
            <a:ext cx="4967287" cy="5753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 smtClean="0">
                <a:solidFill>
                  <a:prstClr val="white"/>
                </a:solidFill>
              </a:rPr>
              <a:t>Análise de Mercado </a:t>
            </a:r>
            <a:endParaRPr lang="pt-BR" sz="2000" b="1" i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36613" y="150828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artigo aborda a influência de capital social em redes colaborativas. Com o contexto social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36613" y="1521618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redes colaborativas se tornando cada vez mais importante, a pesquisa ampliou o conceito tradicional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6613" y="153495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competitividade para incluir e enfatizar elementos 'soft', como o capital social.</a:t>
            </a:r>
            <a:endParaRPr lang="pt-BR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89013" y="152352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artigo aborda a influência de capital social em redes colaborativas. Com o contexto social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89013" y="1536858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redes colaborativas se tornando cada vez mais importante, a pesquisa ampliou o conceito tradicional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989013" y="155019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competitividade para incluir e enfatizar elementos 'soft', como o capital social.</a:t>
            </a:r>
            <a:endParaRPr lang="pt-BR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141413" y="153876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artigo aborda a influência de capital social em redes colaborativas. Com o contexto social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1141413" y="1552098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redes colaborativas se tornando cada vez mais importante, a pesquisa ampliou o conceito tradicional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1141413" y="156543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competitividade para incluir e enfatizar elementos 'soft', como o capital social.</a:t>
            </a:r>
            <a:endParaRPr lang="pt-BR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1293813" y="155400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artigo aborda a influência de capital social em redes colaborativas. Com o contexto social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1293813" y="1567338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redes colaborativas se tornando cada vez mais importante, a pesquisa ampliou o conceito tradicional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1293813" y="158067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competitividade para incluir e enfatizar elementos 'soft', como o capital social.</a:t>
            </a:r>
            <a:endParaRPr lang="pt-BR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2832893" y="-81588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>
              <a:solidFill>
                <a:prstClr val="black"/>
              </a:solidFill>
            </a:endParaRP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565359" y="908720"/>
            <a:ext cx="8358500" cy="452431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z="3200" b="1" dirty="0" smtClean="0">
                <a:latin typeface="+mn-lt"/>
              </a:rPr>
              <a:t>Após </a:t>
            </a:r>
            <a:r>
              <a:rPr lang="pt-BR" sz="3200" b="1" dirty="0">
                <a:latin typeface="+mn-lt"/>
              </a:rPr>
              <a:t>fazer essas comparações, tire algumas conclusões. </a:t>
            </a:r>
            <a:endParaRPr lang="pt-BR" sz="3200" b="1" dirty="0" smtClean="0">
              <a:latin typeface="+mn-lt"/>
            </a:endParaRPr>
          </a:p>
          <a:p>
            <a:endParaRPr lang="pt-BR" sz="3200" b="1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b="1" dirty="0" smtClean="0">
                <a:latin typeface="+mn-lt"/>
              </a:rPr>
              <a:t>Sua</a:t>
            </a:r>
            <a:r>
              <a:rPr lang="pt-BR" sz="3200" dirty="0" smtClean="0">
                <a:latin typeface="+mn-lt"/>
              </a:rPr>
              <a:t> </a:t>
            </a:r>
            <a:r>
              <a:rPr lang="pt-BR" sz="3200" b="1" dirty="0">
                <a:latin typeface="+mn-lt"/>
              </a:rPr>
              <a:t>empresa poderá competir</a:t>
            </a:r>
            <a:r>
              <a:rPr lang="pt-BR" sz="3200" dirty="0">
                <a:latin typeface="+mn-lt"/>
              </a:rPr>
              <a:t> com as outras que já estão há </a:t>
            </a:r>
            <a:r>
              <a:rPr lang="pt-BR" sz="3200" b="1" dirty="0" smtClean="0">
                <a:latin typeface="+mn-lt"/>
              </a:rPr>
              <a:t>mais </a:t>
            </a:r>
            <a:r>
              <a:rPr lang="pt-BR" sz="3200" b="1" dirty="0">
                <a:latin typeface="+mn-lt"/>
              </a:rPr>
              <a:t>tempo no ramo</a:t>
            </a:r>
            <a:r>
              <a:rPr lang="pt-BR" sz="3200" dirty="0" smtClean="0">
                <a:latin typeface="+mn-lt"/>
              </a:rPr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latin typeface="+mn-lt"/>
              </a:rPr>
              <a:t>O que fará com que as pessoas deixem de ir </a:t>
            </a:r>
            <a:r>
              <a:rPr lang="pt-BR" sz="3200" b="1" dirty="0">
                <a:latin typeface="+mn-lt"/>
              </a:rPr>
              <a:t>aos concorrentes </a:t>
            </a:r>
            <a:r>
              <a:rPr lang="pt-BR" sz="3200" dirty="0" smtClean="0">
                <a:latin typeface="+mn-lt"/>
              </a:rPr>
              <a:t>e passem a comprar </a:t>
            </a:r>
            <a:r>
              <a:rPr lang="pt-BR" sz="3200" b="1" dirty="0">
                <a:latin typeface="+mn-lt"/>
              </a:rPr>
              <a:t>de sua empresa</a:t>
            </a:r>
            <a:r>
              <a:rPr lang="pt-BR" sz="3200" dirty="0">
                <a:latin typeface="+mn-lt"/>
              </a:rPr>
              <a:t>?</a:t>
            </a:r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836613" y="154844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objetivo deste estudo é identificar inter-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836613" y="1561782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elementos organizacionais do capital social e sua relação com a competitividade rede colaborativa.</a:t>
            </a:r>
            <a:endParaRPr lang="pt-BR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889581" y="5433035"/>
            <a:ext cx="32653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 smtClean="0">
                <a:solidFill>
                  <a:srgbClr val="FF0000"/>
                </a:solidFill>
                <a:latin typeface="Calibri"/>
              </a:rPr>
              <a:t>Atendimento</a:t>
            </a:r>
            <a:r>
              <a:rPr lang="pt-BR" sz="2800" b="1" dirty="0" smtClean="0">
                <a:solidFill>
                  <a:srgbClr val="FF0000"/>
                </a:solidFill>
                <a:latin typeface="Calibri"/>
              </a:rPr>
              <a:t> </a:t>
            </a:r>
            <a:r>
              <a:rPr lang="pt-BR" sz="2800" b="1" dirty="0">
                <a:solidFill>
                  <a:srgbClr val="FF0000"/>
                </a:solidFill>
                <a:latin typeface="Calibri"/>
              </a:rPr>
              <a:t>prestado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3021509" y="6064874"/>
            <a:ext cx="20117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+mn-lt"/>
              </a:rPr>
              <a:t>P</a:t>
            </a:r>
            <a:r>
              <a:rPr lang="pt-BR" sz="2400" b="1" dirty="0" smtClean="0">
                <a:solidFill>
                  <a:srgbClr val="FF0000"/>
                </a:solidFill>
                <a:latin typeface="+mn-lt"/>
              </a:rPr>
              <a:t>reço </a:t>
            </a:r>
            <a:r>
              <a:rPr lang="pt-BR" sz="2400" b="1" dirty="0">
                <a:solidFill>
                  <a:srgbClr val="FF0000"/>
                </a:solidFill>
                <a:latin typeface="+mn-lt"/>
              </a:rPr>
              <a:t>cobrado</a:t>
            </a:r>
            <a:endParaRPr lang="pt-BR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54608" y="5948483"/>
            <a:ext cx="317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FF0000"/>
                </a:solidFill>
                <a:latin typeface="+mn-lt"/>
              </a:rPr>
              <a:t>Qualidade do </a:t>
            </a:r>
            <a:r>
              <a:rPr lang="pt-BR" sz="2400" b="1" dirty="0" smtClean="0">
                <a:solidFill>
                  <a:srgbClr val="FF0000"/>
                </a:solidFill>
                <a:latin typeface="+mn-lt"/>
              </a:rPr>
              <a:t>produto</a:t>
            </a:r>
            <a:r>
              <a:rPr lang="pt-BR" sz="2000" b="1" dirty="0" smtClean="0">
                <a:solidFill>
                  <a:srgbClr val="FF0000"/>
                </a:solidFill>
                <a:latin typeface="+mn-lt"/>
              </a:rPr>
              <a:t> </a:t>
            </a:r>
            <a:endParaRPr lang="pt-BR" sz="2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888150" y="6364581"/>
            <a:ext cx="14432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rgbClr val="FF0000"/>
                </a:solidFill>
                <a:latin typeface="+mn-lt"/>
              </a:rPr>
              <a:t>Localização </a:t>
            </a:r>
            <a:endParaRPr lang="pt-BR" sz="2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5" name="Espaço Reservado para Número de Slide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6CD72-E589-4EB8-A748-ED028041336D}" type="slidenum">
              <a:rPr lang="pt-BR" smtClean="0"/>
              <a:pPr>
                <a:defRPr/>
              </a:pPr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447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908720"/>
            <a:ext cx="467544" cy="3960440"/>
          </a:xfrm>
          <a:prstGeom prst="rect">
            <a:avLst/>
          </a:prstGeom>
          <a:solidFill>
            <a:schemeClr val="accent3">
              <a:lumMod val="7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/>
              <a:t>Estudo dos </a:t>
            </a:r>
            <a:r>
              <a:rPr lang="pt-BR" b="1" dirty="0" smtClean="0"/>
              <a:t>Concorrentes </a:t>
            </a:r>
            <a:endParaRPr lang="pt-B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33980" y="261899"/>
            <a:ext cx="4967287" cy="5753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 smtClean="0">
                <a:solidFill>
                  <a:prstClr val="white"/>
                </a:solidFill>
              </a:rPr>
              <a:t>Análise de Mercado </a:t>
            </a:r>
            <a:endParaRPr lang="pt-BR" sz="2000" b="1" i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36613" y="150828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artigo aborda a influência de capital social em redes colaborativas. Com o contexto social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36613" y="1521618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redes colaborativas se tornando cada vez mais importante, a pesquisa ampliou o conceito tradicional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6613" y="153495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competitividade para incluir e enfatizar elementos 'soft', como o capital social.</a:t>
            </a:r>
            <a:endParaRPr lang="pt-BR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89013" y="152352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artigo aborda a influência de capital social em redes colaborativas. Com o contexto social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89013" y="1536858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redes colaborativas se tornando cada vez mais importante, a pesquisa ampliou o conceito tradicional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989013" y="155019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competitividade para incluir e enfatizar elementos 'soft', como o capital social.</a:t>
            </a:r>
            <a:endParaRPr lang="pt-BR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141413" y="153876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artigo aborda a influência de capital social em redes colaborativas. Com o contexto social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1141413" y="1552098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redes colaborativas se tornando cada vez mais importante, a pesquisa ampliou o conceito tradicional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1141413" y="156543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competitividade para incluir e enfatizar elementos 'soft', como o capital social.</a:t>
            </a:r>
            <a:endParaRPr lang="pt-BR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1293813" y="155400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artigo aborda a influência de capital social em redes colaborativas. Com o contexto social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1293813" y="1567338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redes colaborativas se tornando cada vez mais importante, a pesquisa ampliou o conceito tradicional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1293813" y="158067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competitividade para incluir e enfatizar elementos 'soft', como o capital social.</a:t>
            </a:r>
            <a:endParaRPr lang="pt-BR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2832893" y="-81588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>
              <a:solidFill>
                <a:prstClr val="black"/>
              </a:solidFill>
            </a:endParaRP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582687" y="1053311"/>
            <a:ext cx="8358500" cy="403187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b="1" dirty="0">
                <a:latin typeface="+mn-lt"/>
              </a:rPr>
              <a:t>Há espaço para todos</a:t>
            </a:r>
            <a:r>
              <a:rPr lang="pt-BR" sz="3200" dirty="0">
                <a:latin typeface="+mn-lt"/>
              </a:rPr>
              <a:t>, incluindo você</a:t>
            </a:r>
            <a:r>
              <a:rPr lang="pt-BR" sz="3200" dirty="0" smtClean="0">
                <a:latin typeface="+mn-lt"/>
              </a:rPr>
              <a:t>?</a:t>
            </a:r>
          </a:p>
          <a:p>
            <a:endParaRPr lang="pt-BR" sz="32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>
                <a:latin typeface="+mn-lt"/>
              </a:rPr>
              <a:t> </a:t>
            </a:r>
            <a:r>
              <a:rPr lang="pt-BR" sz="3200" dirty="0">
                <a:latin typeface="+mn-lt"/>
              </a:rPr>
              <a:t>Se a </a:t>
            </a:r>
            <a:r>
              <a:rPr lang="pt-BR" sz="3200" b="1" dirty="0">
                <a:latin typeface="+mn-lt"/>
              </a:rPr>
              <a:t>resposta for sim</a:t>
            </a:r>
            <a:r>
              <a:rPr lang="pt-BR" sz="3200" dirty="0">
                <a:latin typeface="+mn-lt"/>
              </a:rPr>
              <a:t>, explique os motivos disso. </a:t>
            </a:r>
            <a:endParaRPr lang="pt-BR" sz="32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>
                <a:latin typeface="+mn-lt"/>
              </a:rPr>
              <a:t>Caso </a:t>
            </a:r>
            <a:r>
              <a:rPr lang="pt-BR" sz="3200" dirty="0">
                <a:latin typeface="+mn-lt"/>
              </a:rPr>
              <a:t>contrário, </a:t>
            </a:r>
            <a:r>
              <a:rPr lang="pt-BR" sz="3200" dirty="0" smtClean="0">
                <a:latin typeface="+mn-lt"/>
              </a:rPr>
              <a:t> </a:t>
            </a:r>
            <a:r>
              <a:rPr lang="pt-BR" sz="3200" b="1" dirty="0" smtClean="0">
                <a:latin typeface="+mn-lt"/>
              </a:rPr>
              <a:t>que </a:t>
            </a:r>
            <a:r>
              <a:rPr lang="pt-BR" sz="3200" b="1" dirty="0">
                <a:latin typeface="+mn-lt"/>
              </a:rPr>
              <a:t>mudanças </a:t>
            </a:r>
            <a:r>
              <a:rPr lang="pt-BR" sz="3200" dirty="0">
                <a:latin typeface="+mn-lt"/>
              </a:rPr>
              <a:t>devem ser feitas para você concorrer </a:t>
            </a:r>
            <a:r>
              <a:rPr lang="pt-BR" sz="3200" dirty="0" smtClean="0">
                <a:latin typeface="+mn-lt"/>
              </a:rPr>
              <a:t>com </a:t>
            </a:r>
            <a:r>
              <a:rPr lang="pt-BR" sz="3200" dirty="0">
                <a:latin typeface="+mn-lt"/>
              </a:rPr>
              <a:t>essas empresas?</a:t>
            </a:r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836613" y="154844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objetivo deste estudo é identificar inter-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836613" y="1561782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elementos organizacionais do capital social e sua relação com a competitividade rede colaborativa.</a:t>
            </a:r>
            <a:endParaRPr lang="pt-BR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pic>
        <p:nvPicPr>
          <p:cNvPr id="10244" name="Picture 4" descr="https://encrypted-tbn2.gstatic.com/images?q=tbn:ANd9GcRY2zhfOFdOkIBh73nefvUeAAEKk7MXYPH6SNv5UoWksJsBgS5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5082645"/>
            <a:ext cx="24384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394474" y="5396880"/>
            <a:ext cx="5491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400" dirty="0" smtClean="0">
              <a:solidFill>
                <a:srgbClr val="FF0000"/>
              </a:solidFill>
              <a:latin typeface="+mn-lt"/>
            </a:endParaRPr>
          </a:p>
          <a:p>
            <a:r>
              <a:rPr lang="pt-BR" sz="2400" b="1" dirty="0" smtClean="0">
                <a:solidFill>
                  <a:srgbClr val="FF0000"/>
                </a:solidFill>
                <a:latin typeface="+mn-lt"/>
              </a:rPr>
              <a:t>Mudar de localização;</a:t>
            </a:r>
          </a:p>
          <a:p>
            <a:r>
              <a:rPr lang="pt-BR" sz="2400" b="1" dirty="0">
                <a:solidFill>
                  <a:srgbClr val="FF0000"/>
                </a:solidFill>
                <a:latin typeface="+mn-lt"/>
              </a:rPr>
              <a:t>H</a:t>
            </a:r>
            <a:r>
              <a:rPr lang="pt-BR" sz="2400" b="1" dirty="0" smtClean="0">
                <a:solidFill>
                  <a:srgbClr val="FF0000"/>
                </a:solidFill>
                <a:latin typeface="+mn-lt"/>
              </a:rPr>
              <a:t>orário </a:t>
            </a:r>
            <a:r>
              <a:rPr lang="pt-BR" sz="2400" b="1" dirty="0">
                <a:solidFill>
                  <a:srgbClr val="FF0000"/>
                </a:solidFill>
                <a:latin typeface="+mn-lt"/>
              </a:rPr>
              <a:t>de </a:t>
            </a:r>
            <a:r>
              <a:rPr lang="pt-BR" sz="2400" b="1" dirty="0" smtClean="0">
                <a:solidFill>
                  <a:srgbClr val="FF0000"/>
                </a:solidFill>
                <a:latin typeface="+mn-lt"/>
              </a:rPr>
              <a:t>funcionamento etc</a:t>
            </a:r>
            <a:r>
              <a:rPr lang="pt-BR" sz="2400" dirty="0" smtClean="0">
                <a:solidFill>
                  <a:srgbClr val="FF0000"/>
                </a:solidFill>
                <a:latin typeface="+mn-lt"/>
              </a:rPr>
              <a:t>.</a:t>
            </a:r>
            <a:endParaRPr lang="pt-BR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0" name="Espaço Reservado para Número de Slide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6CD72-E589-4EB8-A748-ED028041336D}" type="slidenum">
              <a:rPr lang="pt-BR" smtClean="0"/>
              <a:pPr>
                <a:defRPr/>
              </a:pPr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91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908720"/>
            <a:ext cx="467544" cy="3960440"/>
          </a:xfrm>
          <a:prstGeom prst="rect">
            <a:avLst/>
          </a:prstGeom>
          <a:solidFill>
            <a:schemeClr val="accent3">
              <a:lumMod val="7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/>
              <a:t>Estudo dos </a:t>
            </a:r>
            <a:r>
              <a:rPr lang="pt-BR" b="1" dirty="0" smtClean="0"/>
              <a:t>Concorrentes </a:t>
            </a:r>
            <a:endParaRPr lang="pt-B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33980" y="261899"/>
            <a:ext cx="4967287" cy="5753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 smtClean="0">
                <a:solidFill>
                  <a:prstClr val="white"/>
                </a:solidFill>
              </a:rPr>
              <a:t>Análise de Mercado </a:t>
            </a:r>
            <a:endParaRPr lang="pt-BR" sz="2000" b="1" i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36613" y="150828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artigo aborda a influência de capital social em redes colaborativas. Com o contexto social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36613" y="1521618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redes colaborativas se tornando cada vez mais importante, a pesquisa ampliou o conceito tradicional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6613" y="153495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competitividade para incluir e enfatizar elementos 'soft', como o capital social.</a:t>
            </a:r>
            <a:endParaRPr lang="pt-BR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89013" y="152352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artigo aborda a influência de capital social em redes colaborativas. Com o contexto social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89013" y="1536858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redes colaborativas se tornando cada vez mais importante, a pesquisa ampliou o conceito tradicional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989013" y="155019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competitividade para incluir e enfatizar elementos 'soft', como o capital social.</a:t>
            </a:r>
            <a:endParaRPr lang="pt-BR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141413" y="153876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artigo aborda a influência de capital social em redes colaborativas. Com o contexto social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1141413" y="1552098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redes colaborativas se tornando cada vez mais importante, a pesquisa ampliou o conceito tradicional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1141413" y="156543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competitividade para incluir e enfatizar elementos 'soft', como o capital social.</a:t>
            </a:r>
            <a:endParaRPr lang="pt-BR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1293813" y="155400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artigo aborda a influência de capital social em redes colaborativas. Com o contexto social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1293813" y="1567338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redes colaborativas se tornando cada vez mais importante, a pesquisa ampliou o conceito tradicional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1293813" y="158067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competitividade para incluir e enfatizar elementos 'soft', como o capital social.</a:t>
            </a:r>
            <a:endParaRPr lang="pt-BR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2832893" y="-81588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>
              <a:solidFill>
                <a:prstClr val="black"/>
              </a:solidFill>
            </a:endParaRP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582687" y="1124744"/>
            <a:ext cx="8358500" cy="3046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z="3200" b="1" dirty="0">
                <a:latin typeface="+mn-lt"/>
              </a:rPr>
              <a:t>Lembre-se: </a:t>
            </a:r>
            <a:r>
              <a:rPr lang="pt-BR" sz="3200" dirty="0">
                <a:latin typeface="+mn-lt"/>
              </a:rPr>
              <a:t>a concorrência </a:t>
            </a:r>
            <a:r>
              <a:rPr lang="pt-BR" sz="3200" b="1" dirty="0">
                <a:latin typeface="+mn-lt"/>
              </a:rPr>
              <a:t>também</a:t>
            </a:r>
            <a:r>
              <a:rPr lang="pt-BR" sz="3200" dirty="0">
                <a:latin typeface="+mn-lt"/>
              </a:rPr>
              <a:t> deve ser vista como </a:t>
            </a:r>
            <a:r>
              <a:rPr lang="pt-BR" sz="3200" b="1" dirty="0" smtClean="0">
                <a:latin typeface="+mn-lt"/>
              </a:rPr>
              <a:t>uma </a:t>
            </a:r>
            <a:r>
              <a:rPr lang="pt-BR" sz="3200" b="1" dirty="0">
                <a:latin typeface="+mn-lt"/>
              </a:rPr>
              <a:t>situação favorável</a:t>
            </a:r>
            <a:r>
              <a:rPr lang="pt-BR" sz="3200" dirty="0">
                <a:latin typeface="+mn-lt"/>
              </a:rPr>
              <a:t>. </a:t>
            </a:r>
            <a:endParaRPr lang="pt-BR" sz="3200" dirty="0" smtClean="0">
              <a:latin typeface="+mn-lt"/>
            </a:endParaRPr>
          </a:p>
          <a:p>
            <a:endParaRPr lang="pt-BR" sz="3200" dirty="0">
              <a:latin typeface="+mn-lt"/>
            </a:endParaRPr>
          </a:p>
          <a:p>
            <a:r>
              <a:rPr lang="pt-BR" sz="3200" dirty="0" smtClean="0">
                <a:latin typeface="+mn-lt"/>
              </a:rPr>
              <a:t>Bons </a:t>
            </a:r>
            <a:r>
              <a:rPr lang="pt-BR" sz="3200" dirty="0">
                <a:latin typeface="+mn-lt"/>
              </a:rPr>
              <a:t>concorrentes servem </a:t>
            </a:r>
            <a:r>
              <a:rPr lang="pt-BR" sz="3200" dirty="0" smtClean="0">
                <a:latin typeface="+mn-lt"/>
              </a:rPr>
              <a:t>como </a:t>
            </a:r>
            <a:r>
              <a:rPr lang="pt-BR" sz="3200" b="1" dirty="0">
                <a:latin typeface="+mn-lt"/>
              </a:rPr>
              <a:t>parâmetro de comparação e de parceria</a:t>
            </a:r>
            <a:r>
              <a:rPr lang="pt-BR" sz="3200" dirty="0">
                <a:latin typeface="+mn-lt"/>
              </a:rPr>
              <a:t>, além de </a:t>
            </a:r>
            <a:r>
              <a:rPr lang="pt-BR" sz="3200" dirty="0" smtClean="0">
                <a:latin typeface="+mn-lt"/>
              </a:rPr>
              <a:t>ser </a:t>
            </a:r>
            <a:r>
              <a:rPr lang="pt-BR" sz="3200" dirty="0">
                <a:latin typeface="+mn-lt"/>
              </a:rPr>
              <a:t>uma fonte de </a:t>
            </a:r>
            <a:r>
              <a:rPr lang="pt-BR" sz="3200" b="1" dirty="0">
                <a:latin typeface="+mn-lt"/>
              </a:rPr>
              <a:t>estímulo à </a:t>
            </a:r>
            <a:r>
              <a:rPr lang="pt-BR" sz="3200" b="1" dirty="0" smtClean="0">
                <a:latin typeface="+mn-lt"/>
              </a:rPr>
              <a:t>melhoria</a:t>
            </a:r>
            <a:r>
              <a:rPr lang="pt-BR" sz="3200" dirty="0" smtClean="0">
                <a:latin typeface="+mn-lt"/>
              </a:rPr>
              <a:t>.</a:t>
            </a:r>
            <a:endParaRPr lang="pt-BR" sz="3200" dirty="0">
              <a:latin typeface="+mn-lt"/>
            </a:endParaRPr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836613" y="154844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objetivo deste estudo é identificar inter-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836613" y="1561782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elementos organizacionais do capital social e sua relação com a competitividade rede colaborativa.</a:t>
            </a:r>
            <a:endParaRPr lang="pt-BR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pic>
        <p:nvPicPr>
          <p:cNvPr id="10242" name="Picture 2" descr="http://empreendedorismorosa.com.br/wp-content/uploads/2013/07/concorrentes-brasil-1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8047" y="4694371"/>
            <a:ext cx="2844703" cy="189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1676980" y="6208346"/>
            <a:ext cx="190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  <a:latin typeface="+mn-lt"/>
              </a:rPr>
              <a:t>Exemplo: Esporte.</a:t>
            </a:r>
            <a:endParaRPr lang="pt-BR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9" name="AutoShape 2" descr="data:image/jpeg;base64,/9j/4AAQSkZJRgABAQAAAQABAAD/2wCEAAkGBxIREBASEBAUEBISGRATDxAUDhAVDxgVFBoWHhUYFRYYHCkhJBwxHhcTLT0hJSksLi40GB81OjMwQzQtLisBCgoKDg0OGxAQGywkHiQwMiwsKywsLywsLDQsLCwtNCwsLC0sLCwsLCwsLDcsLCwsLCwsLCwsLCwsLCwsLCwsNP/AABEIAKAAoAMBEQACEQEDEQH/xAAcAAEAAQUBAQAAAAAAAAAAAAAABwEDBAUGAgj/xAA+EAACAgECAggEAggDCQAAAAABAgADEQQSBSEGByIxQVGBkRNhcaEysRQVQlJTcsHRJGKSIzM0gqLS0+Hx/8QAGgEBAAMBAQEAAAAAAAAAAAAAAAECAwUEBv/EAC8RAQACAgEDAgQFAwUAAAAAAAABAgMRIQQSMUFRBRMyYSJxgaHBkdHwFEJDseH/2gAMAwEAAhEDEQA/AJxgICAgICAgICAgICAgICAgICAgICAgICAgICAgYfGLbE09zVbRYqOybs7cgcs45wiWp4JdqXry7qWO0jmTjkM55Dn/AHhLG47rtTVqNOEdQrlVOd5GSyjmAO7DekiUS6sSUkBAQEBAQEBAQEBAQEBAQEDV9J0Y6S7YASBuIJIBCkEjI7jgHnCJ8Ndwd7QthbYu0js7ncA4H7WB5eUJarpfZabKl21sGDBe065YFSoAwc85Eonw7kSUqwEBAQEBAQEBAQEBAQEBAQNfx+zbpbz5I/5RKJ8NVwpNunszk5Izn8UJYPTqr/hbMc6nVx58u8yJRPh2SnIB85KVYCAgICAgICAgICAgICAgIHFdbXSE6Hh+5ApsssStFYZU97NkZ8lMrZatdzpp9Hxa/wDV9VtjgWOFLKEULk8+Wc/nONk63J36r426uHoKWvFZarpr0l1FejFtbKxBrBV6wylX5Hy956MGe2S0Rb1Uz9HWlZ16JC6B8Y/TOHaW843Mu2zb+HenZbHtOlXw5kxqdOgkoICAgICAgICAgICAgICAgQV13a5tTxDSaOs5+HtQjPZ33lS2foir/qMzvbUTPs1xRPdGl7V6r/CLjO34j7f5VH/qcWuL1fXfhplmZ9Ihh6zF2gqVjhXtehz5b1JQn1xPTWJr48xyw6qtZyzSfFob7qJ4k1f6Xw+09qli6c/ntsAHlyrP/MZ0o86fK28bS7LqkBAQEBAQEBAQEBAQEBAs6zULVW9jnCVqzuf8qgk/YQPmThWqe/W2aq3m+zUaojye3IQZ+QwPSebLO6z9+Ht6am8tYn83c8bUV0U1DuFd59dh5/eeSkcuzuZ3M/ZpKX38M14HI0vRcD/LtP8AQzSleY36r9ZPbkpf/PL3odaNLxenVL2VuWq2xvNSCti49j6T0xbiJcHNj7clqe0p/E3eRWAgICAgICAgICAgICAgcj1ra74XCdVj8VoWle0BzsIB5/TMiZ1CY8oK6P6mv4urYMNmKKkwQeQPMgd+MZnky7iIh1uhx9+S0x7Og45xqqx6xXYGAS1WPPALKR3zKtZ1y6vyp1MMHgnEakp4gltgrF9SIhY8icOPzImsRPdDH4hzRq+NWE1aByeaBq7Fzz2uBg48uXfL1mJrMOZ1kT87ufRXQrXnUcP0drAhnqrLA9+QMH8p6I8ObPlu5KCAgICAgICAgICAgICBxPWs5OkrqVd73WoiKBliRk4A8+73mWaeNOv8FrX/AFE3v4rG0Uanh509le+xGzuzsbKgqcEZ+ueY5cjPPMcPrcGeueJ7K617x7rXFXBK8/P+krD1dPXieG76JadrVYIAdgJsYkBFB7ix8P6y9YmfDnfEr0xTE29fH3U4t0fdncV2VO5XeaQxFjBM7toYDJGD2e/lE10zwdbimsTkpOvG5iNRv3/uk/q4dhoK63wHpLVsB4Y5j7ET0Y/p0+W+KVpHUTbH9M8w6maOeQEBAQEBAQEBAQEBAGBx/TsEmnadtmDVS37tmqeuoP6KbJlkj2dH4fPnfjzP3isTOv1clXoVwjafTJ8RdR+iUhypqqUbdzWED8ZG0cyTl2xKa9vydGM0zNoyWnUx3TrzM+0faP8Apd45ojTWaa66w+psNVG5ELMVbFlhHMgsxwB3IinzxFo1GoW6fP8AMvGS8zMVjc8/biP0/eV/iKsjLXSyhEd8KK+3qdQmPivtXG1VJCjyPvExPiDDatqzfJEzMxHO+KVnxHPmZ8z9mvfgbC8XOVb4I2oir2PjkqtNaEnDEMSfqh+sr2z5bz1tfkzipE/inmfXXmZn2/s6Xq0ZlfXVvb8Y509u/cx5WKygZPM8q15+ORNcXEzDmfFZreuO9Y15jX5an+XeTVxyAgICAgICAgICAgICBG3WvrlQqliM1diYyjhHDIwZWDEEcu7u/amGWedO38IxTbd6zqY9+Y5hGvC+M1UsM6Km5M5ZLHsZj8w/gfntlI1HmHVyYr3/AOSYn7L1fHETU06mjS10PUwYVpY5qYDwIbmO88wfSRvU7iG0YLWxWxZLzMTHtz/62Wk6XLVqjqK9KAGLs1bal2YlskYcryALE4AkxbU7iEW+Hzkw/LtfxrU64/p7ypoOl3w6yjaVH7buhFrrtBrKADkTkBnO4nPaP1iLagzfDIvPdF5jjU8b3zv/ACPs6/qn13x9VxG3aKww022sHKqoNuFBx4CXxT+KXJ+MYvlYcdN71vn+iTZu4BAQEBAQEBAQEBAQEBAibrsvtWzShHZVKXdkHsltyDJ9D9zMcvo9fS3tSfwof0upLqrnlk4IEpNdTp3MHUWyUi0+ssnX3gZNYZAB3Fw2fXaJFY35ejJltjrva1puI4PbU2A9wFmwj1wZE1Z/6nLPqxdRxKw7jWuBu2qpJZh64H5TSKx6vDf4h1MUnVt86S/1DMS+tySc16Rnz3Dc1+wDx7gc58hNKRpzOoz5MmovaZ0mCXeUgICAgICAgICAgICAgRf15IBVobD4WvV8u2obB9KzMctdxtv09tW0hHTKQlgP7DKfnjl/Yyu96djp4mMV4n0mJZerXl6SsOhmjcTLFCdkekmWERxDFRiFyBuO+wgfyj/7L+rl23GPiP8AdP7Jx6hNLiriFmPxW01Zx3/BrH/kM0r4c/J9SVpZmQEBAQEBApArAQEBAQEDjOtrh3x+GWY76nrtHnhD2h7Ej1mWW3bXbXDG7w+erVb4mpVhtYju+Yz/AHEyrrUO3htNvmV94XL2zVu/y5+0er25Jm2Hu+38LSjkvp+UlWkbpH6KaG56sGsBtpbJ7+Zbl/XlE6mdy5091a6rzrf7y+guqDSmvhuWGGst1DN6NtH2UTak8OTljVtO4l2ZAQEBApAQKQEBAQEBAQNb0kTdpNQMZyjcplmr3UmF8c6tEvlnpAxr1bkEj/dn6ghc59plh5pD33y2rl7oldZgtGf3VP2OJOt207HfFel7p9IXKa8hc/KRM6a4Y3WrbcA4cr0alj3i5K/+pf8AuM8ubLMZa193hmdVvEe/8p+6GUhNDpwPEFv9TEz34eaQ4Wb65buasyAzAQGYDMBAriAgUgIFMwG4QG4QNV0p1Yr0eoYgt2GXaDgktyHP1lbeEx5fLXH036qzA7lTd44H1mGH8ON7r07suo9oersumwcy5IUZ7yTkjPrJj6nS6iddP2MvhNRsYKO/BYfQYmd51G3qw5OImWx4ZqGppdiRse+oMvPfkWAH5Y7pnfFF7xPtDw5ssU3X3n+U/wDQnWLZoNOynkFK9/ipIInrwxrHET7OPm18ydN7uE1ZG6AzAZgVgIDED1AQKYgUxAbYFNkCmyBwXXHqtmiqqBx+kXIjHyVAzt9lx6yl/DTFG7whS7X/AOF1A5AmxVA8dpHh7N9p5qxzDrW1EzMeXu0JQ2gVzkAubjjON5XPty9pNedovbUREqdELANUobsjay5zkeGMRkruE48sszU1AVcQ075BDC6lvDD/AIvuFitu1GfF8yYSp1N6sGnU6csuUcX1qG7Wy8ZPL+dbPcT0UndXM6mnZkmEi7JdirsgV2wK7YFcQGIFYCAgICAgICBEfX7coXQgglg1rLyBXuUH1meTnhthnU7Qe+oUWbtpJ55yJHbPbpvOavf3THLzqdeXx4nwPlmTWkQrk6ibM7g5vrLPXUGI/DuB+uQvjyErftniV8VstYmYhkazijMd7BdzDLNk8gf2dp+glYrC83ne5Sn1CuXfVsduTtLry3Dkm354/F7TWns8ma02ncpll2JAQEBAQEBAQEBAQPDviBganioX9kmBHPWhZZrKFRdMXNZZkcYLgkfsg/QSto2tS3bO0NXVamvIbTWfP/Yvn3AMp8qPLeOptCiX2IOdTMPFTu8fPAlZx7Xr1MxHI2vfA2UuMDHJXz8yOXf3SPlJnq514WjXfYuBRYeY5fBbB7/Txl4x6ZW6iZjSVOqKy3RC0vpiDds3ux7WFzgAeXMy8Rpja028pa03GA3epEsq2NVwbugXICAgICAgICAgIFCIHk1L5D2geTp0/dHtAttoaz3ovtA8HhlX8NfYQKfqun+GvsIFf1XT/DX2ED0vD6x3IPaBcXTIO5RAuKgHcIHqAgICAg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148" name="Picture 4" descr="https://lh3.googleusercontent.com/-3o0qMaMvuwc/AAAAAAAAAAI/AAAAAAAACe4/Yh1plhsW9m8/s120-c/phot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82" y="4384237"/>
            <a:ext cx="1705539" cy="1705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www.fotosdeprodutos.com.br/imagens/fotos%20D/Pepsi_GarrafaVidroC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51" t="2246" r="34961" b="18283"/>
          <a:stretch/>
        </p:blipFill>
        <p:spPr bwMode="auto">
          <a:xfrm>
            <a:off x="2592790" y="4465904"/>
            <a:ext cx="611058" cy="1542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Espaço Reservado para Número de Slide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6CD72-E589-4EB8-A748-ED028041336D}" type="slidenum">
              <a:rPr lang="pt-BR" smtClean="0"/>
              <a:pPr>
                <a:defRPr/>
              </a:pPr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455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908720"/>
            <a:ext cx="467544" cy="3960440"/>
          </a:xfrm>
          <a:prstGeom prst="rect">
            <a:avLst/>
          </a:prstGeom>
          <a:solidFill>
            <a:schemeClr val="accent3">
              <a:lumMod val="7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/>
              <a:t>Estudo dos </a:t>
            </a:r>
            <a:r>
              <a:rPr lang="pt-BR" b="1" dirty="0" smtClean="0"/>
              <a:t>Fornecedores </a:t>
            </a:r>
            <a:endParaRPr lang="pt-B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33980" y="261899"/>
            <a:ext cx="4967287" cy="5753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 smtClean="0">
                <a:solidFill>
                  <a:prstClr val="white"/>
                </a:solidFill>
              </a:rPr>
              <a:t>Análise de Mercado </a:t>
            </a:r>
            <a:endParaRPr lang="pt-BR" sz="2000" b="1" i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36613" y="150828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artigo aborda a influência de capital social em redes colaborativas. Com o contexto social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36613" y="1521618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redes colaborativas se tornando cada vez mais importante, a pesquisa ampliou o conceito tradicional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6613" y="153495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competitividade para incluir e enfatizar elementos 'soft', como o capital social.</a:t>
            </a:r>
            <a:endParaRPr lang="pt-BR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89013" y="152352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artigo aborda a influência de capital social em redes colaborativas. Com o contexto social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89013" y="1536858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redes colaborativas se tornando cada vez mais importante, a pesquisa ampliou o conceito tradicional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989013" y="155019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competitividade para incluir e enfatizar elementos 'soft', como o capital social.</a:t>
            </a:r>
            <a:endParaRPr lang="pt-BR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141413" y="153876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artigo aborda a influência de capital social em redes colaborativas. Com o contexto social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1141413" y="1552098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redes colaborativas se tornando cada vez mais importante, a pesquisa ampliou o conceito tradicional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1141413" y="156543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competitividade para incluir e enfatizar elementos 'soft', como o capital social.</a:t>
            </a:r>
            <a:endParaRPr lang="pt-BR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1293813" y="155400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artigo aborda a influência de capital social em redes colaborativas. Com o contexto social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1293813" y="1567338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redes colaborativas se tornando cada vez mais importante, a pesquisa ampliou o conceito tradicional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1293813" y="158067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competitividade para incluir e enfatizar elementos 'soft', como o capital social.</a:t>
            </a:r>
            <a:endParaRPr lang="pt-BR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2832893" y="-81588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>
              <a:solidFill>
                <a:prstClr val="black"/>
              </a:solidFill>
            </a:endParaRP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533980" y="1935415"/>
            <a:ext cx="8358500" cy="255454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z="3200" b="1" dirty="0">
                <a:latin typeface="+mn-lt"/>
              </a:rPr>
              <a:t>Estudo dos fornecedores</a:t>
            </a:r>
          </a:p>
          <a:p>
            <a:endParaRPr lang="pt-BR" sz="3200" b="1" dirty="0">
              <a:latin typeface="+mn-lt"/>
            </a:endParaRPr>
          </a:p>
          <a:p>
            <a:r>
              <a:rPr lang="pt-BR" sz="3200" dirty="0" smtClean="0">
                <a:latin typeface="+mn-lt"/>
              </a:rPr>
              <a:t>Quem irá </a:t>
            </a:r>
            <a:r>
              <a:rPr lang="pt-BR" sz="3200" b="1" dirty="0" smtClean="0">
                <a:latin typeface="+mn-lt"/>
              </a:rPr>
              <a:t>fornecer </a:t>
            </a:r>
            <a:r>
              <a:rPr lang="pt-BR" sz="3200" b="1" dirty="0">
                <a:latin typeface="+mn-lt"/>
              </a:rPr>
              <a:t>as matérias-primas</a:t>
            </a:r>
            <a:r>
              <a:rPr lang="pt-BR" sz="3200" dirty="0">
                <a:latin typeface="+mn-lt"/>
              </a:rPr>
              <a:t> e </a:t>
            </a:r>
            <a:r>
              <a:rPr lang="pt-BR" sz="3200" b="1" dirty="0">
                <a:latin typeface="+mn-lt"/>
              </a:rPr>
              <a:t>equipamentos</a:t>
            </a:r>
            <a:r>
              <a:rPr lang="pt-BR" sz="3200" dirty="0">
                <a:latin typeface="+mn-lt"/>
              </a:rPr>
              <a:t> utilizados </a:t>
            </a:r>
          </a:p>
          <a:p>
            <a:r>
              <a:rPr lang="pt-BR" sz="3200" b="1" dirty="0">
                <a:latin typeface="+mn-lt"/>
              </a:rPr>
              <a:t>para a fabricação </a:t>
            </a:r>
            <a:r>
              <a:rPr lang="pt-BR" sz="3200" dirty="0">
                <a:latin typeface="+mn-lt"/>
              </a:rPr>
              <a:t>ou </a:t>
            </a:r>
            <a:r>
              <a:rPr lang="pt-BR" sz="3200" b="1" dirty="0">
                <a:latin typeface="+mn-lt"/>
              </a:rPr>
              <a:t>venda de bens e </a:t>
            </a:r>
            <a:r>
              <a:rPr lang="pt-BR" sz="3200" b="1" dirty="0" smtClean="0">
                <a:latin typeface="+mn-lt"/>
              </a:rPr>
              <a:t>serviços.</a:t>
            </a:r>
            <a:endParaRPr lang="pt-BR" sz="3200" b="1" dirty="0">
              <a:latin typeface="+mn-lt"/>
            </a:endParaRPr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836613" y="154844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objetivo deste estudo é identificar inter-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836613" y="1561782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elementos organizacionais do capital social e sua relação com a competitividade rede colaborativa.</a:t>
            </a:r>
            <a:endParaRPr lang="pt-BR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9" name="Espaço Reservado para Número de Slide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6CD72-E589-4EB8-A748-ED028041336D}" type="slidenum">
              <a:rPr lang="pt-BR" smtClean="0"/>
              <a:pPr>
                <a:defRPr/>
              </a:pPr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9219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908720"/>
            <a:ext cx="467544" cy="3960440"/>
          </a:xfrm>
          <a:prstGeom prst="rect">
            <a:avLst/>
          </a:prstGeom>
          <a:solidFill>
            <a:schemeClr val="accent3">
              <a:lumMod val="7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/>
              <a:t>Estudo dos </a:t>
            </a:r>
            <a:r>
              <a:rPr lang="pt-BR" b="1" dirty="0" smtClean="0"/>
              <a:t>Fornecedores </a:t>
            </a:r>
            <a:endParaRPr lang="pt-B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33980" y="261899"/>
            <a:ext cx="4967287" cy="5753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 smtClean="0">
                <a:solidFill>
                  <a:prstClr val="white"/>
                </a:solidFill>
              </a:rPr>
              <a:t>Análise de Mercado </a:t>
            </a:r>
            <a:endParaRPr lang="pt-BR" sz="2000" b="1" i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36613" y="150828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artigo aborda a influência de capital social em redes colaborativas. Com o contexto social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36613" y="1521618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redes colaborativas se tornando cada vez mais importante, a pesquisa ampliou o conceito tradicional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6613" y="153495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competitividade para incluir e enfatizar elementos 'soft', como o capital social.</a:t>
            </a:r>
            <a:endParaRPr lang="pt-BR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89013" y="152352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artigo aborda a influência de capital social em redes colaborativas. Com o contexto social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89013" y="1536858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redes colaborativas se tornando cada vez mais importante, a pesquisa ampliou o conceito tradicional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989013" y="155019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competitividade para incluir e enfatizar elementos 'soft', como o capital social.</a:t>
            </a:r>
            <a:endParaRPr lang="pt-BR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141413" y="153876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artigo aborda a influência de capital social em redes colaborativas. Com o contexto social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1141413" y="1552098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redes colaborativas se tornando cada vez mais importante, a pesquisa ampliou o conceito tradicional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1141413" y="156543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competitividade para incluir e enfatizar elementos 'soft', como o capital social.</a:t>
            </a:r>
            <a:endParaRPr lang="pt-BR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1293813" y="155400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artigo aborda a influência de capital social em redes colaborativas. Com o contexto social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1293813" y="1567338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redes colaborativas se tornando cada vez mais importante, a pesquisa ampliou o conceito tradicional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1293813" y="158067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competitividade para incluir e enfatizar elementos 'soft', como o capital social.</a:t>
            </a:r>
            <a:endParaRPr lang="pt-BR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2832893" y="-81588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>
              <a:solidFill>
                <a:prstClr val="black"/>
              </a:solidFill>
            </a:endParaRP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562655" y="1093983"/>
            <a:ext cx="8358500" cy="501675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z="3200" dirty="0" smtClean="0">
                <a:latin typeface="+mn-lt"/>
              </a:rPr>
              <a:t>Inicie </a:t>
            </a:r>
            <a:r>
              <a:rPr lang="pt-BR" sz="3200" dirty="0">
                <a:latin typeface="+mn-lt"/>
              </a:rPr>
              <a:t>o </a:t>
            </a:r>
            <a:r>
              <a:rPr lang="pt-BR" sz="3200" b="1" dirty="0">
                <a:latin typeface="+mn-lt"/>
              </a:rPr>
              <a:t>estudo </a:t>
            </a:r>
            <a:r>
              <a:rPr lang="pt-BR" sz="3200" b="1" dirty="0" smtClean="0">
                <a:latin typeface="+mn-lt"/>
              </a:rPr>
              <a:t>dos </a:t>
            </a:r>
            <a:r>
              <a:rPr lang="pt-BR" sz="3200" b="1" dirty="0">
                <a:latin typeface="+mn-lt"/>
              </a:rPr>
              <a:t>fornecedores </a:t>
            </a:r>
            <a:r>
              <a:rPr lang="pt-BR" sz="3200" dirty="0">
                <a:latin typeface="+mn-lt"/>
              </a:rPr>
              <a:t>levantando quem serão seus fornecedores </a:t>
            </a:r>
            <a:r>
              <a:rPr lang="pt-BR" sz="3200" dirty="0" smtClean="0">
                <a:latin typeface="+mn-lt"/>
              </a:rPr>
              <a:t>de:</a:t>
            </a:r>
          </a:p>
          <a:p>
            <a:endParaRPr lang="pt-BR" sz="32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>
                <a:latin typeface="+mn-lt"/>
              </a:rPr>
              <a:t>Equipamentos;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>
                <a:latin typeface="+mn-lt"/>
              </a:rPr>
              <a:t>Ferramentas;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>
                <a:latin typeface="+mn-lt"/>
              </a:rPr>
              <a:t>Móveis;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>
                <a:latin typeface="+mn-lt"/>
              </a:rPr>
              <a:t>Utensílios;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>
                <a:latin typeface="+mn-lt"/>
              </a:rPr>
              <a:t>Matérias-primas;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>
                <a:latin typeface="+mn-lt"/>
              </a:rPr>
              <a:t>Embalagens;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>
                <a:latin typeface="+mn-lt"/>
              </a:rPr>
              <a:t>Mercadorias </a:t>
            </a:r>
            <a:r>
              <a:rPr lang="pt-BR" sz="3200" dirty="0">
                <a:latin typeface="+mn-lt"/>
              </a:rPr>
              <a:t>e serviços</a:t>
            </a:r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836613" y="154844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objetivo deste estudo é identificar inter-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836613" y="1561782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elementos organizacionais do capital social e sua relação com a competitividade rede colaborativa.</a:t>
            </a:r>
            <a:endParaRPr lang="pt-BR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9" name="Espaço Reservado para Número de Slide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6CD72-E589-4EB8-A748-ED028041336D}" type="slidenum">
              <a:rPr lang="pt-BR" smtClean="0"/>
              <a:pPr>
                <a:defRPr/>
              </a:pPr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932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908720"/>
            <a:ext cx="467544" cy="3960440"/>
          </a:xfrm>
          <a:prstGeom prst="rect">
            <a:avLst/>
          </a:prstGeom>
          <a:solidFill>
            <a:schemeClr val="accent3">
              <a:lumMod val="7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solidFill>
                  <a:prstClr val="white"/>
                </a:solidFill>
                <a:latin typeface="+mj-lt"/>
                <a:cs typeface="Arial" pitchFamily="34" charset="0"/>
              </a:rPr>
              <a:t>Revisão </a:t>
            </a:r>
            <a:endParaRPr lang="pt-BR" b="1" dirty="0">
              <a:solidFill>
                <a:prstClr val="white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95288" y="332656"/>
            <a:ext cx="4967287" cy="5753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/>
            <a:r>
              <a:rPr lang="pt-BR" sz="2000" b="1" dirty="0">
                <a:latin typeface="+mj-lt"/>
                <a:cs typeface="Arial" pitchFamily="34" charset="0"/>
              </a:rPr>
              <a:t> </a:t>
            </a:r>
            <a:r>
              <a:rPr lang="pt-BR" sz="2000" b="1" dirty="0" smtClean="0">
                <a:latin typeface="+mj-lt"/>
                <a:cs typeface="Arial" pitchFamily="34" charset="0"/>
              </a:rPr>
              <a:t>Conceitos </a:t>
            </a:r>
            <a:r>
              <a:rPr lang="pt-BR" sz="2000" b="1" dirty="0">
                <a:latin typeface="+mj-lt"/>
                <a:cs typeface="Arial" pitchFamily="34" charset="0"/>
              </a:rPr>
              <a:t>de Plano de negócios</a:t>
            </a:r>
            <a:endParaRPr lang="pt-BR" sz="2000" dirty="0">
              <a:latin typeface="+mj-l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36613" y="14759673"/>
            <a:ext cx="9242274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Este artigo aborda a influência de capital social em redes colaborativas. Com o contexto social de</a:t>
            </a:r>
            <a:endParaRPr lang="pt-BR" smtClean="0">
              <a:solidFill>
                <a:prstClr val="black"/>
              </a:solidFill>
              <a:latin typeface="+mj-lt"/>
            </a:endParaRPr>
          </a:p>
          <a:p>
            <a:endParaRPr lang="pt-BR" smtClean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36613" y="14893023"/>
            <a:ext cx="9917971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redes colaborativas se tornando cada vez mais importante, a pesquisa ampliou o conceito tradicional de</a:t>
            </a:r>
            <a:endParaRPr lang="pt-BR" smtClean="0">
              <a:solidFill>
                <a:prstClr val="black"/>
              </a:solidFill>
              <a:latin typeface="+mj-lt"/>
            </a:endParaRPr>
          </a:p>
          <a:p>
            <a:endParaRPr lang="pt-BR" smtClean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6613" y="15164872"/>
            <a:ext cx="7527766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competitividade para incluir e enfatizar elementos 'soft', como o capital social.</a:t>
            </a:r>
            <a:endParaRPr lang="pt-BR" smtClean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89013" y="14912073"/>
            <a:ext cx="9242274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Este artigo aborda a influência de capital social em redes colaborativas. Com o contexto social de</a:t>
            </a:r>
            <a:endParaRPr lang="pt-BR" smtClean="0">
              <a:solidFill>
                <a:prstClr val="black"/>
              </a:solidFill>
              <a:latin typeface="+mj-lt"/>
            </a:endParaRPr>
          </a:p>
          <a:p>
            <a:endParaRPr lang="pt-BR" smtClean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89013" y="15045423"/>
            <a:ext cx="9917971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redes colaborativas se tornando cada vez mais importante, a pesquisa ampliou o conceito tradicional de</a:t>
            </a:r>
            <a:endParaRPr lang="pt-BR" smtClean="0">
              <a:solidFill>
                <a:prstClr val="black"/>
              </a:solidFill>
              <a:latin typeface="+mj-lt"/>
            </a:endParaRPr>
          </a:p>
          <a:p>
            <a:endParaRPr lang="pt-BR" smtClean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989013" y="15317272"/>
            <a:ext cx="7527766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competitividade para incluir e enfatizar elementos 'soft', como o capital social.</a:t>
            </a:r>
            <a:endParaRPr lang="pt-BR" smtClean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141413" y="15064473"/>
            <a:ext cx="9242274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Este artigo aborda a influência de capital social em redes colaborativas. Com o contexto social de</a:t>
            </a:r>
            <a:endParaRPr lang="pt-BR" smtClean="0">
              <a:solidFill>
                <a:prstClr val="black"/>
              </a:solidFill>
              <a:latin typeface="+mj-lt"/>
            </a:endParaRPr>
          </a:p>
          <a:p>
            <a:endParaRPr lang="pt-BR" smtClean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1141413" y="15197823"/>
            <a:ext cx="9917971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redes colaborativas se tornando cada vez mais importante, a pesquisa ampliou o conceito tradicional de</a:t>
            </a:r>
            <a:endParaRPr lang="pt-BR" smtClean="0">
              <a:solidFill>
                <a:prstClr val="black"/>
              </a:solidFill>
              <a:latin typeface="+mj-lt"/>
            </a:endParaRPr>
          </a:p>
          <a:p>
            <a:endParaRPr lang="pt-BR" smtClean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1141413" y="15469672"/>
            <a:ext cx="7527766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competitividade para incluir e enfatizar elementos 'soft', como o capital social.</a:t>
            </a:r>
            <a:endParaRPr lang="pt-BR" smtClean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1293813" y="15216873"/>
            <a:ext cx="9242274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Este artigo aborda a influência de capital social em redes colaborativas. Com o contexto social de</a:t>
            </a:r>
            <a:endParaRPr lang="pt-BR" smtClean="0">
              <a:solidFill>
                <a:prstClr val="black"/>
              </a:solidFill>
              <a:latin typeface="+mj-lt"/>
            </a:endParaRPr>
          </a:p>
          <a:p>
            <a:endParaRPr lang="pt-BR" smtClean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1293813" y="15350223"/>
            <a:ext cx="9917971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redes colaborativas se tornando cada vez mais importante, a pesquisa ampliou o conceito tradicional de</a:t>
            </a:r>
            <a:endParaRPr lang="pt-BR" smtClean="0">
              <a:solidFill>
                <a:prstClr val="black"/>
              </a:solidFill>
              <a:latin typeface="+mj-lt"/>
            </a:endParaRPr>
          </a:p>
          <a:p>
            <a:endParaRPr lang="pt-BR" smtClean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1293813" y="15622072"/>
            <a:ext cx="7527766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competitividade para incluir e enfatizar elementos 'soft', como o capital social.</a:t>
            </a:r>
            <a:endParaRPr lang="pt-BR" smtClean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2832893" y="-81588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836613" y="15161310"/>
            <a:ext cx="4158126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O objetivo deste estudo é identificar inter-</a:t>
            </a:r>
            <a:endParaRPr lang="pt-BR" smtClean="0">
              <a:solidFill>
                <a:prstClr val="black"/>
              </a:solidFill>
              <a:latin typeface="+mj-lt"/>
            </a:endParaRPr>
          </a:p>
          <a:p>
            <a:endParaRPr lang="pt-BR" smtClean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836613" y="15433159"/>
            <a:ext cx="9428479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elementos organizacionais do capital social e sua relação com a competitividade rede colaborativa.</a:t>
            </a:r>
            <a:endParaRPr lang="pt-BR" smtClean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21" name="Rectangle 13"/>
          <p:cNvSpPr>
            <a:spLocks noChangeArrowheads="1"/>
          </p:cNvSpPr>
          <p:nvPr/>
        </p:nvSpPr>
        <p:spPr bwMode="auto">
          <a:xfrm>
            <a:off x="727870" y="1473167"/>
            <a:ext cx="8416129" cy="138499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z="2800" dirty="0" smtClean="0">
                <a:latin typeface="+mj-lt"/>
              </a:rPr>
              <a:t>Plano de negócio </a:t>
            </a:r>
            <a:r>
              <a:rPr lang="pt-BR" sz="2800" b="1" dirty="0" smtClean="0">
                <a:latin typeface="+mj-lt"/>
              </a:rPr>
              <a:t>é um documento </a:t>
            </a:r>
            <a:r>
              <a:rPr lang="pt-BR" sz="2800" dirty="0" smtClean="0">
                <a:latin typeface="+mj-lt"/>
              </a:rPr>
              <a:t>usado para descrever um </a:t>
            </a:r>
            <a:r>
              <a:rPr lang="pt-BR" sz="2800" b="1" dirty="0" smtClean="0">
                <a:latin typeface="+mj-lt"/>
              </a:rPr>
              <a:t>empreendimento</a:t>
            </a:r>
            <a:r>
              <a:rPr lang="pt-BR" sz="2800" dirty="0" smtClean="0">
                <a:latin typeface="+mj-lt"/>
              </a:rPr>
              <a:t> ...</a:t>
            </a:r>
          </a:p>
          <a:p>
            <a:r>
              <a:rPr lang="pt-BR" sz="2800" dirty="0" smtClean="0">
                <a:latin typeface="+mj-lt"/>
              </a:rPr>
              <a:t>e o </a:t>
            </a:r>
            <a:r>
              <a:rPr lang="pt-BR" sz="2800" b="1" dirty="0" smtClean="0">
                <a:latin typeface="+mj-lt"/>
              </a:rPr>
              <a:t>modelo de negócio </a:t>
            </a:r>
            <a:r>
              <a:rPr lang="pt-BR" sz="2800" dirty="0" smtClean="0">
                <a:latin typeface="+mj-lt"/>
              </a:rPr>
              <a:t>que </a:t>
            </a:r>
            <a:r>
              <a:rPr lang="pt-BR" sz="2800" b="1" dirty="0" smtClean="0">
                <a:latin typeface="+mj-lt"/>
              </a:rPr>
              <a:t>sustenta</a:t>
            </a:r>
            <a:r>
              <a:rPr lang="pt-BR" sz="2800" dirty="0" smtClean="0">
                <a:latin typeface="+mj-lt"/>
              </a:rPr>
              <a:t> a empresa. </a:t>
            </a:r>
            <a:endParaRPr lang="pt-BR" sz="2000" b="1" dirty="0" smtClean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0" name="AutoShape 2" descr="data:image/jpeg;base64,/9j/4AAQSkZJRgABAQAAAQABAAD/2wCEAAkGBxQSEhUUExQUFhUVFBQVFBcUFxQUFRQUFBQWFhQUFBYYHCggGBolHBQUITEhJSkrLi4uFx8zODMsNygtLisBCgoKDg0OGhAQGiwlHCQsLCwsLCwsLCwsLCwsLCwsLCwsLCwsLCwsLC8sLCwsLCwsLCwsLCwsLCwsLCwsLSwsLP/AABEIAOwAyAMBIgACEQEDEQH/xAAbAAABBQEBAAAAAAAAAAAAAAAEAAIDBQYBB//EADsQAAEDAgMFBgMGBQUBAAAAAAEAAgMEEQUhMRJBUWFxBhOBkaGxIjLBFCNCUnLRFVOCkvEHFmLh8DP/xAAaAQADAQEBAQAAAAAAAAAAAAAAAQIDBQQG/8QAJxEAAgIBBAICAgMBAQAAAAAAAAECEQMEEiExQVETMgUiFGGB8aH/2gAMAwEAAhEDEQA/ANJh7ZJMydhozLt/IDmjnY24HYiL3kc/cqKOEyWjabWF3cidf2V1h2FsjHw5/pUlAcVRVHcOm0botktV+U+Drq2jjf8AhaBzOqlbSv3u8ggLKnvak/hI6kJzK2ZvzNurUUX/ACd6KT7NbeSigsDirWvycLFcloQ75UTLQtKY2ktoSgAFjCw2OiGqmWPVXjm21zVVXt98uhWmJ1Ixzq4AaSSS9h4RJJJIASSSSAEkkkgBJJJIASSSe2Jx0B8km0gSb6GJJEWSQAkkkkAV1Dh2zKdo3bqBx6rV0zwNAAqGXKxG72VrRC+pXjnHa6OhjnujbLITJ4kUYYBuumukI1FlFmiVhF01yhbWN/wuOrhuCW+PspY5eiUlRg5qL7dyTTWdFPyRK+GXomlKrq85Ik1RUMrgdRdJZknYSwSaaK5JFmFvA+BS+ztO93ovWtVjPE9FmXgESRLqXgfPJRinN7W/ZaRzQl0zGWDJHuJEkj2UY3rjKdoeL6ZrP+VjNf4eUDZGToCU6OElwboeaPkkJ5IWokc0X4ZrB61+j1R/HXX7Epga3K1+ZQ87rfh9lYNF8+KFnjuc15pzm+bPZixY1xtRFSubtZ+AVmZAs7irSGOcz5mAuA42zsrHDJu8iY4aOa1w/qF1Hyyk6kW9PCCuPBLUTA3vpzUNDG2R+ztW+vRRVsJtqVU0zyxwIvcEeicM84S46DJpsWSPK5N1T0bGfKM+O/zST4JQ5ocN4XF7bvk51VwZVwuLcVJhkhtnqMvJMURrA0kb7q9XJRin5M9DBzk14Ln7Y7ogJ6viVXyYqBvVJXYyOI8SFyp5f7O5iwc8I1MdSDmpH1QAWKixW+/yupmVMjvljkd0Y/8AZZ/KavD7NWKgFP71UtFQVDz8TdhvF5z/ALQryOmDBx4k71acmZy2LixpbdLZPFS7KFnHVNiTsna9TAqtYLb0VE5KxSiF2umtyd4fVNYV1xz8FSZnRN3qHqJgCDwP+VyJmaZPGPdVJuhqKTDCoKlcpn3YDyTZHZIbtCiqZNQyXYOWXlkm1DlFh7bbY/5X8wlUuyRf6j2/uDuN/EKTBRaNoGgFvLJQx6qbDwW7Q4ONuhz+qiPZpP60T1ZyVJM6ytax+SoKp6JPkILg1/Z6fajtwSVR2VqNQkvbjf6o5mWNTY2aUNaXHcLrI97LK8iIXvc8ABxcdwWwc0EEHMHUckCxrImbLMhfxPMlH5BW1zwP8XJJSpc+yHDcBjb8Ux7x3DRg6Df1K0MQjbYNa0dGgLP/AGxv5tP+1IMSsvBGSR1p43LyaMTgJOqllXYwFG7GeJsEfMR/GNX3vNQSOuq3C6h0o2g07O5xyB6clasiVKTkiXFQYM57uCie5x1Vn3aFnsk4scZp+COOJTsjQzXgaEqVtRdJUErCLJoOfgmGcLkTwb2TT5IoeCopXrrk1U2UkPw0fdkcHOHrf6rsiVEC1pv+JxI6HRRvejwhLmTJ42WJdfIgC3S+fqmS5qLvT4J7M0X4HtrkgYM0VzHjzCBL7XUkVQpspxbJKt1ws5WvV5VyXVHXNsLqW7ZUVSDezMtnkLqAwOa0oSXuxfU5mb7svKl1mOPIrLV2JgtstaVTR4UyKYPvcZ7LSPlPG/LctNfjbqX+GX4zIk3Dz2UVFhlU/NsbgOLyGDyOauouzMzh8crGdA55+gVy6otvt6lcM/NczbHydpyl4A4eysLfnkkf5MHpmjoKGCPNkTL8T8R8ymmcbyuCcKlS6RDUn2wmStPBQOxAtzITe8JT3xXTtiSS8A82M7ggTiLnFTTUJTGwW8FDvyaraukSRvJRDWuGaC7whIVRGSQuQl8pBVhQfLfifbJUMtWAM1oKTKJn6R65pw+xM+IjyFG54XHSKLaWjJSJTKoy/JB1lTZBGt3KGy1EuTJwTxNZVX2kAD/xQNZiHBG6gUbD5qkFxSjl4LLtqyXKyjqzZTZb4Ll043quxOpGwUBUVvNVFbXXyQuSZcFnhMtpAkgKKWxBSXvx/U5eZfsehLP4pW2+K9hcjwWgumMjiizaxt9bnM38Vrr3dRsx/Gqt0q9FFh0EkliGuI/MRYeF1dNwmY72DxJ9giRiHinNxQb1z1GPlnWlPJ2kCHs/L/MZ5O/dRjs9Nr3sf9rv3Vu3Ego314OhVbYEfJmf/AOOilZqWOHFtwfIohuShlr7IOStzUNpdGijJ9lg5w3oOd4Ci+0XCBqp+alyLjEfPKFXyVKgnkz1UIF9Vmy1RyunJB6LY9/ZoHAD2WHxCQBh6LRtmu0HkPZOHDInzQTNW2QM1aUDUznRB94eKpsFwHVFaSVEx180MBdTMj4IFZLLIShKi6LdoLqN4QFgMRRD5rCyZkoZkCsHqZ0EMypZ9UwFaRRMmWeFUzpHta3U38gkisFn7uWPn8J8f8pLoaeEJR5ZytVPJGX6q0a7EpC2MuG63kqSTErhaQj/AL5rJ9oMN7hpkaQWj8JNndGnejW4ZN70L8fnil8b7vgY7E+v+Ez+IcSs03G4z8wc3qP2UrMRiP42+OXuuWdhM1UdZzUv27msq7FI/wCa3zCiOKxjR5PQEoHaNW+sUL62yzIxpu4SO6NKLj794u2nkI5lo+qKFuosZMUchX1riULJTVeop7dXj9kG+oqGfNTn+kg/RKmUpotRMSpnSKhZiw/E1zeoRjKoOFwQQpZapkeLTfA7oVrcPftQMI3sb7LA4vUZELW9npNqnjz/AAN9k4kS7HTtz8VFsZIpwtcJd0mUQxMREcZJT2MsiYmgIJoGqI7IOVGVT9ood7FNgkAyEoWSRGTIV7VaE0DSpsWqc9caFqjOQfhcRklY3i4eQNyktD2Qw/ZaZXfiyZ03nx+iS6WnwJwuXk42r1Ulk2w8GjAVVimHmdzb/KN3FWrja3NPDV59Vn3vaukb6PT7Ful2/wDwoJuysTx8o8lAzsbFvaPJa1mSm2V5NqPfuoyUXZCEH5B5KygwKMZbDfJXQjsuEI2huAIsIibnsgdAjGQi2QspwEirSIshlhFkDUYa07grQi6Y5uSNo0zJYlgrDkWhee9qcLNIRIzJpNiN3Ir1+qsVif8AUOm26N9hmLW6hwWbirNbdHl1TiN9633YSq26cZ5tJHrce6ymB9g6mcg7BA4uyC9R7K9gm0zTtyl1yCWtFgD11TcVVRJjJ3cgd7rHNJsg4hbSHDoWaMb1I2j5lTOe0aAKPjfs0+ZPpGI71vELpqW8Qtg6Jpz2Wn+kJtmD8DPIfsk4P2V8n9GQY4EahMkudAT0BK28ZYNGtHQBS98ELH/ZPy14PNqljh+B39rv2QMrwOXXL3XqT5Ag6mFjxZwBHMAo2ND+S/B5e83RWE0ZlkDRvOfIbytLiHZuF2g2DxZl6aKXs5hrYS+7tpxtYkW+ELfBHfNRZ59Tk2Y3JF3HGGgAZAAAdAknJLunzQpx8TepUrSoC4Eg8FJGblcA+migpoyUochwbJGRFjaJi5Nco9rmnhydhVEpclI6yBqpbIM1+Vt4Sc6CMLLConsFWVFcRoVzb2s0DINskDd6KWy4pJjZa0k5Jpj28jptNJ8wpI6UNzKjZJYOPT3UM07NZHDYJxBXLk6KPvS35hktjzcjZblQaaozvmlBVB4KWaQkQyVJ6WVVPW56pVrHHihGUZGdrlZPk13V0WVNWFF/almquokjzc07PG2Q6odmKX0I807ohts1ElWmPqbLOmv5+qGmxL/kPNOwSNFVVosqyLETe41BuFS1GJg6uA8Vylft2az4nHQNzVRTsmfXJ6JTTbbGuH4hdcXKKDYjYz8rQD13pL6CN0r7Pl5VuddA821Hk4EHgeG5L7WdyI7Vj70/paqaB48VwJrbKj6fFK42WjakkqYy5KuZJkSuwTbSQMKFbxKU+IjcqeqgcDkVG0XUWzXiizmqbtUDGXQtU742MG82VzHBZVVkbqI5vgam4RD92HHVxLj46elksSB2T0Psu4U+0UfHYb7BPyQuUSVMarauLIAb3tHm4KxnegJ6gAt/U33CUjSJqWvAGqhlnBQsst9FHmrszoUpA32ULZiTkuik2sypRAxm9Sy1EliiBzK6+IDRCvqLaFDT4gBqQlZe0tA7jayDlwemkPxwxn+kKvGLtvZOGJA6ItEbfQb/ALdpG6Qs8lHLg1L/ACY/7QhauusAL6qMVHEo49B/pHLgFMTlE3yCVLA2ndtsaG3ydbLabwXTUNG8quq62/w53LgM+tk4ycWmhSjGUWn0bQpJELq+iPlRnaht5R+kfVVEUVle9oD94P0hVseui4OX7M+kw/QjqY7NVFh8xbIQtJO1ZDFqgRVMY0EmXiMvqsn2ax6NI8XULYbI2mZknPj5J0KyljZepj5bZ8mrSEKjhyqG9Hj2VtJJYIQ2ujlS24QFAfu28hbyyRDplRPrtnaaNznD1uPdFjivBYvkJda+Sqq+fMAfzGj1UH24gE3UEDrvjJ/Nf0Kll9G3Y7LRRyvPimCckZIaeoa3M5lUQmGue4jL0QEwdq66h/ih3AKVle6QWspY02ijrsR2cs1VGpLt5WpqsH28yPRV/wDASNEDbbKqMAZuKcMSbe0eZ4MBcfIK7puz8Wsg2uR08lo6ERxizWtaOVgq7I6MXT01Q83EEp5uAb7lWMeCVR/AB+p4+gWudWjchZMRCHFFJv0ZipwCpAv930Dz+yFwaBzZwahjmtbmDcEbQ0vbctLNiVwTdUU2I3JF04yqVonJFuLTNg1wIuMwV1U/ZmfajcPyuy8RddXdxz3wUj5vLDZNx9FljEl5T0HshO/T8cfaZw5D2QsTb5riZfsz6DF9UEyPyWB7bwvdLTlnzNlBNvy3F1upXZLK4lL9+zo76KF9kX4Zq2Psk6QlQMkyHNIyWSKIJMpYzzd6hE1NRsqurZrFp4OHrl9VJLVA/wDigfo66oJCqxFtSP00afcfRTz4gALZKrhrR3rjf8DfdyEJhVXSgZIF+UsY5n2T5625Qff3mj6O+gTaFfBro6sjVECjD8wVWslyTo5y05FJAkWLsLUbIXR6Z9FG3ESdVFVSbwUmXEO/ihbqD5KJ2J33LP1MpO8qvlntvJ6XPogGzVPrQonV4WfipKqT5IXn9RDB65o2LsxWHURN6vc72CdCsKfioGmqhdit0v8AalV+eEeDyoJey1Xukh/td+6KK/0U1dcWCr3Ti9r3J3DMnwRT+xtQ755wBwY23rdH0GAR04J1O8lPons0PZ2FrIgAbuPxP43O63AJKowuqtMxrc9o59F1dnST3w66OBrsWzJd98hHaestM08W5+CDhxAcVkMUx0ySEHcMiqp2KvXLzR/Y6+GdRPS5K0W1VHM9r5m3NrNfbrYLNU2JOJTcSqCBt8NFnFUzWUrTo9Eon7TQeIT3+XisrhmNBrQ07lZHGIxv9VJSCcWF43W4ZdRmsdUV7zof8FX1bigcLDRZallDmhUlZEnRNE5xIuVHNWmOc2/Kz6oqJoVPW/FO7y8gqpEWy3biJdqV2Ge87eTfcoaKJoAJ0zuoaKa7y7n6bkUNyo2cdQnuqVSNqE0VZGqhxY1M0jKgFFtja4c1k214Ck+2nc5TRopIv5qLci6CNke4dVR0+IG2Z9V2oxPLlvshJjcka1mLAaJ/8XCwrsYOgam/bXuV1IVxNs/GR4dUG7Gczmsm+Rx1K53g4pqMmS5xRrHYuOKqqzEtrIKtbKN1yi6bDXvOhAWkcTZlLMkH9mYyH7Z6DlfXxSV9RUYawBJezG3BUjw5UsjtnjOIANftcUPG4E6rUUfZ2WfRjiOJFh5lA4/2KqaY941pkjOZ7v4izk4DdzCyyY21aRpDJFOmyCkCZjjh3ZBvY6218ENSVGg1PLM+S3XZLs098jJpmFrIyHMa4WL3DNvwncNeaxhBzkkjeeRQi2zz2aUu2SDuCIhudVcdtOzb6WZ0jWnuHuJa4DJpcb7LuGptxVXTFKUHB0whkU1aDYgWtJ4An0VXh8nwhehdlezQmjMk20Gm2wAS0kal1+ByCtIew8AftOc543NcGDzcBcrWOmySVpGM9Vji2mzIdncNdUyBrR8IIL3bmj9ytniHYmllzDXRu1uw+padVoYYWsbssaGtG5oAHonr249NGMalyeDLq5ylceEeeV3+n81rRzRuaNA5pYfHMhVb+xNY3RjT+l7frZerpIekx+AWsyeeTyT/AG/WNP8A8H+Fj7FOGDVf8iT+1espKf4cfbL/AJ0/SPKT2Xq3Z9y4dS0fVVroHM+YW8V7Rded9s6Du5HEaO+MeOo81nk0ygrRpi1Tm6ZmP4hs7ifRNlxZ50a0dc0FK3NW2CYMZTc6LPYj0fIweCeV2h8gEfFRzO/N5rdYXgTWgZBXUOFtG5PYid7PO6bs/KdfXNXeHdlvzm/TJbVlGAiGQqtqJ3MqaLA42jJoR4owEcGpOamIrXxrqIlCSABrpApJLoHLGtYAbgAHiAAfNOKSSQHHNBBBAIOoOYI5hARYJTNdtNgiDuIaFYJJNJ9jUmumJJJJUISSSSAEkkkgBJJJIASou2FF3kBdvZn4HX6K9TZYw4EHQtIPQqJq4tFQlUkzxumpLu8VvcBowAMll6dgDvFbfB9AvEdIvaeOyLa1QwBEtQI7ZdASCcEAKy4U5cQAPMEk6ULqY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latin typeface="+mj-lt"/>
            </a:endParaRPr>
          </a:p>
        </p:txBody>
      </p:sp>
      <p:pic>
        <p:nvPicPr>
          <p:cNvPr id="6148" name="Picture 4" descr="http://www.cast.com.br/ptb/solucoes/PublishingImages/3_1_4_1_SUSTENTACAO_250x29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056" y="3836223"/>
            <a:ext cx="2381250" cy="280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tângulo 18"/>
          <p:cNvSpPr/>
          <p:nvPr/>
        </p:nvSpPr>
        <p:spPr>
          <a:xfrm>
            <a:off x="7236296" y="2996952"/>
            <a:ext cx="1922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latin typeface="+mj-lt"/>
              </a:rPr>
              <a:t>(DORNELAS, 2012</a:t>
            </a:r>
            <a:r>
              <a:rPr lang="pt-BR" dirty="0">
                <a:latin typeface="+mj-lt"/>
              </a:rPr>
              <a:t>)</a:t>
            </a:r>
            <a:endParaRPr lang="pt-BR" sz="1400" b="1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20" name="Espaço Reservado para Número de Slide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6CD72-E589-4EB8-A748-ED028041336D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820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908720"/>
            <a:ext cx="467544" cy="3960440"/>
          </a:xfrm>
          <a:prstGeom prst="rect">
            <a:avLst/>
          </a:prstGeom>
          <a:solidFill>
            <a:schemeClr val="accent3">
              <a:lumMod val="7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/>
              <a:t>Estudo dos </a:t>
            </a:r>
            <a:r>
              <a:rPr lang="pt-BR" b="1" dirty="0" smtClean="0"/>
              <a:t>Fornecedores </a:t>
            </a:r>
            <a:endParaRPr lang="pt-B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33980" y="261899"/>
            <a:ext cx="4967287" cy="5753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 smtClean="0">
                <a:solidFill>
                  <a:prstClr val="white"/>
                </a:solidFill>
              </a:rPr>
              <a:t>Análise de Mercado </a:t>
            </a:r>
            <a:endParaRPr lang="pt-BR" sz="2000" b="1" i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36613" y="150828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artigo aborda a influência de capital social em redes colaborativas. Com o contexto social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36613" y="1521618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redes colaborativas se tornando cada vez mais importante, a pesquisa ampliou o conceito tradicional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6613" y="153495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competitividade para incluir e enfatizar elementos 'soft', como o capital social.</a:t>
            </a:r>
            <a:endParaRPr lang="pt-BR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89013" y="152352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artigo aborda a influência de capital social em redes colaborativas. Com o contexto social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89013" y="1536858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redes colaborativas se tornando cada vez mais importante, a pesquisa ampliou o conceito tradicional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989013" y="155019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competitividade para incluir e enfatizar elementos 'soft', como o capital social.</a:t>
            </a:r>
            <a:endParaRPr lang="pt-BR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141413" y="153876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artigo aborda a influência de capital social em redes colaborativas. Com o contexto social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1141413" y="1552098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redes colaborativas se tornando cada vez mais importante, a pesquisa ampliou o conceito tradicional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1141413" y="156543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competitividade para incluir e enfatizar elementos 'soft', como o capital social.</a:t>
            </a:r>
            <a:endParaRPr lang="pt-BR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1293813" y="155400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artigo aborda a influência de capital social em redes colaborativas. Com o contexto social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1293813" y="1567338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redes colaborativas se tornando cada vez mais importante, a pesquisa ampliou o conceito tradicional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1293813" y="158067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competitividade para incluir e enfatizar elementos 'soft', como o capital social.</a:t>
            </a:r>
            <a:endParaRPr lang="pt-BR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2832893" y="-81588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>
              <a:solidFill>
                <a:prstClr val="black"/>
              </a:solidFill>
            </a:endParaRP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562655" y="950531"/>
            <a:ext cx="8358500" cy="452431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z="3200" dirty="0" smtClean="0">
                <a:latin typeface="+mn-lt"/>
              </a:rPr>
              <a:t>Mantenha </a:t>
            </a:r>
            <a:r>
              <a:rPr lang="pt-BR" sz="3200" dirty="0">
                <a:latin typeface="+mn-lt"/>
              </a:rPr>
              <a:t>um cadastro atualizado </a:t>
            </a:r>
            <a:r>
              <a:rPr lang="pt-BR" sz="3200" b="1" dirty="0">
                <a:latin typeface="+mn-lt"/>
              </a:rPr>
              <a:t>desses fornecedores</a:t>
            </a:r>
            <a:r>
              <a:rPr lang="pt-BR" sz="3200" dirty="0">
                <a:latin typeface="+mn-lt"/>
              </a:rPr>
              <a:t>. </a:t>
            </a:r>
            <a:endParaRPr lang="pt-BR" sz="3200" dirty="0" smtClean="0">
              <a:latin typeface="+mn-lt"/>
            </a:endParaRPr>
          </a:p>
          <a:p>
            <a:endParaRPr lang="pt-BR" sz="3200" dirty="0" smtClean="0">
              <a:latin typeface="+mn-lt"/>
            </a:endParaRPr>
          </a:p>
          <a:p>
            <a:r>
              <a:rPr lang="pt-BR" sz="3200" dirty="0" smtClean="0">
                <a:latin typeface="+mn-lt"/>
              </a:rPr>
              <a:t>Pesquise </a:t>
            </a:r>
            <a:r>
              <a:rPr lang="pt-BR" sz="3200" b="1" dirty="0" smtClean="0">
                <a:latin typeface="+mn-lt"/>
              </a:rPr>
              <a:t>pessoalmente </a:t>
            </a:r>
            <a:r>
              <a:rPr lang="pt-BR" sz="3200" dirty="0">
                <a:latin typeface="+mn-lt"/>
              </a:rPr>
              <a:t>ou por </a:t>
            </a:r>
            <a:r>
              <a:rPr lang="pt-BR" sz="3200" dirty="0" smtClean="0">
                <a:latin typeface="+mn-lt"/>
              </a:rPr>
              <a:t>telefone, Skype, </a:t>
            </a:r>
            <a:r>
              <a:rPr lang="pt-BR" sz="3200" dirty="0">
                <a:latin typeface="+mn-lt"/>
              </a:rPr>
              <a:t>questões como</a:t>
            </a:r>
            <a:r>
              <a:rPr lang="pt-BR" sz="3200" dirty="0" smtClean="0">
                <a:latin typeface="+mn-lt"/>
              </a:rPr>
              <a:t>: </a:t>
            </a:r>
            <a:r>
              <a:rPr lang="pt-BR" sz="3200" b="1" dirty="0">
                <a:latin typeface="+mn-lt"/>
              </a:rPr>
              <a:t>preço</a:t>
            </a:r>
            <a:r>
              <a:rPr lang="pt-BR" sz="3200" dirty="0">
                <a:latin typeface="+mn-lt"/>
              </a:rPr>
              <a:t>, </a:t>
            </a:r>
            <a:r>
              <a:rPr lang="pt-BR" sz="3200" b="1" dirty="0">
                <a:latin typeface="+mn-lt"/>
              </a:rPr>
              <a:t>qualidade</a:t>
            </a:r>
            <a:r>
              <a:rPr lang="pt-BR" sz="3200" dirty="0">
                <a:latin typeface="+mn-lt"/>
              </a:rPr>
              <a:t>, </a:t>
            </a:r>
            <a:r>
              <a:rPr lang="pt-BR" sz="3200" b="1" dirty="0" smtClean="0">
                <a:latin typeface="+mn-lt"/>
              </a:rPr>
              <a:t>condições</a:t>
            </a:r>
            <a:r>
              <a:rPr lang="pt-BR" sz="3200" dirty="0" smtClean="0">
                <a:latin typeface="+mn-lt"/>
              </a:rPr>
              <a:t> </a:t>
            </a:r>
            <a:r>
              <a:rPr lang="pt-BR" sz="3200" dirty="0">
                <a:latin typeface="+mn-lt"/>
              </a:rPr>
              <a:t>de pagamento e o prazo </a:t>
            </a:r>
            <a:r>
              <a:rPr lang="pt-BR" sz="3200" b="1" dirty="0">
                <a:latin typeface="+mn-lt"/>
              </a:rPr>
              <a:t>médio de entrega</a:t>
            </a:r>
            <a:r>
              <a:rPr lang="pt-BR" sz="3200" dirty="0">
                <a:latin typeface="+mn-lt"/>
              </a:rPr>
              <a:t>. </a:t>
            </a:r>
            <a:endParaRPr lang="pt-BR" sz="3200" dirty="0" smtClean="0">
              <a:latin typeface="+mn-lt"/>
            </a:endParaRPr>
          </a:p>
          <a:p>
            <a:endParaRPr lang="pt-BR" sz="3200" dirty="0" smtClean="0">
              <a:latin typeface="+mn-lt"/>
            </a:endParaRPr>
          </a:p>
          <a:p>
            <a:r>
              <a:rPr lang="pt-BR" sz="3200" dirty="0" smtClean="0">
                <a:latin typeface="+mn-lt"/>
              </a:rPr>
              <a:t>Essas informações </a:t>
            </a:r>
            <a:r>
              <a:rPr lang="pt-BR" sz="3200" dirty="0">
                <a:latin typeface="+mn-lt"/>
              </a:rPr>
              <a:t>serão úteis para determinar o </a:t>
            </a:r>
            <a:r>
              <a:rPr lang="pt-BR" sz="3200" b="1" dirty="0" smtClean="0">
                <a:latin typeface="+mn-lt"/>
              </a:rPr>
              <a:t>investimento </a:t>
            </a:r>
            <a:r>
              <a:rPr lang="pt-BR" sz="3200" b="1" dirty="0">
                <a:latin typeface="+mn-lt"/>
              </a:rPr>
              <a:t>inicial </a:t>
            </a:r>
            <a:r>
              <a:rPr lang="pt-BR" sz="3200" dirty="0">
                <a:latin typeface="+mn-lt"/>
              </a:rPr>
              <a:t>e as </a:t>
            </a:r>
            <a:r>
              <a:rPr lang="pt-BR" sz="3200" b="1" dirty="0" smtClean="0">
                <a:latin typeface="+mn-lt"/>
              </a:rPr>
              <a:t>despesas </a:t>
            </a:r>
            <a:r>
              <a:rPr lang="pt-BR" sz="3200" b="1" dirty="0">
                <a:latin typeface="+mn-lt"/>
              </a:rPr>
              <a:t>do negócio</a:t>
            </a:r>
            <a:r>
              <a:rPr lang="pt-BR" sz="3200" dirty="0">
                <a:latin typeface="+mn-lt"/>
              </a:rPr>
              <a:t>.</a:t>
            </a:r>
            <a:endParaRPr lang="pt-BR" sz="3200" b="1" dirty="0">
              <a:latin typeface="+mn-lt"/>
            </a:endParaRPr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836613" y="154844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objetivo deste estudo é identificar inter-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836613" y="1561782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elementos organizacionais do capital social e sua relação com a competitividade rede colaborativa.</a:t>
            </a:r>
            <a:endParaRPr lang="pt-BR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1501453" y="5805264"/>
            <a:ext cx="6022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FF0000"/>
                </a:solidFill>
                <a:latin typeface="+mn-lt"/>
              </a:rPr>
              <a:t>Mudanças de preços</a:t>
            </a:r>
            <a:endParaRPr lang="pt-BR" sz="2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0" name="Espaço Reservado para Número de Slide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6CD72-E589-4EB8-A748-ED028041336D}" type="slidenum">
              <a:rPr lang="pt-BR" smtClean="0"/>
              <a:pPr>
                <a:defRPr/>
              </a:pPr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620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908720"/>
            <a:ext cx="467544" cy="3960440"/>
          </a:xfrm>
          <a:prstGeom prst="rect">
            <a:avLst/>
          </a:prstGeom>
          <a:solidFill>
            <a:schemeClr val="accent3">
              <a:lumMod val="7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/>
              <a:t>Estudo dos </a:t>
            </a:r>
            <a:r>
              <a:rPr lang="pt-BR" b="1" dirty="0" smtClean="0"/>
              <a:t>Fornecedores </a:t>
            </a:r>
            <a:endParaRPr lang="pt-B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33980" y="261899"/>
            <a:ext cx="4967287" cy="5753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 smtClean="0">
                <a:solidFill>
                  <a:prstClr val="white"/>
                </a:solidFill>
              </a:rPr>
              <a:t>Análise de Mercado </a:t>
            </a:r>
            <a:endParaRPr lang="pt-BR" sz="2000" b="1" i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36613" y="150828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artigo aborda a influência de capital social em redes colaborativas. Com o contexto social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36613" y="1521618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redes colaborativas se tornando cada vez mais importante, a pesquisa ampliou o conceito tradicional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6613" y="153495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competitividade para incluir e enfatizar elementos 'soft', como o capital social.</a:t>
            </a:r>
            <a:endParaRPr lang="pt-BR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89013" y="152352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artigo aborda a influência de capital social em redes colaborativas. Com o contexto social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89013" y="1536858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redes colaborativas se tornando cada vez mais importante, a pesquisa ampliou o conceito tradicional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989013" y="155019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competitividade para incluir e enfatizar elementos 'soft', como o capital social.</a:t>
            </a:r>
            <a:endParaRPr lang="pt-BR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141413" y="153876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artigo aborda a influência de capital social em redes colaborativas. Com o contexto social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1141413" y="1552098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redes colaborativas se tornando cada vez mais importante, a pesquisa ampliou o conceito tradicional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1141413" y="156543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competitividade para incluir e enfatizar elementos 'soft', como o capital social.</a:t>
            </a:r>
            <a:endParaRPr lang="pt-BR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1293813" y="155400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artigo aborda a influência de capital social em redes colaborativas. Com o contexto social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1293813" y="1567338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redes colaborativas se tornando cada vez mais importante, a pesquisa ampliou o conceito tradicional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1293813" y="158067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competitividade para incluir e enfatizar elementos 'soft', como o capital social.</a:t>
            </a:r>
            <a:endParaRPr lang="pt-BR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2832893" y="-81588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>
              <a:solidFill>
                <a:prstClr val="black"/>
              </a:solidFill>
            </a:endParaRP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562655" y="1586425"/>
            <a:ext cx="8358500" cy="403187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z="3200" dirty="0">
                <a:latin typeface="+mn-lt"/>
              </a:rPr>
              <a:t> Analise pelo menos </a:t>
            </a:r>
            <a:r>
              <a:rPr lang="pt-BR" sz="3200" b="1" dirty="0">
                <a:latin typeface="+mn-lt"/>
              </a:rPr>
              <a:t>três empresas </a:t>
            </a:r>
            <a:r>
              <a:rPr lang="pt-BR" sz="3200" dirty="0">
                <a:latin typeface="+mn-lt"/>
              </a:rPr>
              <a:t>para cada </a:t>
            </a:r>
            <a:r>
              <a:rPr lang="pt-BR" sz="3200" dirty="0" smtClean="0">
                <a:latin typeface="+mn-lt"/>
              </a:rPr>
              <a:t>produto necessário.</a:t>
            </a:r>
            <a:endParaRPr lang="pt-BR" sz="3200" dirty="0">
              <a:latin typeface="+mn-lt"/>
            </a:endParaRPr>
          </a:p>
          <a:p>
            <a:endParaRPr lang="pt-BR" sz="3200" dirty="0" smtClean="0">
              <a:latin typeface="+mn-lt"/>
            </a:endParaRPr>
          </a:p>
          <a:p>
            <a:r>
              <a:rPr lang="pt-BR" sz="3200" dirty="0" smtClean="0">
                <a:latin typeface="+mn-lt"/>
              </a:rPr>
              <a:t>Mesmo </a:t>
            </a:r>
            <a:r>
              <a:rPr lang="pt-BR" sz="3200" dirty="0">
                <a:latin typeface="+mn-lt"/>
              </a:rPr>
              <a:t>escolhendo um entre vários </a:t>
            </a:r>
            <a:r>
              <a:rPr lang="pt-BR" sz="3200" dirty="0" smtClean="0">
                <a:latin typeface="+mn-lt"/>
              </a:rPr>
              <a:t>fornecedores</a:t>
            </a:r>
            <a:r>
              <a:rPr lang="pt-BR" sz="3200" dirty="0">
                <a:latin typeface="+mn-lt"/>
              </a:rPr>
              <a:t>, é </a:t>
            </a:r>
            <a:r>
              <a:rPr lang="pt-BR" sz="3200" dirty="0" smtClean="0">
                <a:latin typeface="+mn-lt"/>
              </a:rPr>
              <a:t>importante </a:t>
            </a:r>
            <a:r>
              <a:rPr lang="pt-BR" sz="3200" dirty="0">
                <a:latin typeface="+mn-lt"/>
              </a:rPr>
              <a:t>manter </a:t>
            </a:r>
            <a:r>
              <a:rPr lang="pt-BR" sz="3200" b="1" dirty="0">
                <a:latin typeface="+mn-lt"/>
              </a:rPr>
              <a:t>contato com todos</a:t>
            </a:r>
            <a:r>
              <a:rPr lang="pt-BR" sz="3200" dirty="0">
                <a:latin typeface="+mn-lt"/>
              </a:rPr>
              <a:t>, ou pelo </a:t>
            </a:r>
            <a:r>
              <a:rPr lang="pt-BR" sz="3200" b="1" dirty="0">
                <a:latin typeface="+mn-lt"/>
              </a:rPr>
              <a:t>menos </a:t>
            </a:r>
            <a:r>
              <a:rPr lang="pt-BR" sz="3200" b="1" dirty="0" smtClean="0">
                <a:latin typeface="+mn-lt"/>
              </a:rPr>
              <a:t>com </a:t>
            </a:r>
            <a:r>
              <a:rPr lang="pt-BR" sz="3200" b="1" dirty="0">
                <a:latin typeface="+mn-lt"/>
              </a:rPr>
              <a:t>os principais</a:t>
            </a:r>
            <a:r>
              <a:rPr lang="pt-BR" sz="3200" dirty="0">
                <a:latin typeface="+mn-lt"/>
              </a:rPr>
              <a:t>, pois não é possível prever quando </a:t>
            </a:r>
            <a:r>
              <a:rPr lang="pt-BR" sz="3200" dirty="0" smtClean="0">
                <a:latin typeface="+mn-lt"/>
              </a:rPr>
              <a:t>um </a:t>
            </a:r>
            <a:r>
              <a:rPr lang="pt-BR" sz="3200" b="1" dirty="0">
                <a:latin typeface="+mn-lt"/>
              </a:rPr>
              <a:t>fornecedor </a:t>
            </a:r>
            <a:r>
              <a:rPr lang="pt-BR" sz="3200" b="1" dirty="0" smtClean="0">
                <a:latin typeface="+mn-lt"/>
              </a:rPr>
              <a:t>enfrentará dificuldades. </a:t>
            </a:r>
            <a:endParaRPr lang="pt-BR" sz="3200" b="1" dirty="0">
              <a:latin typeface="+mn-lt"/>
            </a:endParaRPr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836613" y="154844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objetivo deste estudo é identificar inter-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836613" y="1561782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elementos organizacionais do capital social e sua relação com a competitividade rede colaborativa.</a:t>
            </a:r>
            <a:endParaRPr lang="pt-BR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9" name="Espaço Reservado para Número de Slide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6CD72-E589-4EB8-A748-ED028041336D}" type="slidenum">
              <a:rPr lang="pt-BR" smtClean="0"/>
              <a:pPr>
                <a:defRPr/>
              </a:pPr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059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908720"/>
            <a:ext cx="467544" cy="3960440"/>
          </a:xfrm>
          <a:prstGeom prst="rect">
            <a:avLst/>
          </a:prstGeom>
          <a:solidFill>
            <a:schemeClr val="accent3">
              <a:lumMod val="7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/>
              <a:t>Fechamento </a:t>
            </a:r>
            <a:endParaRPr lang="pt-B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33980" y="261899"/>
            <a:ext cx="4967287" cy="5753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 smtClean="0">
                <a:solidFill>
                  <a:prstClr val="white"/>
                </a:solidFill>
              </a:rPr>
              <a:t>Análise de Mercado </a:t>
            </a:r>
            <a:endParaRPr lang="pt-BR" sz="2000" b="1" i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36613" y="150828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artigo aborda a influência de capital social em redes colaborativas. Com o contexto social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36613" y="1521618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redes colaborativas se tornando cada vez mais importante, a pesquisa ampliou o conceito tradicional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6613" y="153495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competitividade para incluir e enfatizar elementos 'soft', como o capital social.</a:t>
            </a:r>
            <a:endParaRPr lang="pt-BR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89013" y="152352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artigo aborda a influência de capital social em redes colaborativas. Com o contexto social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89013" y="1536858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redes colaborativas se tornando cada vez mais importante, a pesquisa ampliou o conceito tradicional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989013" y="155019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competitividade para incluir e enfatizar elementos 'soft', como o capital social.</a:t>
            </a:r>
            <a:endParaRPr lang="pt-BR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141413" y="153876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artigo aborda a influência de capital social em redes colaborativas. Com o contexto social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1141413" y="1552098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redes colaborativas se tornando cada vez mais importante, a pesquisa ampliou o conceito tradicional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1141413" y="156543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competitividade para incluir e enfatizar elementos 'soft', como o capital social.</a:t>
            </a:r>
            <a:endParaRPr lang="pt-BR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1293813" y="155400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artigo aborda a influência de capital social em redes colaborativas. Com o contexto social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1293813" y="1567338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redes colaborativas se tornando cada vez mais importante, a pesquisa ampliou o conceito tradicional de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1293813" y="158067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competitividade para incluir e enfatizar elementos 'soft', como o capital social.</a:t>
            </a:r>
            <a:endParaRPr lang="pt-BR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2832893" y="-81588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>
              <a:solidFill>
                <a:prstClr val="black"/>
              </a:solidFill>
            </a:endParaRP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562655" y="1586425"/>
            <a:ext cx="8358500" cy="403187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z="3200" b="1" dirty="0" smtClean="0">
                <a:latin typeface="+mn-lt"/>
              </a:rPr>
              <a:t>Concluindo</a:t>
            </a:r>
            <a:r>
              <a:rPr lang="pt-BR" sz="3200" dirty="0" smtClean="0">
                <a:latin typeface="+mn-lt"/>
              </a:rPr>
              <a:t> a análise de mercado:</a:t>
            </a:r>
          </a:p>
          <a:p>
            <a:r>
              <a:rPr lang="pt-BR" sz="3200" dirty="0" smtClean="0">
                <a:latin typeface="+mn-lt"/>
              </a:rPr>
              <a:t> </a:t>
            </a:r>
          </a:p>
          <a:p>
            <a:r>
              <a:rPr lang="pt-BR" sz="3200" dirty="0" smtClean="0">
                <a:latin typeface="+mn-lt"/>
              </a:rPr>
              <a:t>Planeje </a:t>
            </a:r>
            <a:r>
              <a:rPr lang="pt-BR" sz="3200" b="1" dirty="0">
                <a:latin typeface="+mn-lt"/>
              </a:rPr>
              <a:t>como irá buscar informações </a:t>
            </a:r>
            <a:r>
              <a:rPr lang="pt-BR" sz="3200" dirty="0">
                <a:latin typeface="+mn-lt"/>
              </a:rPr>
              <a:t>sobre o </a:t>
            </a:r>
            <a:r>
              <a:rPr lang="pt-BR" sz="3200" b="1" dirty="0">
                <a:latin typeface="+mn-lt"/>
              </a:rPr>
              <a:t>mercado consumidor</a:t>
            </a:r>
            <a:r>
              <a:rPr lang="pt-BR" sz="3200" dirty="0">
                <a:latin typeface="+mn-lt"/>
              </a:rPr>
              <a:t>, </a:t>
            </a:r>
            <a:r>
              <a:rPr lang="pt-BR" sz="3200" b="1" dirty="0" smtClean="0">
                <a:latin typeface="+mn-lt"/>
              </a:rPr>
              <a:t>concorrente</a:t>
            </a:r>
            <a:r>
              <a:rPr lang="pt-BR" sz="3200" dirty="0" smtClean="0">
                <a:latin typeface="+mn-lt"/>
              </a:rPr>
              <a:t> </a:t>
            </a:r>
            <a:r>
              <a:rPr lang="pt-BR" sz="3200" dirty="0">
                <a:latin typeface="+mn-lt"/>
              </a:rPr>
              <a:t>e </a:t>
            </a:r>
            <a:r>
              <a:rPr lang="pt-BR" sz="3200" b="1" dirty="0">
                <a:latin typeface="+mn-lt"/>
              </a:rPr>
              <a:t>fornecedor</a:t>
            </a:r>
            <a:r>
              <a:rPr lang="pt-BR" sz="3200" dirty="0" smtClean="0">
                <a:latin typeface="+mn-lt"/>
              </a:rPr>
              <a:t>.</a:t>
            </a:r>
          </a:p>
          <a:p>
            <a:endParaRPr lang="pt-BR" sz="3200" dirty="0" smtClean="0">
              <a:latin typeface="+mn-lt"/>
            </a:endParaRPr>
          </a:p>
          <a:p>
            <a:r>
              <a:rPr lang="pt-BR" sz="3200" dirty="0" smtClean="0">
                <a:latin typeface="+mn-lt"/>
              </a:rPr>
              <a:t>Crie </a:t>
            </a:r>
            <a:r>
              <a:rPr lang="pt-BR" sz="3200" b="1" dirty="0">
                <a:latin typeface="+mn-lt"/>
              </a:rPr>
              <a:t>uma agenda de trabalho</a:t>
            </a:r>
            <a:r>
              <a:rPr lang="pt-BR" sz="3200" dirty="0">
                <a:latin typeface="+mn-lt"/>
              </a:rPr>
              <a:t>, conhecer </a:t>
            </a:r>
            <a:r>
              <a:rPr lang="pt-BR" sz="3200" dirty="0" smtClean="0">
                <a:latin typeface="+mn-lt"/>
              </a:rPr>
              <a:t>o </a:t>
            </a:r>
            <a:r>
              <a:rPr lang="pt-BR" sz="3200" dirty="0">
                <a:latin typeface="+mn-lt"/>
              </a:rPr>
              <a:t>mercado </a:t>
            </a:r>
            <a:r>
              <a:rPr lang="pt-BR" sz="3200" b="1" dirty="0">
                <a:latin typeface="+mn-lt"/>
              </a:rPr>
              <a:t>é uma das tarefas mais importantes </a:t>
            </a:r>
            <a:r>
              <a:rPr lang="pt-BR" sz="3200" dirty="0">
                <a:latin typeface="+mn-lt"/>
              </a:rPr>
              <a:t>para a </a:t>
            </a:r>
            <a:r>
              <a:rPr lang="pt-BR" sz="3200" b="1" dirty="0">
                <a:latin typeface="+mn-lt"/>
              </a:rPr>
              <a:t>elaboração </a:t>
            </a:r>
            <a:r>
              <a:rPr lang="pt-BR" sz="3200" b="1" dirty="0" smtClean="0">
                <a:latin typeface="+mn-lt"/>
              </a:rPr>
              <a:t>do </a:t>
            </a:r>
            <a:r>
              <a:rPr lang="pt-BR" sz="3200" b="1" dirty="0">
                <a:latin typeface="+mn-lt"/>
              </a:rPr>
              <a:t>plano de negócio</a:t>
            </a:r>
            <a:r>
              <a:rPr lang="pt-BR" sz="3200" dirty="0">
                <a:latin typeface="+mn-lt"/>
              </a:rPr>
              <a:t>. </a:t>
            </a:r>
            <a:endParaRPr lang="pt-BR" sz="3200" dirty="0" smtClean="0">
              <a:latin typeface="+mn-lt"/>
            </a:endParaRPr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836613" y="154844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objetivo deste estudo é identificar inter-</a:t>
            </a:r>
            <a:endParaRPr lang="pt-BR" smtClean="0">
              <a:solidFill>
                <a:prstClr val="black"/>
              </a:solidFill>
            </a:endParaRPr>
          </a:p>
          <a:p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836613" y="1561782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elementos organizacionais do capital social e sua relação com a competitividade rede colaborativa.</a:t>
            </a:r>
            <a:endParaRPr lang="pt-BR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9" name="Espaço Reservado para Número de Slide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6CD72-E589-4EB8-A748-ED028041336D}" type="slidenum">
              <a:rPr lang="pt-BR" smtClean="0"/>
              <a:pPr>
                <a:defRPr/>
              </a:pPr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404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188913"/>
            <a:ext cx="468313" cy="3959225"/>
          </a:xfrm>
          <a:prstGeom prst="rect">
            <a:avLst/>
          </a:prstGeom>
          <a:solidFill>
            <a:schemeClr val="accent3">
              <a:lumMod val="7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68313" y="404813"/>
            <a:ext cx="4967287" cy="431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Estrutura da Aula </a:t>
            </a:r>
            <a:endParaRPr lang="pt-BR" sz="2000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3982880279"/>
              </p:ext>
            </p:extLst>
          </p:nvPr>
        </p:nvGraphicFramePr>
        <p:xfrm>
          <a:off x="1115616" y="1063862"/>
          <a:ext cx="7128792" cy="5328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6CD72-E589-4EB8-A748-ED028041336D}" type="slidenum">
              <a:rPr lang="pt-BR" smtClean="0"/>
              <a:pPr>
                <a:defRPr/>
              </a:pPr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115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908720"/>
            <a:ext cx="467544" cy="3960440"/>
          </a:xfrm>
          <a:prstGeom prst="rect">
            <a:avLst/>
          </a:prstGeom>
          <a:solidFill>
            <a:schemeClr val="accent3">
              <a:lumMod val="7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lvl="1"/>
            <a:r>
              <a:rPr lang="pt-BR" b="1" dirty="0">
                <a:solidFill>
                  <a:schemeClr val="bg1"/>
                </a:solidFill>
              </a:rPr>
              <a:t>Plano de Marketing</a:t>
            </a:r>
          </a:p>
        </p:txBody>
      </p:sp>
      <p:sp>
        <p:nvSpPr>
          <p:cNvPr id="5" name="Retângulo 4"/>
          <p:cNvSpPr/>
          <p:nvPr/>
        </p:nvSpPr>
        <p:spPr>
          <a:xfrm>
            <a:off x="395288" y="332656"/>
            <a:ext cx="4967287" cy="5753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/>
            <a:r>
              <a:rPr lang="pt-BR" dirty="0">
                <a:solidFill>
                  <a:schemeClr val="bg1"/>
                </a:solidFill>
              </a:rPr>
              <a:t>Plano de Marketing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763688" y="1484784"/>
            <a:ext cx="5685540" cy="8647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/>
            <a:r>
              <a:rPr lang="pt-BR" sz="2800" dirty="0" smtClean="0">
                <a:solidFill>
                  <a:schemeClr val="tx1"/>
                </a:solidFill>
              </a:rPr>
              <a:t>O  </a:t>
            </a:r>
            <a:r>
              <a:rPr lang="pt-BR" sz="2800" b="1" dirty="0" smtClean="0">
                <a:solidFill>
                  <a:schemeClr val="tx1"/>
                </a:solidFill>
              </a:rPr>
              <a:t>Plano  de  Marketing  </a:t>
            </a:r>
            <a:r>
              <a:rPr lang="pt-BR" sz="2800" dirty="0" smtClean="0">
                <a:solidFill>
                  <a:schemeClr val="tx1"/>
                </a:solidFill>
              </a:rPr>
              <a:t>apresenta... 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95288" y="5085184"/>
            <a:ext cx="8425184" cy="136815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tx1"/>
                </a:solidFill>
              </a:rPr>
              <a:t>conquistar seus </a:t>
            </a:r>
            <a:r>
              <a:rPr lang="pt-BR" sz="2800" b="1" dirty="0" smtClean="0">
                <a:solidFill>
                  <a:schemeClr val="tx1"/>
                </a:solidFill>
              </a:rPr>
              <a:t>clientes.</a:t>
            </a:r>
            <a:endParaRPr lang="pt-BR" sz="2800" b="1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184532" y="3209786"/>
            <a:ext cx="6264696" cy="122413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como  a  empresa  </a:t>
            </a:r>
            <a:r>
              <a:rPr lang="pt-BR" sz="2800" b="1" dirty="0">
                <a:solidFill>
                  <a:schemeClr val="tx1"/>
                </a:solidFill>
              </a:rPr>
              <a:t>pretende  vender  </a:t>
            </a:r>
            <a:r>
              <a:rPr lang="pt-BR" sz="2800" dirty="0">
                <a:solidFill>
                  <a:schemeClr val="tx1"/>
                </a:solidFill>
              </a:rPr>
              <a:t>seu  </a:t>
            </a:r>
            <a:r>
              <a:rPr lang="pt-BR" sz="2800" dirty="0" smtClean="0">
                <a:solidFill>
                  <a:schemeClr val="tx1"/>
                </a:solidFill>
              </a:rPr>
              <a:t>produto/serviço...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" name="Seta para baixo 2"/>
          <p:cNvSpPr/>
          <p:nvPr/>
        </p:nvSpPr>
        <p:spPr>
          <a:xfrm>
            <a:off x="2267744" y="2492896"/>
            <a:ext cx="432048" cy="396044"/>
          </a:xfrm>
          <a:prstGeom prst="downArrow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baixo 8"/>
          <p:cNvSpPr/>
          <p:nvPr/>
        </p:nvSpPr>
        <p:spPr>
          <a:xfrm>
            <a:off x="2192243" y="4546810"/>
            <a:ext cx="432048" cy="396044"/>
          </a:xfrm>
          <a:prstGeom prst="downArrow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6CD72-E589-4EB8-A748-ED028041336D}" type="slidenum">
              <a:rPr lang="pt-BR" smtClean="0"/>
              <a:pPr>
                <a:defRPr/>
              </a:pPr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55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908720"/>
            <a:ext cx="467544" cy="3960440"/>
          </a:xfrm>
          <a:prstGeom prst="rect">
            <a:avLst/>
          </a:prstGeom>
          <a:solidFill>
            <a:schemeClr val="accent3">
              <a:lumMod val="7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lvl="1"/>
            <a:r>
              <a:rPr lang="pt-BR" b="1" dirty="0">
                <a:solidFill>
                  <a:schemeClr val="bg1"/>
                </a:solidFill>
              </a:rPr>
              <a:t>Plano de Marketing</a:t>
            </a:r>
          </a:p>
        </p:txBody>
      </p:sp>
      <p:sp>
        <p:nvSpPr>
          <p:cNvPr id="5" name="Retângulo 4"/>
          <p:cNvSpPr/>
          <p:nvPr/>
        </p:nvSpPr>
        <p:spPr>
          <a:xfrm>
            <a:off x="395288" y="332656"/>
            <a:ext cx="4967287" cy="5753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/>
            <a:r>
              <a:rPr lang="pt-BR" dirty="0">
                <a:solidFill>
                  <a:schemeClr val="bg1"/>
                </a:solidFill>
              </a:rPr>
              <a:t>Plano de Marketing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763688" y="1484784"/>
            <a:ext cx="5685540" cy="8647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/>
            <a:r>
              <a:rPr lang="pt-BR" sz="2800" dirty="0" smtClean="0">
                <a:solidFill>
                  <a:schemeClr val="tx1"/>
                </a:solidFill>
              </a:rPr>
              <a:t>Em outras palavras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184532" y="3209786"/>
            <a:ext cx="6264696" cy="122413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>
                <a:solidFill>
                  <a:schemeClr val="tx1"/>
                </a:solidFill>
              </a:rPr>
              <a:t>é o planejamento fundamentado pela </a:t>
            </a:r>
            <a:r>
              <a:rPr lang="pt-BR" sz="2800" b="1" dirty="0" smtClean="0">
                <a:solidFill>
                  <a:schemeClr val="tx1"/>
                </a:solidFill>
              </a:rPr>
              <a:t>análise do mercado</a:t>
            </a:r>
            <a:endParaRPr lang="pt-BR" sz="2800" b="1" dirty="0">
              <a:solidFill>
                <a:schemeClr val="tx1"/>
              </a:solidFill>
            </a:endParaRPr>
          </a:p>
        </p:txBody>
      </p:sp>
      <p:sp>
        <p:nvSpPr>
          <p:cNvPr id="3" name="Seta para baixo 2"/>
          <p:cNvSpPr/>
          <p:nvPr/>
        </p:nvSpPr>
        <p:spPr>
          <a:xfrm>
            <a:off x="2267744" y="2492896"/>
            <a:ext cx="432048" cy="396044"/>
          </a:xfrm>
          <a:prstGeom prst="downArrow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6CD72-E589-4EB8-A748-ED028041336D}" type="slidenum">
              <a:rPr lang="pt-BR" smtClean="0"/>
              <a:pPr>
                <a:defRPr/>
              </a:pPr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7041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908720"/>
            <a:ext cx="467544" cy="3960440"/>
          </a:xfrm>
          <a:prstGeom prst="rect">
            <a:avLst/>
          </a:prstGeom>
          <a:solidFill>
            <a:schemeClr val="accent3">
              <a:lumMod val="7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lvl="1"/>
            <a:r>
              <a:rPr lang="pt-BR" b="1" dirty="0">
                <a:solidFill>
                  <a:schemeClr val="bg1"/>
                </a:solidFill>
              </a:rPr>
              <a:t>Plano de Marketing</a:t>
            </a:r>
          </a:p>
        </p:txBody>
      </p:sp>
      <p:sp>
        <p:nvSpPr>
          <p:cNvPr id="5" name="Retângulo 4"/>
          <p:cNvSpPr/>
          <p:nvPr/>
        </p:nvSpPr>
        <p:spPr>
          <a:xfrm>
            <a:off x="395288" y="332656"/>
            <a:ext cx="4967287" cy="5753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/>
            <a:r>
              <a:rPr lang="pt-BR" dirty="0">
                <a:solidFill>
                  <a:schemeClr val="bg1"/>
                </a:solidFill>
              </a:rPr>
              <a:t>Plano de Marketing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755576" y="1196752"/>
            <a:ext cx="7776864" cy="48965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/>
            <a:r>
              <a:rPr lang="pt-BR" sz="2800" dirty="0" smtClean="0">
                <a:solidFill>
                  <a:schemeClr val="tx1"/>
                </a:solidFill>
              </a:rPr>
              <a:t>Deve abordar: </a:t>
            </a:r>
          </a:p>
          <a:p>
            <a:pPr algn="just"/>
            <a:endParaRPr lang="pt-BR" sz="2800" dirty="0" smtClean="0">
              <a:solidFill>
                <a:schemeClr val="tx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tx1"/>
                </a:solidFill>
              </a:rPr>
              <a:t>sua </a:t>
            </a:r>
            <a:r>
              <a:rPr lang="pt-BR" sz="2800" b="1" dirty="0" smtClean="0">
                <a:solidFill>
                  <a:schemeClr val="tx1"/>
                </a:solidFill>
              </a:rPr>
              <a:t>comercialização</a:t>
            </a:r>
            <a:r>
              <a:rPr lang="pt-BR" sz="2800" dirty="0" smtClean="0">
                <a:solidFill>
                  <a:schemeClr val="tx1"/>
                </a:solidFill>
              </a:rPr>
              <a:t>;</a:t>
            </a:r>
          </a:p>
          <a:p>
            <a:pPr algn="just"/>
            <a:endParaRPr lang="pt-BR" sz="2800" dirty="0" smtClean="0">
              <a:solidFill>
                <a:schemeClr val="tx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b="1" dirty="0" smtClean="0">
                <a:solidFill>
                  <a:schemeClr val="tx1"/>
                </a:solidFill>
              </a:rPr>
              <a:t>diferenciais  </a:t>
            </a:r>
            <a:r>
              <a:rPr lang="pt-BR" sz="2800" b="1" dirty="0">
                <a:solidFill>
                  <a:schemeClr val="tx1"/>
                </a:solidFill>
              </a:rPr>
              <a:t>do  produto/serviço</a:t>
            </a:r>
            <a:r>
              <a:rPr lang="pt-BR" sz="2800" dirty="0">
                <a:solidFill>
                  <a:schemeClr val="tx1"/>
                </a:solidFill>
              </a:rPr>
              <a:t>  </a:t>
            </a:r>
            <a:r>
              <a:rPr lang="pt-BR" sz="2800" b="1" dirty="0">
                <a:solidFill>
                  <a:schemeClr val="tx1"/>
                </a:solidFill>
              </a:rPr>
              <a:t>para  o  </a:t>
            </a:r>
            <a:r>
              <a:rPr lang="pt-BR" sz="2800" b="1" dirty="0" smtClean="0">
                <a:solidFill>
                  <a:schemeClr val="tx1"/>
                </a:solidFill>
              </a:rPr>
              <a:t>cliente</a:t>
            </a:r>
            <a:r>
              <a:rPr lang="pt-BR" sz="2800" dirty="0" smtClean="0">
                <a:solidFill>
                  <a:schemeClr val="tx1"/>
                </a:solidFill>
              </a:rPr>
              <a:t>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 smtClean="0">
              <a:solidFill>
                <a:schemeClr val="tx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b="1" dirty="0" smtClean="0">
                <a:solidFill>
                  <a:schemeClr val="tx1"/>
                </a:solidFill>
              </a:rPr>
              <a:t>política  </a:t>
            </a:r>
            <a:r>
              <a:rPr lang="pt-BR" sz="2800" b="1" dirty="0">
                <a:solidFill>
                  <a:schemeClr val="tx1"/>
                </a:solidFill>
              </a:rPr>
              <a:t>de </a:t>
            </a:r>
            <a:r>
              <a:rPr lang="pt-BR" sz="2800" b="1" dirty="0" smtClean="0">
                <a:solidFill>
                  <a:schemeClr val="tx1"/>
                </a:solidFill>
              </a:rPr>
              <a:t>preços</a:t>
            </a:r>
            <a:r>
              <a:rPr lang="pt-BR" sz="2800" dirty="0" smtClean="0">
                <a:solidFill>
                  <a:schemeClr val="tx1"/>
                </a:solidFill>
              </a:rPr>
              <a:t>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 smtClean="0">
              <a:solidFill>
                <a:schemeClr val="tx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tx1"/>
                </a:solidFill>
              </a:rPr>
              <a:t> </a:t>
            </a:r>
            <a:r>
              <a:rPr lang="pt-BR" sz="2800" b="1" dirty="0">
                <a:solidFill>
                  <a:schemeClr val="tx1"/>
                </a:solidFill>
              </a:rPr>
              <a:t>principais  </a:t>
            </a:r>
            <a:r>
              <a:rPr lang="pt-BR" sz="2800" b="1" dirty="0" smtClean="0">
                <a:solidFill>
                  <a:schemeClr val="tx1"/>
                </a:solidFill>
              </a:rPr>
              <a:t>clientes</a:t>
            </a:r>
            <a:r>
              <a:rPr lang="pt-BR" sz="2800" dirty="0" smtClean="0">
                <a:solidFill>
                  <a:schemeClr val="tx1"/>
                </a:solidFill>
              </a:rPr>
              <a:t>;</a:t>
            </a:r>
            <a:endParaRPr lang="pt-BR" sz="2800" dirty="0">
              <a:solidFill>
                <a:schemeClr val="tx1"/>
              </a:solidFill>
            </a:endParaRPr>
          </a:p>
        </p:txBody>
      </p:sp>
      <p:pic>
        <p:nvPicPr>
          <p:cNvPr id="3078" name="Picture 6" descr="http://2.bp.blogspot.com/-ZZs41phyNI4/UDvr2xKnOjI/AAAAAAAAAE4/UKCbYfsPOwk/s200/makro_atacadista_bom-atendimento_ao_client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960" y="4435945"/>
            <a:ext cx="1905000" cy="16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6CD72-E589-4EB8-A748-ED028041336D}" type="slidenum">
              <a:rPr lang="pt-BR" smtClean="0"/>
              <a:pPr>
                <a:defRPr/>
              </a:pPr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712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908720"/>
            <a:ext cx="467544" cy="3960440"/>
          </a:xfrm>
          <a:prstGeom prst="rect">
            <a:avLst/>
          </a:prstGeom>
          <a:solidFill>
            <a:schemeClr val="accent3">
              <a:lumMod val="7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lvl="1"/>
            <a:r>
              <a:rPr lang="pt-BR" b="1" dirty="0">
                <a:solidFill>
                  <a:schemeClr val="bg1"/>
                </a:solidFill>
              </a:rPr>
              <a:t>Plano de Marketing</a:t>
            </a:r>
          </a:p>
        </p:txBody>
      </p:sp>
      <p:sp>
        <p:nvSpPr>
          <p:cNvPr id="5" name="Retângulo 4"/>
          <p:cNvSpPr/>
          <p:nvPr/>
        </p:nvSpPr>
        <p:spPr>
          <a:xfrm>
            <a:off x="395288" y="332656"/>
            <a:ext cx="4967287" cy="5753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/>
            <a:r>
              <a:rPr lang="pt-BR" dirty="0">
                <a:solidFill>
                  <a:schemeClr val="bg1"/>
                </a:solidFill>
              </a:rPr>
              <a:t>Plano de Marketing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548718" y="908720"/>
            <a:ext cx="7416824" cy="36765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/>
            <a:r>
              <a:rPr lang="pt-BR" sz="2800" dirty="0" smtClean="0">
                <a:solidFill>
                  <a:schemeClr val="tx1"/>
                </a:solidFill>
              </a:rPr>
              <a:t>Deve abordar: </a:t>
            </a:r>
          </a:p>
          <a:p>
            <a:pPr algn="just"/>
            <a:endParaRPr lang="pt-BR" sz="2800" dirty="0">
              <a:solidFill>
                <a:schemeClr val="tx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b="1" dirty="0" smtClean="0">
                <a:solidFill>
                  <a:schemeClr val="tx1"/>
                </a:solidFill>
              </a:rPr>
              <a:t>canais  </a:t>
            </a:r>
            <a:r>
              <a:rPr lang="pt-BR" sz="2800" b="1" dirty="0">
                <a:solidFill>
                  <a:schemeClr val="tx1"/>
                </a:solidFill>
              </a:rPr>
              <a:t>de  </a:t>
            </a:r>
            <a:r>
              <a:rPr lang="pt-BR" sz="2800" b="1" dirty="0" smtClean="0">
                <a:solidFill>
                  <a:schemeClr val="tx1"/>
                </a:solidFill>
              </a:rPr>
              <a:t>distribuição</a:t>
            </a:r>
            <a:r>
              <a:rPr lang="pt-BR" sz="2800" dirty="0" smtClean="0">
                <a:solidFill>
                  <a:schemeClr val="tx1"/>
                </a:solidFill>
              </a:rPr>
              <a:t>; 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tx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tx1"/>
                </a:solidFill>
              </a:rPr>
              <a:t> </a:t>
            </a:r>
            <a:r>
              <a:rPr lang="pt-BR" sz="2800" dirty="0">
                <a:solidFill>
                  <a:schemeClr val="tx1"/>
                </a:solidFill>
              </a:rPr>
              <a:t>estratégias de  </a:t>
            </a:r>
            <a:r>
              <a:rPr lang="pt-BR" sz="2800" b="1" dirty="0">
                <a:solidFill>
                  <a:schemeClr val="tx1"/>
                </a:solidFill>
              </a:rPr>
              <a:t>promoção/comunicação</a:t>
            </a:r>
            <a:r>
              <a:rPr lang="pt-BR" sz="2800" dirty="0">
                <a:solidFill>
                  <a:schemeClr val="tx1"/>
                </a:solidFill>
              </a:rPr>
              <a:t> </a:t>
            </a:r>
            <a:r>
              <a:rPr lang="pt-BR" sz="2800" dirty="0" smtClean="0">
                <a:solidFill>
                  <a:schemeClr val="tx1"/>
                </a:solidFill>
              </a:rPr>
              <a:t>;</a:t>
            </a:r>
          </a:p>
          <a:p>
            <a:pPr algn="just"/>
            <a:endParaRPr lang="pt-BR" sz="2800" dirty="0">
              <a:solidFill>
                <a:schemeClr val="tx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tx1"/>
                </a:solidFill>
              </a:rPr>
              <a:t>p</a:t>
            </a:r>
            <a:r>
              <a:rPr lang="pt-BR" sz="2800" b="1" dirty="0" smtClean="0">
                <a:solidFill>
                  <a:schemeClr val="tx1"/>
                </a:solidFill>
              </a:rPr>
              <a:t>ublicidade</a:t>
            </a:r>
            <a:r>
              <a:rPr lang="pt-BR" sz="2800" dirty="0" smtClean="0">
                <a:solidFill>
                  <a:schemeClr val="tx1"/>
                </a:solidFill>
              </a:rPr>
              <a:t>; </a:t>
            </a:r>
            <a:r>
              <a:rPr lang="pt-BR" sz="2800" dirty="0">
                <a:solidFill>
                  <a:schemeClr val="tx1"/>
                </a:solidFill>
              </a:rPr>
              <a:t>bem como </a:t>
            </a:r>
            <a:r>
              <a:rPr lang="pt-BR" sz="2800" b="1" dirty="0">
                <a:solidFill>
                  <a:schemeClr val="tx1"/>
                </a:solidFill>
              </a:rPr>
              <a:t>projeções de </a:t>
            </a:r>
            <a:r>
              <a:rPr lang="pt-BR" sz="2800" b="1" dirty="0" smtClean="0">
                <a:solidFill>
                  <a:schemeClr val="tx1"/>
                </a:solidFill>
              </a:rPr>
              <a:t>vendas.</a:t>
            </a:r>
            <a:endParaRPr lang="pt-BR" sz="2800" b="1" dirty="0">
              <a:solidFill>
                <a:schemeClr val="tx1"/>
              </a:solidFill>
            </a:endParaRPr>
          </a:p>
        </p:txBody>
      </p:sp>
      <p:pic>
        <p:nvPicPr>
          <p:cNvPr id="4098" name="Picture 2" descr="http://sforweb.com.br/wp-content/uploads/2014/03/Business-Model-Canvas-Canais-de-Distribui%C3%A7%C3%A3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949" y="4619624"/>
            <a:ext cx="3419475" cy="223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6CD72-E589-4EB8-A748-ED028041336D}" type="slidenum">
              <a:rPr lang="pt-BR" smtClean="0"/>
              <a:pPr>
                <a:defRPr/>
              </a:pPr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652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908720"/>
            <a:ext cx="467544" cy="3960440"/>
          </a:xfrm>
          <a:prstGeom prst="rect">
            <a:avLst/>
          </a:prstGeom>
          <a:solidFill>
            <a:schemeClr val="accent3">
              <a:lumMod val="7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lvl="1"/>
            <a:r>
              <a:rPr lang="pt-BR" b="1" dirty="0">
                <a:solidFill>
                  <a:schemeClr val="bg1"/>
                </a:solidFill>
              </a:rPr>
              <a:t>Plano de Marketing</a:t>
            </a:r>
          </a:p>
        </p:txBody>
      </p:sp>
      <p:sp>
        <p:nvSpPr>
          <p:cNvPr id="5" name="Retângulo 4"/>
          <p:cNvSpPr/>
          <p:nvPr/>
        </p:nvSpPr>
        <p:spPr>
          <a:xfrm>
            <a:off x="395288" y="332656"/>
            <a:ext cx="4967287" cy="5753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/>
            <a:r>
              <a:rPr lang="pt-BR" dirty="0">
                <a:solidFill>
                  <a:schemeClr val="bg1"/>
                </a:solidFill>
              </a:rPr>
              <a:t>Plano de Marketing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2053" name="Picture 5" descr="http://www.portaldomarketing.com.br/images/4p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700808"/>
            <a:ext cx="5983519" cy="4487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1691680" y="1916832"/>
            <a:ext cx="14782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dirty="0" smtClean="0">
                <a:latin typeface="+mj-lt"/>
              </a:rPr>
              <a:t>Ou seja:</a:t>
            </a:r>
            <a:endParaRPr lang="pt-BR" sz="3000" b="1" dirty="0">
              <a:latin typeface="+mj-lt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6CD72-E589-4EB8-A748-ED028041336D}" type="slidenum">
              <a:rPr lang="pt-BR" smtClean="0"/>
              <a:pPr>
                <a:defRPr/>
              </a:pPr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259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908720"/>
            <a:ext cx="467544" cy="3960440"/>
          </a:xfrm>
          <a:prstGeom prst="rect">
            <a:avLst/>
          </a:prstGeom>
          <a:solidFill>
            <a:schemeClr val="accent3">
              <a:lumMod val="7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lvl="1"/>
            <a:r>
              <a:rPr lang="pt-BR" b="1" dirty="0" smtClean="0">
                <a:solidFill>
                  <a:schemeClr val="bg1"/>
                </a:solidFill>
              </a:rPr>
              <a:t>Produto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95288" y="332656"/>
            <a:ext cx="4967287" cy="5753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/>
            <a:r>
              <a:rPr lang="pt-BR" dirty="0">
                <a:solidFill>
                  <a:schemeClr val="bg1"/>
                </a:solidFill>
              </a:rPr>
              <a:t>Plano de Marketing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35402" y="938090"/>
            <a:ext cx="79208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alibri" panose="020F0502020204030204" pitchFamily="34" charset="0"/>
              </a:rPr>
              <a:t>1.Descrição </a:t>
            </a:r>
            <a:r>
              <a:rPr lang="pt-BR" sz="2800" dirty="0">
                <a:latin typeface="Calibri" panose="020F0502020204030204" pitchFamily="34" charset="0"/>
              </a:rPr>
              <a:t>dos </a:t>
            </a:r>
            <a:r>
              <a:rPr lang="pt-BR" sz="2800" b="1" dirty="0" smtClean="0">
                <a:latin typeface="Calibri" panose="020F0502020204030204" pitchFamily="34" charset="0"/>
              </a:rPr>
              <a:t>principais produtos </a:t>
            </a:r>
            <a:r>
              <a:rPr lang="pt-BR" sz="2800" b="1" dirty="0">
                <a:latin typeface="Calibri" panose="020F0502020204030204" pitchFamily="34" charset="0"/>
              </a:rPr>
              <a:t>e </a:t>
            </a:r>
            <a:r>
              <a:rPr lang="pt-BR" sz="2800" b="1" dirty="0" smtClean="0">
                <a:latin typeface="Calibri" panose="020F0502020204030204" pitchFamily="34" charset="0"/>
              </a:rPr>
              <a:t>serviços</a:t>
            </a:r>
            <a:r>
              <a:rPr lang="pt-BR" sz="2800" dirty="0" smtClean="0">
                <a:latin typeface="Calibri" panose="020F0502020204030204" pitchFamily="34" charset="0"/>
              </a:rPr>
              <a:t>:</a:t>
            </a:r>
          </a:p>
          <a:p>
            <a:r>
              <a:rPr lang="pt-BR" sz="2800" dirty="0">
                <a:latin typeface="Calibri" panose="020F0502020204030204" pitchFamily="34" charset="0"/>
              </a:rPr>
              <a:t> </a:t>
            </a:r>
            <a:endParaRPr lang="pt-BR" sz="2800" dirty="0" smtClean="0">
              <a:latin typeface="Calibri" panose="020F0502020204030204" pitchFamily="34" charset="0"/>
            </a:endParaRPr>
          </a:p>
          <a:p>
            <a:r>
              <a:rPr lang="pt-BR" sz="2800" dirty="0" smtClean="0">
                <a:latin typeface="Calibri" panose="020F0502020204030204" pitchFamily="34" charset="0"/>
              </a:rPr>
              <a:t>Os produtos que </a:t>
            </a:r>
            <a:r>
              <a:rPr lang="pt-BR" sz="2800" b="1" dirty="0" smtClean="0">
                <a:latin typeface="Calibri" panose="020F0502020204030204" pitchFamily="34" charset="0"/>
              </a:rPr>
              <a:t>serão </a:t>
            </a:r>
            <a:r>
              <a:rPr lang="pt-BR" sz="2800" b="1" dirty="0">
                <a:latin typeface="Calibri" panose="020F0502020204030204" pitchFamily="34" charset="0"/>
              </a:rPr>
              <a:t>fabricados</a:t>
            </a:r>
            <a:r>
              <a:rPr lang="pt-BR" sz="2800" dirty="0">
                <a:latin typeface="Calibri" panose="020F0502020204030204" pitchFamily="34" charset="0"/>
              </a:rPr>
              <a:t>, </a:t>
            </a:r>
            <a:r>
              <a:rPr lang="pt-BR" sz="2800" dirty="0" smtClean="0">
                <a:latin typeface="Calibri" panose="020F0502020204030204" pitchFamily="34" charset="0"/>
              </a:rPr>
              <a:t>vendidos </a:t>
            </a:r>
            <a:r>
              <a:rPr lang="pt-BR" sz="2800" dirty="0">
                <a:latin typeface="Calibri" panose="020F0502020204030204" pitchFamily="34" charset="0"/>
              </a:rPr>
              <a:t>ou os serviços que </a:t>
            </a:r>
            <a:r>
              <a:rPr lang="pt-BR" sz="2800" b="1" dirty="0">
                <a:latin typeface="Calibri" panose="020F0502020204030204" pitchFamily="34" charset="0"/>
              </a:rPr>
              <a:t>serão prestados</a:t>
            </a:r>
            <a:r>
              <a:rPr lang="pt-BR" sz="2800" dirty="0" smtClean="0">
                <a:latin typeface="Calibri" panose="020F0502020204030204" pitchFamily="34" charset="0"/>
              </a:rPr>
              <a:t>.</a:t>
            </a:r>
          </a:p>
          <a:p>
            <a:endParaRPr lang="pt-BR" sz="2800" dirty="0" smtClean="0">
              <a:latin typeface="Calibri" panose="020F0502020204030204" pitchFamily="34" charset="0"/>
            </a:endParaRPr>
          </a:p>
          <a:p>
            <a:r>
              <a:rPr lang="pt-BR" sz="2800" dirty="0" smtClean="0">
                <a:latin typeface="Calibri" panose="020F0502020204030204" pitchFamily="34" charset="0"/>
              </a:rPr>
              <a:t>Informe </a:t>
            </a:r>
            <a:r>
              <a:rPr lang="pt-BR" sz="2800" dirty="0">
                <a:latin typeface="Calibri" panose="020F0502020204030204" pitchFamily="34" charset="0"/>
              </a:rPr>
              <a:t>quais as linhas </a:t>
            </a:r>
            <a:r>
              <a:rPr lang="pt-BR" sz="2800" dirty="0" smtClean="0">
                <a:latin typeface="Calibri" panose="020F0502020204030204" pitchFamily="34" charset="0"/>
              </a:rPr>
              <a:t>de produtos especificando </a:t>
            </a:r>
            <a:r>
              <a:rPr lang="pt-BR" sz="2800" b="1" dirty="0" smtClean="0">
                <a:latin typeface="Calibri" panose="020F0502020204030204" pitchFamily="34" charset="0"/>
              </a:rPr>
              <a:t>detalhes</a:t>
            </a:r>
            <a:r>
              <a:rPr lang="pt-BR" sz="2800" dirty="0">
                <a:latin typeface="Calibri" panose="020F0502020204030204" pitchFamily="34" charset="0"/>
              </a:rPr>
              <a:t> </a:t>
            </a:r>
            <a:r>
              <a:rPr lang="pt-BR" sz="2800" dirty="0" smtClean="0">
                <a:latin typeface="Calibri" panose="020F0502020204030204" pitchFamily="34" charset="0"/>
              </a:rPr>
              <a:t>como: </a:t>
            </a:r>
          </a:p>
          <a:p>
            <a:r>
              <a:rPr lang="pt-BR" sz="2800" b="1" dirty="0" smtClean="0">
                <a:latin typeface="Calibri" panose="020F0502020204030204" pitchFamily="34" charset="0"/>
              </a:rPr>
              <a:t>tamanho; modelo</a:t>
            </a:r>
            <a:r>
              <a:rPr lang="pt-BR" sz="2800" dirty="0" smtClean="0">
                <a:latin typeface="Calibri" panose="020F0502020204030204" pitchFamily="34" charset="0"/>
              </a:rPr>
              <a:t>; </a:t>
            </a:r>
            <a:r>
              <a:rPr lang="pt-BR" sz="2800" b="1" dirty="0" smtClean="0">
                <a:latin typeface="Calibri" panose="020F0502020204030204" pitchFamily="34" charset="0"/>
              </a:rPr>
              <a:t>cor; sabores; embalagem</a:t>
            </a:r>
            <a:r>
              <a:rPr lang="pt-BR" sz="2800" b="1" dirty="0">
                <a:latin typeface="Calibri" panose="020F0502020204030204" pitchFamily="34" charset="0"/>
              </a:rPr>
              <a:t>, apresentação, rótulo, marca</a:t>
            </a:r>
            <a:r>
              <a:rPr lang="pt-BR" sz="2800" dirty="0">
                <a:latin typeface="Calibri" panose="020F0502020204030204" pitchFamily="34" charset="0"/>
              </a:rPr>
              <a:t>, etc. </a:t>
            </a:r>
          </a:p>
        </p:txBody>
      </p:sp>
      <p:pic>
        <p:nvPicPr>
          <p:cNvPr id="29698" name="Picture 2" descr="http://www.portaldomarketing.net.br/wp-content/uploads/2013/12/coca-coletiva-produto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001" y="4869160"/>
            <a:ext cx="2885280" cy="193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6CD72-E589-4EB8-A748-ED028041336D}" type="slidenum">
              <a:rPr lang="pt-BR" smtClean="0"/>
              <a:pPr>
                <a:defRPr/>
              </a:pPr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227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3.bp.blogspot.com/-PetkmuP0cjw/Ua1PYZpuyKI/AAAAAAAAAG0/TquqKIwiCX0/s1600/7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153" y="3569382"/>
            <a:ext cx="5112568" cy="323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0" y="908720"/>
            <a:ext cx="467544" cy="3960440"/>
          </a:xfrm>
          <a:prstGeom prst="rect">
            <a:avLst/>
          </a:prstGeom>
          <a:solidFill>
            <a:schemeClr val="accent3">
              <a:lumMod val="7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solidFill>
                  <a:prstClr val="white"/>
                </a:solidFill>
                <a:latin typeface="+mj-lt"/>
                <a:cs typeface="Arial" pitchFamily="34" charset="0"/>
              </a:rPr>
              <a:t>Revisão </a:t>
            </a:r>
            <a:endParaRPr lang="pt-BR" b="1" dirty="0">
              <a:solidFill>
                <a:prstClr val="white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95288" y="332656"/>
            <a:ext cx="4967287" cy="5753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/>
            <a:r>
              <a:rPr lang="pt-BR" sz="2000" b="1" smtClean="0">
                <a:latin typeface="+mj-lt"/>
                <a:cs typeface="Arial" pitchFamily="34" charset="0"/>
              </a:rPr>
              <a:t> Conceitos de Plano </a:t>
            </a:r>
            <a:r>
              <a:rPr lang="pt-BR" sz="2000" b="1" dirty="0">
                <a:latin typeface="+mj-lt"/>
                <a:cs typeface="Arial" pitchFamily="34" charset="0"/>
              </a:rPr>
              <a:t>de negócios</a:t>
            </a:r>
            <a:endParaRPr lang="pt-BR" sz="2000" dirty="0">
              <a:latin typeface="+mj-l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36613" y="14759673"/>
            <a:ext cx="9242274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Este artigo aborda a influência de capital social em redes colaborativas. Com o contexto social de</a:t>
            </a:r>
            <a:endParaRPr lang="pt-BR" smtClean="0">
              <a:solidFill>
                <a:prstClr val="black"/>
              </a:solidFill>
              <a:latin typeface="+mj-lt"/>
            </a:endParaRPr>
          </a:p>
          <a:p>
            <a:endParaRPr lang="pt-BR" smtClean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36613" y="14893023"/>
            <a:ext cx="9917971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redes colaborativas se tornando cada vez mais importante, a pesquisa ampliou o conceito tradicional de</a:t>
            </a:r>
            <a:endParaRPr lang="pt-BR" smtClean="0">
              <a:solidFill>
                <a:prstClr val="black"/>
              </a:solidFill>
              <a:latin typeface="+mj-lt"/>
            </a:endParaRPr>
          </a:p>
          <a:p>
            <a:endParaRPr lang="pt-BR" smtClean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6613" y="15164872"/>
            <a:ext cx="7527766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competitividade para incluir e enfatizar elementos 'soft', como o capital social.</a:t>
            </a:r>
            <a:endParaRPr lang="pt-BR" smtClean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89013" y="14912073"/>
            <a:ext cx="9242274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Este artigo aborda a influência de capital social em redes colaborativas. Com o contexto social de</a:t>
            </a:r>
            <a:endParaRPr lang="pt-BR" smtClean="0">
              <a:solidFill>
                <a:prstClr val="black"/>
              </a:solidFill>
              <a:latin typeface="+mj-lt"/>
            </a:endParaRPr>
          </a:p>
          <a:p>
            <a:endParaRPr lang="pt-BR" smtClean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89013" y="15045423"/>
            <a:ext cx="9917971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redes colaborativas se tornando cada vez mais importante, a pesquisa ampliou o conceito tradicional de</a:t>
            </a:r>
            <a:endParaRPr lang="pt-BR" smtClean="0">
              <a:solidFill>
                <a:prstClr val="black"/>
              </a:solidFill>
              <a:latin typeface="+mj-lt"/>
            </a:endParaRPr>
          </a:p>
          <a:p>
            <a:endParaRPr lang="pt-BR" smtClean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989013" y="15317272"/>
            <a:ext cx="7527766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competitividade para incluir e enfatizar elementos 'soft', como o capital social.</a:t>
            </a:r>
            <a:endParaRPr lang="pt-BR" smtClean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141413" y="15064473"/>
            <a:ext cx="9242274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Este artigo aborda a influência de capital social em redes colaborativas. Com o contexto social de</a:t>
            </a:r>
            <a:endParaRPr lang="pt-BR" smtClean="0">
              <a:solidFill>
                <a:prstClr val="black"/>
              </a:solidFill>
              <a:latin typeface="+mj-lt"/>
            </a:endParaRPr>
          </a:p>
          <a:p>
            <a:endParaRPr lang="pt-BR" smtClean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1141413" y="15197823"/>
            <a:ext cx="9917971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redes colaborativas se tornando cada vez mais importante, a pesquisa ampliou o conceito tradicional de</a:t>
            </a:r>
            <a:endParaRPr lang="pt-BR" smtClean="0">
              <a:solidFill>
                <a:prstClr val="black"/>
              </a:solidFill>
              <a:latin typeface="+mj-lt"/>
            </a:endParaRPr>
          </a:p>
          <a:p>
            <a:endParaRPr lang="pt-BR" smtClean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1141413" y="15469672"/>
            <a:ext cx="7527766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competitividade para incluir e enfatizar elementos 'soft', como o capital social.</a:t>
            </a:r>
            <a:endParaRPr lang="pt-BR" smtClean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1293813" y="15216873"/>
            <a:ext cx="9242274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Este artigo aborda a influência de capital social em redes colaborativas. Com o contexto social de</a:t>
            </a:r>
            <a:endParaRPr lang="pt-BR" smtClean="0">
              <a:solidFill>
                <a:prstClr val="black"/>
              </a:solidFill>
              <a:latin typeface="+mj-lt"/>
            </a:endParaRPr>
          </a:p>
          <a:p>
            <a:endParaRPr lang="pt-BR" smtClean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1293813" y="15350223"/>
            <a:ext cx="9917971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redes colaborativas se tornando cada vez mais importante, a pesquisa ampliou o conceito tradicional de</a:t>
            </a:r>
            <a:endParaRPr lang="pt-BR" smtClean="0">
              <a:solidFill>
                <a:prstClr val="black"/>
              </a:solidFill>
              <a:latin typeface="+mj-lt"/>
            </a:endParaRPr>
          </a:p>
          <a:p>
            <a:endParaRPr lang="pt-BR" smtClean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1293813" y="15622072"/>
            <a:ext cx="7527766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competitividade para incluir e enfatizar elementos 'soft', como o capital social.</a:t>
            </a:r>
            <a:endParaRPr lang="pt-BR" smtClean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2832893" y="-81588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836613" y="15161310"/>
            <a:ext cx="4158126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O objetivo deste estudo é identificar inter-</a:t>
            </a:r>
            <a:endParaRPr lang="pt-BR" smtClean="0">
              <a:solidFill>
                <a:prstClr val="black"/>
              </a:solidFill>
              <a:latin typeface="+mj-lt"/>
            </a:endParaRPr>
          </a:p>
          <a:p>
            <a:endParaRPr lang="pt-BR" smtClean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836613" y="15433159"/>
            <a:ext cx="9428479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elementos organizacionais do capital social e sua relação com a competitividade rede colaborativa.</a:t>
            </a:r>
            <a:endParaRPr lang="pt-BR" smtClean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651419" y="1254819"/>
            <a:ext cx="8191076" cy="224676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z="2800" dirty="0" smtClean="0">
                <a:latin typeface="+mj-lt"/>
              </a:rPr>
              <a:t>O </a:t>
            </a:r>
            <a:r>
              <a:rPr lang="pt-BR" sz="2800" b="1" dirty="0" smtClean="0">
                <a:latin typeface="+mj-lt"/>
              </a:rPr>
              <a:t>modelo de negócio </a:t>
            </a:r>
            <a:r>
              <a:rPr lang="pt-BR" sz="2800" dirty="0" smtClean="0">
                <a:latin typeface="+mj-lt"/>
              </a:rPr>
              <a:t>refere-se:</a:t>
            </a:r>
          </a:p>
          <a:p>
            <a:endParaRPr lang="pt-BR" sz="2800" dirty="0" smtClean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+mj-lt"/>
              </a:rPr>
              <a:t>à </a:t>
            </a:r>
            <a:r>
              <a:rPr lang="pt-BR" sz="2800" b="1" dirty="0" smtClean="0">
                <a:latin typeface="+mj-lt"/>
              </a:rPr>
              <a:t>lógica da empresa</a:t>
            </a:r>
            <a:r>
              <a:rPr lang="pt-BR" sz="2800" dirty="0">
                <a:latin typeface="+mj-lt"/>
              </a:rPr>
              <a:t>;</a:t>
            </a:r>
            <a:endParaRPr lang="pt-BR" sz="2800" dirty="0" smtClean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+mj-lt"/>
              </a:rPr>
              <a:t>como ela </a:t>
            </a:r>
            <a:r>
              <a:rPr lang="pt-BR" sz="2800" b="1" dirty="0" smtClean="0">
                <a:latin typeface="+mj-lt"/>
              </a:rPr>
              <a:t>funciona</a:t>
            </a:r>
            <a:r>
              <a:rPr lang="pt-BR" sz="2800" dirty="0" smtClean="0">
                <a:latin typeface="+mj-lt"/>
              </a:rPr>
              <a:t> 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+mj-lt"/>
              </a:rPr>
              <a:t>como ela </a:t>
            </a:r>
            <a:r>
              <a:rPr lang="pt-BR" sz="2800" b="1" dirty="0" smtClean="0">
                <a:latin typeface="+mj-lt"/>
              </a:rPr>
              <a:t>cria valor </a:t>
            </a:r>
            <a:r>
              <a:rPr lang="pt-BR" sz="2800" dirty="0" smtClean="0">
                <a:latin typeface="+mj-lt"/>
              </a:rPr>
              <a:t>para os seus </a:t>
            </a:r>
            <a:r>
              <a:rPr lang="pt-BR" sz="2800" b="1" dirty="0" err="1" smtClean="0">
                <a:latin typeface="+mj-lt"/>
              </a:rPr>
              <a:t>Stakeholders</a:t>
            </a:r>
            <a:r>
              <a:rPr lang="pt-BR" sz="2800" b="1" dirty="0" smtClean="0">
                <a:latin typeface="+mj-lt"/>
              </a:rPr>
              <a:t>;</a:t>
            </a:r>
          </a:p>
        </p:txBody>
      </p:sp>
      <p:sp>
        <p:nvSpPr>
          <p:cNvPr id="10" name="Retângulo 9"/>
          <p:cNvSpPr/>
          <p:nvPr/>
        </p:nvSpPr>
        <p:spPr>
          <a:xfrm>
            <a:off x="7171219" y="3356992"/>
            <a:ext cx="1976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latin typeface="+mj-lt"/>
              </a:rPr>
              <a:t>(CASADEUS, 2010</a:t>
            </a:r>
            <a:r>
              <a:rPr lang="pt-BR" dirty="0">
                <a:latin typeface="+mj-lt"/>
              </a:rPr>
              <a:t>)</a:t>
            </a:r>
            <a:endParaRPr lang="pt-BR" sz="1400" dirty="0">
              <a:latin typeface="+mj-lt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1141413" y="3726324"/>
            <a:ext cx="10182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sz="3200" dirty="0">
                <a:solidFill>
                  <a:srgbClr val="FF0000"/>
                </a:solidFill>
                <a:latin typeface="Calibri"/>
              </a:rPr>
              <a:t>$$$$</a:t>
            </a:r>
          </a:p>
        </p:txBody>
      </p:sp>
      <p:sp>
        <p:nvSpPr>
          <p:cNvPr id="18" name="AutoShape 2" descr="http://www.agenciadecocriacao.com.br/wp-content/uploads/2012/05/modelo_canvas_ag%C3%AAncia_cocria%C3%A7%C3%A3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" name="Espaço Reservado para Número de Slide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6CD72-E589-4EB8-A748-ED028041336D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270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95288" y="332656"/>
            <a:ext cx="4967287" cy="5753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/>
            <a:r>
              <a:rPr lang="pt-BR" dirty="0">
                <a:solidFill>
                  <a:schemeClr val="bg1"/>
                </a:solidFill>
              </a:rPr>
              <a:t>Plano de Marketing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683568" y="1124744"/>
            <a:ext cx="79208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alibri" panose="020F0502020204030204" pitchFamily="34" charset="0"/>
              </a:rPr>
              <a:t>Para </a:t>
            </a:r>
            <a:r>
              <a:rPr lang="pt-BR" sz="2800" b="1" dirty="0">
                <a:latin typeface="Calibri" panose="020F0502020204030204" pitchFamily="34" charset="0"/>
              </a:rPr>
              <a:t>empresas de serviço</a:t>
            </a:r>
            <a:r>
              <a:rPr lang="pt-BR" sz="2800" dirty="0">
                <a:latin typeface="Calibri" panose="020F0502020204030204" pitchFamily="34" charset="0"/>
              </a:rPr>
              <a:t>, informe quais serviços serão prestados, </a:t>
            </a:r>
            <a:r>
              <a:rPr lang="pt-BR" sz="2800" dirty="0" smtClean="0">
                <a:latin typeface="Calibri" panose="020F0502020204030204" pitchFamily="34" charset="0"/>
              </a:rPr>
              <a:t>suas </a:t>
            </a:r>
            <a:r>
              <a:rPr lang="pt-BR" sz="2800" b="1" dirty="0">
                <a:latin typeface="Calibri" panose="020F0502020204030204" pitchFamily="34" charset="0"/>
              </a:rPr>
              <a:t>características</a:t>
            </a:r>
            <a:r>
              <a:rPr lang="pt-BR" sz="2800" dirty="0">
                <a:latin typeface="Calibri" panose="020F0502020204030204" pitchFamily="34" charset="0"/>
              </a:rPr>
              <a:t> e as </a:t>
            </a:r>
            <a:r>
              <a:rPr lang="pt-BR" sz="2800" b="1" dirty="0">
                <a:latin typeface="Calibri" panose="020F0502020204030204" pitchFamily="34" charset="0"/>
              </a:rPr>
              <a:t>garantias oferecidas</a:t>
            </a:r>
            <a:r>
              <a:rPr lang="pt-BR" sz="2800" dirty="0" smtClean="0">
                <a:latin typeface="Calibri" panose="020F0502020204030204" pitchFamily="34" charset="0"/>
              </a:rPr>
              <a:t>.</a:t>
            </a:r>
          </a:p>
          <a:p>
            <a:endParaRPr lang="pt-BR" sz="2800" dirty="0">
              <a:latin typeface="Calibri" panose="020F0502020204030204" pitchFamily="34" charset="0"/>
            </a:endParaRPr>
          </a:p>
          <a:p>
            <a:r>
              <a:rPr lang="pt-BR" sz="2800" dirty="0">
                <a:latin typeface="Calibri" panose="020F0502020204030204" pitchFamily="34" charset="0"/>
              </a:rPr>
              <a:t>Lembre-se de que a qualidade do produto é aquela que o </a:t>
            </a:r>
            <a:r>
              <a:rPr lang="pt-BR" sz="2800" b="1" dirty="0">
                <a:latin typeface="Calibri" panose="020F0502020204030204" pitchFamily="34" charset="0"/>
              </a:rPr>
              <a:t>consumidor </a:t>
            </a:r>
            <a:r>
              <a:rPr lang="pt-BR" sz="2800" b="1" dirty="0" smtClean="0">
                <a:latin typeface="Calibri" panose="020F0502020204030204" pitchFamily="34" charset="0"/>
              </a:rPr>
              <a:t>enxerga</a:t>
            </a:r>
            <a:r>
              <a:rPr lang="pt-BR" sz="2800" dirty="0">
                <a:latin typeface="Calibri" panose="020F0502020204030204" pitchFamily="34" charset="0"/>
              </a:rPr>
              <a:t>. </a:t>
            </a:r>
            <a:endParaRPr lang="pt-BR" sz="2800" dirty="0" smtClean="0">
              <a:latin typeface="Calibri" panose="020F0502020204030204" pitchFamily="34" charset="0"/>
            </a:endParaRPr>
          </a:p>
          <a:p>
            <a:endParaRPr lang="pt-BR" sz="2800" dirty="0">
              <a:latin typeface="Calibri" panose="020F0502020204030204" pitchFamily="34" charset="0"/>
            </a:endParaRPr>
          </a:p>
          <a:p>
            <a:r>
              <a:rPr lang="pt-BR" sz="2800" dirty="0" smtClean="0">
                <a:latin typeface="Calibri" panose="020F0502020204030204" pitchFamily="34" charset="0"/>
              </a:rPr>
              <a:t>Quando </a:t>
            </a:r>
            <a:r>
              <a:rPr lang="pt-BR" sz="2800" dirty="0">
                <a:latin typeface="Calibri" panose="020F0502020204030204" pitchFamily="34" charset="0"/>
              </a:rPr>
              <a:t>decidir melhorar um produto ou um serviço, pense </a:t>
            </a:r>
            <a:r>
              <a:rPr lang="pt-BR" sz="2800" dirty="0" smtClean="0">
                <a:latin typeface="Calibri" panose="020F0502020204030204" pitchFamily="34" charset="0"/>
              </a:rPr>
              <a:t>sempre </a:t>
            </a:r>
            <a:r>
              <a:rPr lang="pt-BR" sz="2800" dirty="0">
                <a:latin typeface="Calibri" panose="020F0502020204030204" pitchFamily="34" charset="0"/>
              </a:rPr>
              <a:t>sob o </a:t>
            </a:r>
            <a:r>
              <a:rPr lang="pt-BR" sz="2800" b="1" dirty="0">
                <a:latin typeface="Calibri" panose="020F0502020204030204" pitchFamily="34" charset="0"/>
              </a:rPr>
              <a:t>ponto de vista do </a:t>
            </a:r>
            <a:r>
              <a:rPr lang="pt-BR" sz="2800" b="1" dirty="0" smtClean="0">
                <a:latin typeface="Calibri" panose="020F0502020204030204" pitchFamily="34" charset="0"/>
              </a:rPr>
              <a:t>cliente. </a:t>
            </a:r>
            <a:endParaRPr lang="pt-BR" sz="2800" b="1" dirty="0">
              <a:latin typeface="Calibri" panose="020F050202020403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0" y="908720"/>
            <a:ext cx="467544" cy="3960440"/>
          </a:xfrm>
          <a:prstGeom prst="rect">
            <a:avLst/>
          </a:prstGeom>
          <a:solidFill>
            <a:schemeClr val="accent3">
              <a:lumMod val="7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lvl="1"/>
            <a:r>
              <a:rPr lang="pt-BR" b="1" dirty="0" smtClean="0">
                <a:solidFill>
                  <a:schemeClr val="bg1"/>
                </a:solidFill>
              </a:rPr>
              <a:t>Produto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" name="AutoShape 2" descr="data:image/jpeg;base64,/9j/4AAQSkZJRgABAQAAAQABAAD/2wCEAAkGBwgHBgkIBwgKCgkLDRYPDQwMDRsUFRAWIB0iIiAdHx8kKDQsJCYxJx8fLT0tMTU3Ojo6Iys/RD84QzQ5OjcBCgoKDQwNGg8PGjclHyU3Nzc3Nzc3Nzc3Nzc3Nzc3Nzc3Nzc3Nzc3Nzc3Nzc3Nzc3Nzc3Nzc3Nzc3Nzc3Nzc3N//AABEIAIcAtQMBIgACEQEDEQH/xAAbAAEAAgMBAQAAAAAAAAAAAAAAAQYCBQcEA//EADgQAAIBAwIEAwQIBQUAAAAAAAABAgMEEQUhBhIxQRNRcTJhgZEUIiNCUrHB0RVicoKhJDNDg+H/xAAZAQEAAwEBAAAAAAAAAAAAAAAAAQIEAwX/xAAjEQEAAgICAgICAwAAAAAAAAAAAQIDEQQxEiETQVFhFDJC/9oADAMBAAIRAxEAPwDuIAAAAAYTlGKcpNKKWW2zLJVeLtUccWVCW73q4/ImF8eOclvGG5Wtac5NfSoZR9YapYT6XVL4ywc65tyeb0J03/wa/l0mN5bS9m5pP0mj6KrTl0nF+jOZuaS5pYR56l3J7QbjHzQ0j+B+JdWUk+jJOTRvK8X9WvVX/Yz7w1a+h7F5XX97GkTwLfl1IHNafEOqU+l7Ufqk/wAz7x4q1SPW4hL1pIjSk8HJ9OhgocOMNQj7cbeS/oa/U9EONK/37Wm/STX6DSk8LLH0umwKnT40p/8AJaNf0zyfeHGNi/ap1o/5GlJ42aP8rKSa3S9Ys9Tc1a1G5Qw5RksNGxIcbVms6lIACAAAAAAAIb2A8mp3tOwsqlxU6QWy832RzevWqV6061V5nN5bNzxfqaubtWlKX2VH2vfL/wANCi0PV4mLwrue5ZpiVRU1l9eyPlUqKC23kjzuTnmUnuyWvTOdSVR5k/RGJC6EhcAAAAMBkjIDAjLJTZGT621Cpc16dCkszqyUY/EImddrZwHYPmrX88pNeHBfmXI89haQsrOlb0l9WnFL1956CkvBzX87zZIADmAAAAAINZxDqUdM06dXK8SX1aa85GyfQ5xxVqT1DUZQg/saDcY+vdkw78fF8l2pUnOblJtyby35kTq42j8z5SnlcsehBZ7URpJJCMqcZVJxhTi5Tk8KKW7CTO2SV6mypaPc0bmnG/t7iEHFyxShzt+5Y6HgruE6s3Cn4Uc4UM5wFa3rafTAkIBdAZLIYEAABjuWzgbTeevUv6kXiC5KefPuyr0qUq1SFKmsznJRXq9jqml2cLGxo28OkI4z5vuRLFzcvjTwjuXrXQAFXkgAAAAAQ+gInJQg5SeEllsDScWap/DtOcYSSrVvqw/VnNZTctllR/M2PEeqS1TVKlRP7GH1KUfd5/E1aLaezxcXx0/cskZIxMkS0pLfwPp8eWpf1Ipyz4dNvt5lP6lp4e4jttPsqNnXo1NpvNSOMLL6iWflReceqrJr2ovS9OnXWHUbUIJ+ZzmrUnWqTqVHzTnLmk8dWbzijXaepJW1qs0IS5nNreT93kaAiFeHinHT32kEAlrACQIGCSYRc5qEVmUniPqBYuCtO+kX0ryos06G0c95P9i+o8GhWEdO02jbr2kszfm31NgVmXhcjJ8mTYACHEAAAAAQVfjjVfolgrKm/tbjZ79I9yyV6sKNKdWpLlhCLlJvskcl1jUJ6nqNa6lnEpYgn92HZfqTENPExed9z1DyLoSiESiz2WQQCAyXQkxRkEsgQSAAAABkAZdjf8G6d9L1H6RNN07ff1l2NBttk6VwxYfw/SqdOX+5N88/V9iJZeXk8Meo7ltl0JIRJV4wAAAAAAADTcU2l1e6NXoWSzUljKz1XdHL69vcW1V07mlKlOPaSaO0HlvdPtb+HJdUYVF71uidtWDk/F6mPTj6eTJdS46twRu6mm1NuvhzZVLuzubKq6d1RlTku7WxO3pY89L9S+YMU8mZLslEkIlBKQABJBIAglEDOEB6LFqN5RlKlKpCE1KUYrLaRfrTifTazUJTlTn+GS3+XX/BS9Mh4VJzn7U/yPXVVOsuWpCE49cSimNPM5FL5cnrpf6F3b119jWhP3KW/wAj7nOqahTx4cVHHTHY9tvqt5btKFaTj5TeSunKeJb6leMgrNDiVx2uKOffBm0ttasLh4jXUZeU9hpwtivX6bIGMZxkk4tNPutye5DmkAACCQBB8bq1o3VPkuKUKkf5l0PuARuPcKdqvBVKfNU0+pyS68kunzKnfaZe6fJq5oyil97Gx1xrJ86tGnWg4VYRnF9VJZJ214uXenftx1ST7maZe9U4OtLjM7NujPyzsVHUdFvtNb8ak3FP2o9C23oY+TS/Txgw5sPD2fvMs7ZDvtIGQEh5NVvFY2VSu93FYilvmXZY7nr37FW4nuY1rmFvKNfw6Szz0m9pfAOHIy/HjmWdpxA7aEKbqVvGb9iMMJv+l7L4M3tDiKKjm4UPfKMsb+9Mo7qLwHKVzRr011jVSjL59H8kfGFP6RKErC0uXX6x5lzU0vPfp/aHlUzZN6h1S31K3rtRhVSqfgltL5M9Xi+8oenaPq9a4g7qtRpW0WnKnGPM5/Pp8i3WlBU34VBTlnpBNzfwDdS0zG5jT3qeUZZzseyx0DUbneVNUYP71V7/ACLBZcNWlDEriUria7S2ivh++RuFLcilfvat2Du3PFgqrlnfw+nx7Fx0mOoRpv8AiEoN/dx1XqeynShSjy04RjFdksGaRXbHkzefrSQAQ4gAAAAAQSAIwYzpxmmpxTT6pozAFe1ThOxvczorwKvnFbfIqGpcOahp75uTxKf4o7o6gYtJrDWxMS04+Ven7cabcXiSw/eZ5Wx0rU+HLC/Tbp+FUf3ofsVK94P1GhV/0sYV4N7OLw/jknbfj5mO3avXVWVG3nUhBzlFbQXdlStdC1OvKdevdStJ1J8zhCXPjPXr0Z0anwxrVSr4f0TlX45VIpG807glRxK+uU3+CksY+L/ZE7ceRkx2n3O3NbPhewpqHjU/Hmm3z1d3Jvz8y36Zw1eVoxVvaeHTxjmqfUil+ZfrHR7CxX+nt4J/iay/mz34I2zTyNf1hV7Dg6hCK+m3E6vnCn9SP7lgtLC1s48trQp01/LE9KBG3G2S1u5QlgEghQAAAAAAAAAAAAAAAAIwSAIwMIABgkABgAAAAAAAAAAAA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8676" name="Picture 4" descr="http://previewcf.turbosquid.com/Preview/2011/04/05__11_45_17/Apple%20macbook%20pro%20table%20computer%20laptop%20pc%20notebook%20mac_1.jpgdf15a6c5-5619-4659-b9fe-f9df986471e7Larg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10" b="16571"/>
          <a:stretch/>
        </p:blipFill>
        <p:spPr bwMode="auto">
          <a:xfrm>
            <a:off x="6012160" y="5086608"/>
            <a:ext cx="2474640" cy="164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6CD72-E589-4EB8-A748-ED028041336D}" type="slidenum">
              <a:rPr lang="pt-BR" smtClean="0"/>
              <a:pPr>
                <a:defRPr/>
              </a:pPr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100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908720"/>
            <a:ext cx="467544" cy="3960440"/>
          </a:xfrm>
          <a:prstGeom prst="rect">
            <a:avLst/>
          </a:prstGeom>
          <a:solidFill>
            <a:schemeClr val="accent3">
              <a:lumMod val="7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lvl="1"/>
            <a:r>
              <a:rPr lang="pt-BR" b="1" dirty="0" smtClean="0">
                <a:solidFill>
                  <a:schemeClr val="bg1"/>
                </a:solidFill>
              </a:rPr>
              <a:t>Preço  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95288" y="332656"/>
            <a:ext cx="4967287" cy="5753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/>
            <a:r>
              <a:rPr lang="pt-BR" dirty="0">
                <a:solidFill>
                  <a:schemeClr val="bg1"/>
                </a:solidFill>
              </a:rPr>
              <a:t>Plano de Marketing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39552" y="1124744"/>
            <a:ext cx="806489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alibri" panose="020F0502020204030204" pitchFamily="34" charset="0"/>
              </a:rPr>
              <a:t>2. Preço:</a:t>
            </a:r>
          </a:p>
          <a:p>
            <a:r>
              <a:rPr lang="pt-BR" sz="2800" dirty="0">
                <a:latin typeface="Calibri" panose="020F0502020204030204" pitchFamily="34" charset="0"/>
              </a:rPr>
              <a:t> </a:t>
            </a:r>
            <a:r>
              <a:rPr lang="pt-BR" sz="2800" dirty="0" smtClean="0">
                <a:latin typeface="Calibri" panose="020F0502020204030204" pitchFamily="34" charset="0"/>
              </a:rPr>
              <a:t>Preço </a:t>
            </a:r>
            <a:r>
              <a:rPr lang="pt-BR" sz="2800" dirty="0">
                <a:latin typeface="Calibri" panose="020F0502020204030204" pitchFamily="34" charset="0"/>
              </a:rPr>
              <a:t>é o que </a:t>
            </a:r>
            <a:r>
              <a:rPr lang="pt-BR" sz="2800" b="1" dirty="0">
                <a:latin typeface="Calibri" panose="020F0502020204030204" pitchFamily="34" charset="0"/>
              </a:rPr>
              <a:t>consumidor está disposto </a:t>
            </a:r>
            <a:r>
              <a:rPr lang="pt-BR" sz="2800" dirty="0">
                <a:latin typeface="Calibri" panose="020F0502020204030204" pitchFamily="34" charset="0"/>
              </a:rPr>
              <a:t>a pagar pelo que </a:t>
            </a:r>
            <a:r>
              <a:rPr lang="pt-BR" sz="2800" b="1" dirty="0">
                <a:latin typeface="Calibri" panose="020F0502020204030204" pitchFamily="34" charset="0"/>
              </a:rPr>
              <a:t>você irá </a:t>
            </a:r>
            <a:r>
              <a:rPr lang="pt-BR" sz="2800" b="1" dirty="0" smtClean="0">
                <a:latin typeface="Calibri" panose="020F0502020204030204" pitchFamily="34" charset="0"/>
              </a:rPr>
              <a:t>oferecer</a:t>
            </a:r>
            <a:r>
              <a:rPr lang="pt-BR" sz="2800" dirty="0">
                <a:latin typeface="Calibri" panose="020F0502020204030204" pitchFamily="34" charset="0"/>
              </a:rPr>
              <a:t>. </a:t>
            </a:r>
            <a:endParaRPr lang="pt-BR" sz="2800" dirty="0" smtClean="0">
              <a:latin typeface="Calibri" panose="020F0502020204030204" pitchFamily="34" charset="0"/>
            </a:endParaRPr>
          </a:p>
          <a:p>
            <a:endParaRPr lang="pt-BR" sz="2800" dirty="0">
              <a:latin typeface="Calibri" panose="020F0502020204030204" pitchFamily="34" charset="0"/>
            </a:endParaRPr>
          </a:p>
          <a:p>
            <a:r>
              <a:rPr lang="pt-BR" sz="2800" dirty="0" smtClean="0">
                <a:latin typeface="Calibri" panose="020F0502020204030204" pitchFamily="34" charset="0"/>
              </a:rPr>
              <a:t>A </a:t>
            </a:r>
            <a:r>
              <a:rPr lang="pt-BR" sz="2800" dirty="0">
                <a:latin typeface="Calibri" panose="020F0502020204030204" pitchFamily="34" charset="0"/>
              </a:rPr>
              <a:t>determinação do preço deve </a:t>
            </a:r>
            <a:r>
              <a:rPr lang="pt-BR" sz="2800" dirty="0" smtClean="0">
                <a:latin typeface="Calibri" panose="020F0502020204030204" pitchFamily="34" charset="0"/>
              </a:rPr>
              <a:t>considerar também </a:t>
            </a:r>
            <a:r>
              <a:rPr lang="pt-BR" sz="2800" b="1" dirty="0">
                <a:latin typeface="Calibri" panose="020F0502020204030204" pitchFamily="34" charset="0"/>
              </a:rPr>
              <a:t>os custos do </a:t>
            </a:r>
            <a:r>
              <a:rPr lang="pt-BR" sz="2800" b="1" dirty="0" smtClean="0">
                <a:latin typeface="Calibri" panose="020F0502020204030204" pitchFamily="34" charset="0"/>
              </a:rPr>
              <a:t>produto </a:t>
            </a:r>
            <a:r>
              <a:rPr lang="pt-BR" sz="2800" b="1" dirty="0">
                <a:latin typeface="Calibri" panose="020F0502020204030204" pitchFamily="34" charset="0"/>
              </a:rPr>
              <a:t>ou serviço </a:t>
            </a:r>
            <a:r>
              <a:rPr lang="pt-BR" sz="2800" dirty="0">
                <a:latin typeface="Calibri" panose="020F0502020204030204" pitchFamily="34" charset="0"/>
              </a:rPr>
              <a:t>e ainda proporcionar o </a:t>
            </a:r>
            <a:r>
              <a:rPr lang="pt-BR" sz="2800" b="1" dirty="0">
                <a:latin typeface="Calibri" panose="020F0502020204030204" pitchFamily="34" charset="0"/>
              </a:rPr>
              <a:t>retorno </a:t>
            </a:r>
            <a:r>
              <a:rPr lang="pt-BR" sz="2800" dirty="0">
                <a:latin typeface="Calibri" panose="020F0502020204030204" pitchFamily="34" charset="0"/>
              </a:rPr>
              <a:t>desejado.</a:t>
            </a:r>
            <a:endParaRPr lang="pt-BR" sz="2800" b="1" dirty="0">
              <a:latin typeface="Calibri" panose="020F0502020204030204" pitchFamily="34" charset="0"/>
            </a:endParaRPr>
          </a:p>
        </p:txBody>
      </p:sp>
      <p:pic>
        <p:nvPicPr>
          <p:cNvPr id="6" name="Picture 6" descr="http://www.tecnoartenews.com/wp-content/uploads/2013/04/iphone-6-conceito-design-0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5" t="3734" r="6490" b="6518"/>
          <a:stretch/>
        </p:blipFill>
        <p:spPr bwMode="auto">
          <a:xfrm>
            <a:off x="3639334" y="3930745"/>
            <a:ext cx="4945488" cy="294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6CD72-E589-4EB8-A748-ED028041336D}" type="slidenum">
              <a:rPr lang="pt-BR" smtClean="0"/>
              <a:pPr>
                <a:defRPr/>
              </a:pPr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6818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908720"/>
            <a:ext cx="467544" cy="3960440"/>
          </a:xfrm>
          <a:prstGeom prst="rect">
            <a:avLst/>
          </a:prstGeom>
          <a:solidFill>
            <a:schemeClr val="accent3">
              <a:lumMod val="7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lvl="1"/>
            <a:r>
              <a:rPr lang="pt-BR" b="1" dirty="0" smtClean="0">
                <a:solidFill>
                  <a:schemeClr val="bg1"/>
                </a:solidFill>
              </a:rPr>
              <a:t>Preço  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95288" y="332656"/>
            <a:ext cx="4967287" cy="5753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/>
            <a:r>
              <a:rPr lang="pt-BR" dirty="0">
                <a:solidFill>
                  <a:schemeClr val="bg1"/>
                </a:solidFill>
              </a:rPr>
              <a:t>Plano de Marketing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683568" y="938760"/>
            <a:ext cx="792088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alibri" panose="020F0502020204030204" pitchFamily="34" charset="0"/>
              </a:rPr>
              <a:t>2. Preço:</a:t>
            </a:r>
          </a:p>
          <a:p>
            <a:r>
              <a:rPr lang="pt-BR" sz="2800" dirty="0">
                <a:latin typeface="Calibri" panose="020F0502020204030204" pitchFamily="34" charset="0"/>
              </a:rPr>
              <a:t> </a:t>
            </a:r>
          </a:p>
          <a:p>
            <a:r>
              <a:rPr lang="pt-BR" sz="2800" dirty="0" smtClean="0">
                <a:latin typeface="Calibri" panose="020F0502020204030204" pitchFamily="34" charset="0"/>
              </a:rPr>
              <a:t>Ao avaliar </a:t>
            </a:r>
            <a:r>
              <a:rPr lang="pt-BR" sz="2800" dirty="0">
                <a:latin typeface="Calibri" panose="020F0502020204030204" pitchFamily="34" charset="0"/>
              </a:rPr>
              <a:t>o </a:t>
            </a:r>
            <a:r>
              <a:rPr lang="pt-BR" sz="2800" b="1" dirty="0">
                <a:latin typeface="Calibri" panose="020F0502020204030204" pitchFamily="34" charset="0"/>
              </a:rPr>
              <a:t>quanto o consumidor </a:t>
            </a:r>
            <a:r>
              <a:rPr lang="pt-BR" sz="2800" dirty="0">
                <a:latin typeface="Calibri" panose="020F0502020204030204" pitchFamily="34" charset="0"/>
              </a:rPr>
              <a:t>está disposto a pagar, você pode </a:t>
            </a:r>
            <a:r>
              <a:rPr lang="pt-BR" sz="2800" dirty="0" smtClean="0">
                <a:latin typeface="Calibri" panose="020F0502020204030204" pitchFamily="34" charset="0"/>
              </a:rPr>
              <a:t>verificar </a:t>
            </a:r>
            <a:r>
              <a:rPr lang="pt-BR" sz="2800" b="1" dirty="0">
                <a:latin typeface="Calibri" panose="020F0502020204030204" pitchFamily="34" charset="0"/>
              </a:rPr>
              <a:t>se seu preço </a:t>
            </a:r>
            <a:r>
              <a:rPr lang="pt-BR" sz="2800" dirty="0">
                <a:latin typeface="Calibri" panose="020F0502020204030204" pitchFamily="34" charset="0"/>
              </a:rPr>
              <a:t>será </a:t>
            </a:r>
            <a:r>
              <a:rPr lang="pt-BR" sz="2800" b="1" dirty="0" smtClean="0">
                <a:latin typeface="Calibri" panose="020F0502020204030204" pitchFamily="34" charset="0"/>
              </a:rPr>
              <a:t>compatível </a:t>
            </a:r>
            <a:r>
              <a:rPr lang="pt-BR" sz="2800" b="1" dirty="0">
                <a:latin typeface="Calibri" panose="020F0502020204030204" pitchFamily="34" charset="0"/>
              </a:rPr>
              <a:t>com aquele praticado </a:t>
            </a:r>
            <a:r>
              <a:rPr lang="pt-BR" sz="2800" dirty="0">
                <a:latin typeface="Calibri" panose="020F0502020204030204" pitchFamily="34" charset="0"/>
              </a:rPr>
              <a:t>no </a:t>
            </a:r>
            <a:r>
              <a:rPr lang="pt-BR" sz="2800" dirty="0" smtClean="0">
                <a:latin typeface="Calibri" panose="020F0502020204030204" pitchFamily="34" charset="0"/>
              </a:rPr>
              <a:t>mercado </a:t>
            </a:r>
            <a:r>
              <a:rPr lang="pt-BR" sz="2800" dirty="0">
                <a:latin typeface="Calibri" panose="020F0502020204030204" pitchFamily="34" charset="0"/>
              </a:rPr>
              <a:t>pelos </a:t>
            </a:r>
            <a:r>
              <a:rPr lang="pt-BR" sz="2800" b="1" dirty="0">
                <a:latin typeface="Calibri" panose="020F0502020204030204" pitchFamily="34" charset="0"/>
              </a:rPr>
              <a:t>concorrentes diretos</a:t>
            </a:r>
            <a:r>
              <a:rPr lang="pt-BR" sz="2800" dirty="0" smtClean="0">
                <a:latin typeface="Calibri" panose="020F0502020204030204" pitchFamily="34" charset="0"/>
              </a:rPr>
              <a:t>.</a:t>
            </a:r>
          </a:p>
          <a:p>
            <a:endParaRPr lang="pt-BR" sz="2800" b="1" dirty="0">
              <a:latin typeface="Calibri" panose="020F0502020204030204" pitchFamily="34" charset="0"/>
            </a:endParaRPr>
          </a:p>
          <a:p>
            <a:r>
              <a:rPr lang="pt-BR" sz="2800" dirty="0">
                <a:latin typeface="Calibri" panose="020F0502020204030204" pitchFamily="34" charset="0"/>
              </a:rPr>
              <a:t>O preço de venda será trabalhado novamente no </a:t>
            </a:r>
            <a:r>
              <a:rPr lang="pt-BR" sz="2800" b="1" dirty="0">
                <a:latin typeface="Calibri" panose="020F0502020204030204" pitchFamily="34" charset="0"/>
              </a:rPr>
              <a:t>Plano </a:t>
            </a:r>
            <a:r>
              <a:rPr lang="pt-BR" sz="2800" b="1" dirty="0" smtClean="0">
                <a:latin typeface="Calibri" panose="020F0502020204030204" pitchFamily="34" charset="0"/>
              </a:rPr>
              <a:t>Financeiro</a:t>
            </a:r>
            <a:r>
              <a:rPr lang="pt-BR" sz="2800" dirty="0">
                <a:latin typeface="Calibri" panose="020F0502020204030204" pitchFamily="34" charset="0"/>
              </a:rPr>
              <a:t>, quando calcularmos o </a:t>
            </a:r>
            <a:r>
              <a:rPr lang="pt-BR" sz="2800" dirty="0" smtClean="0">
                <a:latin typeface="Calibri" panose="020F0502020204030204" pitchFamily="34" charset="0"/>
              </a:rPr>
              <a:t>faturamento </a:t>
            </a:r>
            <a:r>
              <a:rPr lang="pt-BR" sz="2800" dirty="0">
                <a:latin typeface="Calibri" panose="020F0502020204030204" pitchFamily="34" charset="0"/>
              </a:rPr>
              <a:t>total da </a:t>
            </a:r>
            <a:r>
              <a:rPr lang="pt-BR" sz="2800" dirty="0" smtClean="0">
                <a:latin typeface="Calibri" panose="020F0502020204030204" pitchFamily="34" charset="0"/>
              </a:rPr>
              <a:t>empresa.</a:t>
            </a:r>
            <a:endParaRPr lang="pt-BR" sz="2800" dirty="0">
              <a:latin typeface="Calibri" panose="020F0502020204030204" pitchFamily="34" charset="0"/>
            </a:endParaRPr>
          </a:p>
        </p:txBody>
      </p:sp>
      <p:pic>
        <p:nvPicPr>
          <p:cNvPr id="26626" name="Picture 2" descr="https://encrypted-tbn0.gstatic.com/images?q=tbn:ANd9GcRV6MU8Cd86Bys-l7DVtbMppQEA4ZNYxYtRhOHvsu5ZvY2Y8QCIN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869160"/>
            <a:ext cx="246697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6CD72-E589-4EB8-A748-ED028041336D}" type="slidenum">
              <a:rPr lang="pt-BR" smtClean="0"/>
              <a:pPr>
                <a:defRPr/>
              </a:pPr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094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908720"/>
            <a:ext cx="467544" cy="3960440"/>
          </a:xfrm>
          <a:prstGeom prst="rect">
            <a:avLst/>
          </a:prstGeom>
          <a:solidFill>
            <a:schemeClr val="accent3">
              <a:lumMod val="7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lvl="1"/>
            <a:r>
              <a:rPr lang="pt-BR" b="1" dirty="0" smtClean="0">
                <a:solidFill>
                  <a:schemeClr val="bg1"/>
                </a:solidFill>
              </a:rPr>
              <a:t>Promoção  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95288" y="332656"/>
            <a:ext cx="4967287" cy="5753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/>
            <a:r>
              <a:rPr lang="pt-BR" dirty="0">
                <a:solidFill>
                  <a:schemeClr val="bg1"/>
                </a:solidFill>
              </a:rPr>
              <a:t>Plano de Marketing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467544" y="1124744"/>
            <a:ext cx="85689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alibri" panose="020F0502020204030204" pitchFamily="34" charset="0"/>
              </a:rPr>
              <a:t>3. Estratégias promocionais</a:t>
            </a:r>
          </a:p>
          <a:p>
            <a:endParaRPr lang="pt-BR" sz="2800" dirty="0" smtClean="0">
              <a:latin typeface="Calibri" panose="020F0502020204030204" pitchFamily="34" charset="0"/>
            </a:endParaRPr>
          </a:p>
          <a:p>
            <a:r>
              <a:rPr lang="pt-BR" sz="2800" dirty="0">
                <a:latin typeface="Calibri" panose="020F0502020204030204" pitchFamily="34" charset="0"/>
              </a:rPr>
              <a:t>Promoção é toda ação que tem </a:t>
            </a:r>
            <a:r>
              <a:rPr lang="pt-BR" sz="2800" b="1" dirty="0">
                <a:latin typeface="Calibri" panose="020F0502020204030204" pitchFamily="34" charset="0"/>
              </a:rPr>
              <a:t>como objetivo apresentar</a:t>
            </a:r>
            <a:r>
              <a:rPr lang="pt-BR" sz="2800" dirty="0">
                <a:latin typeface="Calibri" panose="020F0502020204030204" pitchFamily="34" charset="0"/>
              </a:rPr>
              <a:t>, </a:t>
            </a:r>
            <a:r>
              <a:rPr lang="pt-BR" sz="2800" b="1" dirty="0">
                <a:latin typeface="Calibri" panose="020F0502020204030204" pitchFamily="34" charset="0"/>
              </a:rPr>
              <a:t>informar</a:t>
            </a:r>
            <a:r>
              <a:rPr lang="pt-BR" sz="2800" dirty="0">
                <a:latin typeface="Calibri" panose="020F0502020204030204" pitchFamily="34" charset="0"/>
              </a:rPr>
              <a:t>, </a:t>
            </a:r>
            <a:r>
              <a:rPr lang="pt-BR" sz="2800" b="1" dirty="0" smtClean="0">
                <a:latin typeface="Calibri" panose="020F0502020204030204" pitchFamily="34" charset="0"/>
              </a:rPr>
              <a:t>convencer</a:t>
            </a:r>
            <a:r>
              <a:rPr lang="pt-BR" sz="2800" dirty="0" smtClean="0">
                <a:latin typeface="Calibri" panose="020F0502020204030204" pitchFamily="34" charset="0"/>
              </a:rPr>
              <a:t> </a:t>
            </a:r>
            <a:r>
              <a:rPr lang="pt-BR" sz="2800" dirty="0">
                <a:latin typeface="Calibri" panose="020F0502020204030204" pitchFamily="34" charset="0"/>
              </a:rPr>
              <a:t>ou </a:t>
            </a:r>
            <a:r>
              <a:rPr lang="pt-BR" sz="2800" b="1" dirty="0">
                <a:latin typeface="Calibri" panose="020F0502020204030204" pitchFamily="34" charset="0"/>
              </a:rPr>
              <a:t>lembrar</a:t>
            </a:r>
            <a:r>
              <a:rPr lang="pt-BR" sz="2800" dirty="0">
                <a:latin typeface="Calibri" panose="020F0502020204030204" pitchFamily="34" charset="0"/>
              </a:rPr>
              <a:t> os clientes de </a:t>
            </a:r>
            <a:r>
              <a:rPr lang="pt-BR" sz="2800" b="1" dirty="0">
                <a:latin typeface="Calibri" panose="020F0502020204030204" pitchFamily="34" charset="0"/>
              </a:rPr>
              <a:t>comprar os seus produtos </a:t>
            </a:r>
            <a:r>
              <a:rPr lang="pt-BR" sz="2800" dirty="0">
                <a:latin typeface="Calibri" panose="020F0502020204030204" pitchFamily="34" charset="0"/>
              </a:rPr>
              <a:t>ou </a:t>
            </a:r>
            <a:r>
              <a:rPr lang="pt-BR" sz="2800" dirty="0" smtClean="0">
                <a:latin typeface="Calibri" panose="020F0502020204030204" pitchFamily="34" charset="0"/>
              </a:rPr>
              <a:t>serviços </a:t>
            </a:r>
            <a:r>
              <a:rPr lang="pt-BR" sz="2800" dirty="0">
                <a:latin typeface="Calibri" panose="020F0502020204030204" pitchFamily="34" charset="0"/>
              </a:rPr>
              <a:t>e não os dos concorrentes. </a:t>
            </a:r>
          </a:p>
        </p:txBody>
      </p:sp>
      <p:sp>
        <p:nvSpPr>
          <p:cNvPr id="2" name="Retângulo 1"/>
          <p:cNvSpPr/>
          <p:nvPr/>
        </p:nvSpPr>
        <p:spPr>
          <a:xfrm>
            <a:off x="467544" y="4134559"/>
            <a:ext cx="662473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 smtClean="0">
                <a:latin typeface="Calibri" panose="020F0502020204030204" pitchFamily="34" charset="0"/>
              </a:rPr>
              <a:t>Envolve: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Calibri" panose="020F0502020204030204" pitchFamily="34" charset="0"/>
              </a:rPr>
              <a:t>Venda </a:t>
            </a:r>
            <a:r>
              <a:rPr lang="pt-BR" sz="2800" dirty="0">
                <a:latin typeface="Calibri" panose="020F0502020204030204" pitchFamily="34" charset="0"/>
              </a:rPr>
              <a:t>pessoal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Calibri" panose="020F0502020204030204" pitchFamily="34" charset="0"/>
              </a:rPr>
              <a:t>Propaganda </a:t>
            </a:r>
            <a:endParaRPr lang="pt-BR" sz="2800" dirty="0">
              <a:latin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Calibri" panose="020F0502020204030204" pitchFamily="34" charset="0"/>
              </a:rPr>
              <a:t>Promoção </a:t>
            </a:r>
            <a:r>
              <a:rPr lang="pt-BR" sz="2800" dirty="0">
                <a:latin typeface="Calibri" panose="020F0502020204030204" pitchFamily="34" charset="0"/>
              </a:rPr>
              <a:t>de vendas </a:t>
            </a:r>
            <a:endParaRPr lang="pt-BR" sz="2800" dirty="0" smtClean="0">
              <a:latin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Calibri" panose="020F0502020204030204" pitchFamily="34" charset="0"/>
              </a:rPr>
              <a:t>Relações </a:t>
            </a:r>
            <a:r>
              <a:rPr lang="pt-BR" sz="2800" dirty="0">
                <a:latin typeface="Calibri" panose="020F0502020204030204" pitchFamily="34" charset="0"/>
              </a:rPr>
              <a:t>públicas </a:t>
            </a:r>
          </a:p>
        </p:txBody>
      </p:sp>
      <p:pic>
        <p:nvPicPr>
          <p:cNvPr id="4098" name="Picture 2" descr="Logo Vivo Acesso Rápid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155" y="4005064"/>
            <a:ext cx="100012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6CD72-E589-4EB8-A748-ED028041336D}" type="slidenum">
              <a:rPr lang="pt-BR" smtClean="0"/>
              <a:pPr>
                <a:defRPr/>
              </a:pPr>
              <a:t>53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887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908720"/>
            <a:ext cx="467544" cy="3960440"/>
          </a:xfrm>
          <a:prstGeom prst="rect">
            <a:avLst/>
          </a:prstGeom>
          <a:solidFill>
            <a:schemeClr val="accent3">
              <a:lumMod val="7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lvl="1"/>
            <a:r>
              <a:rPr lang="pt-BR" b="1" dirty="0" smtClean="0">
                <a:solidFill>
                  <a:schemeClr val="bg1"/>
                </a:solidFill>
              </a:rPr>
              <a:t>Promoção  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95288" y="332656"/>
            <a:ext cx="4967287" cy="5753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/>
            <a:r>
              <a:rPr lang="pt-BR" dirty="0">
                <a:solidFill>
                  <a:schemeClr val="bg1"/>
                </a:solidFill>
              </a:rPr>
              <a:t>Plano de Marketing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683568" y="1124744"/>
            <a:ext cx="79208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alibri" panose="020F0502020204030204" pitchFamily="34" charset="0"/>
              </a:rPr>
              <a:t>3. Estratégias promocionais</a:t>
            </a:r>
          </a:p>
          <a:p>
            <a:r>
              <a:rPr lang="pt-BR" sz="2800" dirty="0">
                <a:latin typeface="Calibri" panose="020F0502020204030204" pitchFamily="34" charset="0"/>
              </a:rPr>
              <a:t>Determine de que maneira você irá divulgar seus produtos, pois </a:t>
            </a:r>
            <a:r>
              <a:rPr lang="pt-BR" sz="2800" dirty="0" smtClean="0">
                <a:latin typeface="Calibri" panose="020F0502020204030204" pitchFamily="34" charset="0"/>
              </a:rPr>
              <a:t>a maioria das </a:t>
            </a:r>
            <a:r>
              <a:rPr lang="pt-BR" sz="2800" dirty="0">
                <a:latin typeface="Calibri" panose="020F0502020204030204" pitchFamily="34" charset="0"/>
              </a:rPr>
              <a:t>formas de </a:t>
            </a:r>
            <a:r>
              <a:rPr lang="pt-BR" sz="2800" b="1" dirty="0">
                <a:latin typeface="Calibri" panose="020F0502020204030204" pitchFamily="34" charset="0"/>
              </a:rPr>
              <a:t>divulgação implicam em custos</a:t>
            </a:r>
            <a:r>
              <a:rPr lang="pt-BR" sz="2800" dirty="0">
                <a:latin typeface="Calibri" panose="020F0502020204030204" pitchFamily="34" charset="0"/>
              </a:rPr>
              <a:t>. </a:t>
            </a:r>
            <a:endParaRPr lang="pt-BR" sz="2800" dirty="0" smtClean="0">
              <a:latin typeface="Calibri" panose="020F0502020204030204" pitchFamily="34" charset="0"/>
            </a:endParaRPr>
          </a:p>
          <a:p>
            <a:endParaRPr lang="pt-BR" sz="2800" dirty="0">
              <a:latin typeface="Calibri" panose="020F050202020403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4" t="19689" r="24231" b="10110"/>
          <a:stretch/>
        </p:blipFill>
        <p:spPr bwMode="auto">
          <a:xfrm>
            <a:off x="1470567" y="3224990"/>
            <a:ext cx="6125769" cy="3467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6CD72-E589-4EB8-A748-ED028041336D}" type="slidenum">
              <a:rPr lang="pt-BR" smtClean="0"/>
              <a:pPr>
                <a:defRPr/>
              </a:pPr>
              <a:t>54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83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908720"/>
            <a:ext cx="467544" cy="3960440"/>
          </a:xfrm>
          <a:prstGeom prst="rect">
            <a:avLst/>
          </a:prstGeom>
          <a:solidFill>
            <a:schemeClr val="accent3">
              <a:lumMod val="7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lvl="1"/>
            <a:r>
              <a:rPr lang="pt-BR" b="1" dirty="0" smtClean="0">
                <a:solidFill>
                  <a:schemeClr val="bg1"/>
                </a:solidFill>
              </a:rPr>
              <a:t>Promoção  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95288" y="332656"/>
            <a:ext cx="4967287" cy="5753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/>
            <a:r>
              <a:rPr lang="pt-BR" dirty="0">
                <a:solidFill>
                  <a:schemeClr val="bg1"/>
                </a:solidFill>
              </a:rPr>
              <a:t>Plano de Marketing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683568" y="1124744"/>
            <a:ext cx="792088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Calibri" panose="020F0502020204030204" pitchFamily="34" charset="0"/>
              </a:rPr>
              <a:t>Propaganda </a:t>
            </a:r>
            <a:r>
              <a:rPr lang="pt-BR" sz="2800" dirty="0">
                <a:latin typeface="Calibri" panose="020F0502020204030204" pitchFamily="34" charset="0"/>
              </a:rPr>
              <a:t>em rádio, jornais e revistas;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Calibri" panose="020F0502020204030204" pitchFamily="34" charset="0"/>
              </a:rPr>
              <a:t>Internet: site e redes sociais </a:t>
            </a:r>
            <a:r>
              <a:rPr lang="pt-BR" sz="2800" b="1" dirty="0" smtClean="0">
                <a:latin typeface="Calibri" panose="020F0502020204030204" pitchFamily="34" charset="0"/>
              </a:rPr>
              <a:t>(parceria)</a:t>
            </a:r>
          </a:p>
          <a:p>
            <a:endParaRPr lang="pt-BR" sz="2800" b="1" dirty="0">
              <a:latin typeface="Calibri" panose="020F0502020204030204" pitchFamily="34" charset="0"/>
            </a:endParaRPr>
          </a:p>
          <a:p>
            <a:endParaRPr lang="pt-BR" sz="2800" b="1" dirty="0" smtClean="0">
              <a:latin typeface="Calibri" panose="020F0502020204030204" pitchFamily="34" charset="0"/>
            </a:endParaRPr>
          </a:p>
          <a:p>
            <a:endParaRPr lang="pt-BR" sz="2800" b="1" dirty="0">
              <a:latin typeface="Calibri" panose="020F0502020204030204" pitchFamily="34" charset="0"/>
            </a:endParaRPr>
          </a:p>
          <a:p>
            <a:endParaRPr lang="pt-BR" sz="2800" b="1" dirty="0" smtClean="0">
              <a:latin typeface="Calibri" panose="020F0502020204030204" pitchFamily="34" charset="0"/>
            </a:endParaRPr>
          </a:p>
          <a:p>
            <a:endParaRPr lang="pt-BR" sz="2800" b="1" dirty="0">
              <a:latin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Calibri" panose="020F0502020204030204" pitchFamily="34" charset="0"/>
              </a:rPr>
              <a:t>Amostras </a:t>
            </a:r>
            <a:r>
              <a:rPr lang="pt-BR" sz="2800" dirty="0">
                <a:latin typeface="Calibri" panose="020F0502020204030204" pitchFamily="34" charset="0"/>
              </a:rPr>
              <a:t>grátis;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Calibri" panose="020F0502020204030204" pitchFamily="34" charset="0"/>
              </a:rPr>
              <a:t>Mala </a:t>
            </a:r>
            <a:r>
              <a:rPr lang="pt-BR" sz="2800" dirty="0">
                <a:latin typeface="Calibri" panose="020F0502020204030204" pitchFamily="34" charset="0"/>
              </a:rPr>
              <a:t>direta, folhetos e cartões de visita;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Calibri" panose="020F0502020204030204" pitchFamily="34" charset="0"/>
              </a:rPr>
              <a:t>Catálogos</a:t>
            </a:r>
            <a:r>
              <a:rPr lang="pt-BR" sz="2800" dirty="0">
                <a:latin typeface="Calibri" panose="020F0502020204030204" pitchFamily="34" charset="0"/>
              </a:rPr>
              <a:t>.</a:t>
            </a:r>
          </a:p>
        </p:txBody>
      </p:sp>
      <p:pic>
        <p:nvPicPr>
          <p:cNvPr id="23553" name="Picture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69" t="36213" r="43054" b="29596"/>
          <a:stretch/>
        </p:blipFill>
        <p:spPr bwMode="auto">
          <a:xfrm>
            <a:off x="3851920" y="2204864"/>
            <a:ext cx="3434889" cy="167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6CD72-E589-4EB8-A748-ED028041336D}" type="slidenum">
              <a:rPr lang="pt-BR" smtClean="0"/>
              <a:pPr>
                <a:defRPr/>
              </a:pPr>
              <a:t>55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485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908720"/>
            <a:ext cx="467544" cy="3960440"/>
          </a:xfrm>
          <a:prstGeom prst="rect">
            <a:avLst/>
          </a:prstGeom>
          <a:solidFill>
            <a:schemeClr val="accent3">
              <a:lumMod val="7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lvl="1"/>
            <a:r>
              <a:rPr lang="pt-BR" b="1" dirty="0" smtClean="0">
                <a:solidFill>
                  <a:schemeClr val="bg1"/>
                </a:solidFill>
              </a:rPr>
              <a:t>Promoção  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95288" y="332656"/>
            <a:ext cx="4967287" cy="5753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/>
            <a:r>
              <a:rPr lang="pt-BR" dirty="0">
                <a:solidFill>
                  <a:schemeClr val="bg1"/>
                </a:solidFill>
              </a:rPr>
              <a:t>Plano de Marketing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683568" y="1124744"/>
            <a:ext cx="83529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alibri" panose="020F0502020204030204" pitchFamily="34" charset="0"/>
              </a:rPr>
              <a:t>E ainda:</a:t>
            </a:r>
          </a:p>
          <a:p>
            <a:endParaRPr lang="pt-BR" sz="2800" dirty="0" smtClean="0">
              <a:latin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Calibri" panose="020F0502020204030204" pitchFamily="34" charset="0"/>
              </a:rPr>
              <a:t>Carro </a:t>
            </a:r>
            <a:r>
              <a:rPr lang="pt-BR" sz="2800" dirty="0">
                <a:latin typeface="Calibri" panose="020F0502020204030204" pitchFamily="34" charset="0"/>
              </a:rPr>
              <a:t>de som e faixas;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Calibri" panose="020F0502020204030204" pitchFamily="34" charset="0"/>
              </a:rPr>
              <a:t>Brindes </a:t>
            </a:r>
            <a:r>
              <a:rPr lang="pt-BR" sz="2800" dirty="0">
                <a:latin typeface="Calibri" panose="020F0502020204030204" pitchFamily="34" charset="0"/>
              </a:rPr>
              <a:t>e sorteios;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Calibri" panose="020F0502020204030204" pitchFamily="34" charset="0"/>
              </a:rPr>
              <a:t>Descontos </a:t>
            </a:r>
            <a:r>
              <a:rPr lang="pt-BR" sz="2800" dirty="0">
                <a:latin typeface="Calibri" panose="020F0502020204030204" pitchFamily="34" charset="0"/>
              </a:rPr>
              <a:t>(de acordo com os </a:t>
            </a:r>
            <a:r>
              <a:rPr lang="pt-BR" sz="2800" dirty="0" smtClean="0">
                <a:latin typeface="Calibri" panose="020F0502020204030204" pitchFamily="34" charset="0"/>
              </a:rPr>
              <a:t>volumes comprados);</a:t>
            </a:r>
            <a:endParaRPr lang="pt-BR" sz="2800" dirty="0">
              <a:latin typeface="Calibri" panose="020F0502020204030204" pitchFamily="34" charset="0"/>
            </a:endParaRPr>
          </a:p>
        </p:txBody>
      </p:sp>
      <p:pic>
        <p:nvPicPr>
          <p:cNvPr id="38914" name="Picture 2" descr="http://mercadoetico.terra.com.br/website/wp-content/uploads/2013/06/comunica%C3%A7%C3%A3o_5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3" y="3489225"/>
            <a:ext cx="3600400" cy="334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6CD72-E589-4EB8-A748-ED028041336D}" type="slidenum">
              <a:rPr lang="pt-BR" smtClean="0"/>
              <a:pPr>
                <a:defRPr/>
              </a:pPr>
              <a:t>56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227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908720"/>
            <a:ext cx="467544" cy="3960440"/>
          </a:xfrm>
          <a:prstGeom prst="rect">
            <a:avLst/>
          </a:prstGeom>
          <a:solidFill>
            <a:schemeClr val="accent3">
              <a:lumMod val="7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lvl="1"/>
            <a:r>
              <a:rPr lang="pt-BR" b="1" dirty="0" smtClean="0">
                <a:solidFill>
                  <a:schemeClr val="bg1"/>
                </a:solidFill>
              </a:rPr>
              <a:t>PROMOÇÃO  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95288" y="332656"/>
            <a:ext cx="4967287" cy="5753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/>
            <a:r>
              <a:rPr lang="pt-BR" dirty="0">
                <a:solidFill>
                  <a:schemeClr val="bg1"/>
                </a:solidFill>
              </a:rPr>
              <a:t>Plano de Marketing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683568" y="1124744"/>
            <a:ext cx="792088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atin typeface="Calibri" panose="020F0502020204030204" pitchFamily="34" charset="0"/>
              </a:rPr>
              <a:t>Os </a:t>
            </a:r>
            <a:r>
              <a:rPr lang="pt-BR" sz="2800" b="1" dirty="0">
                <a:latin typeface="Calibri" panose="020F0502020204030204" pitchFamily="34" charset="0"/>
              </a:rPr>
              <a:t>catálogos </a:t>
            </a:r>
            <a:r>
              <a:rPr lang="pt-BR" sz="2800" dirty="0">
                <a:latin typeface="Calibri" panose="020F0502020204030204" pitchFamily="34" charset="0"/>
              </a:rPr>
              <a:t>de produtos apresentam a </a:t>
            </a:r>
            <a:r>
              <a:rPr lang="pt-BR" sz="2800" b="1" dirty="0">
                <a:latin typeface="Calibri" panose="020F0502020204030204" pitchFamily="34" charset="0"/>
              </a:rPr>
              <a:t>empresa de </a:t>
            </a:r>
          </a:p>
          <a:p>
            <a:r>
              <a:rPr lang="pt-BR" sz="2800" b="1" dirty="0">
                <a:latin typeface="Calibri" panose="020F0502020204030204" pitchFamily="34" charset="0"/>
              </a:rPr>
              <a:t>forma organizada e detalhada</a:t>
            </a:r>
            <a:r>
              <a:rPr lang="pt-BR" sz="2800" dirty="0">
                <a:latin typeface="Calibri" panose="020F0502020204030204" pitchFamily="34" charset="0"/>
              </a:rPr>
              <a:t>. </a:t>
            </a:r>
          </a:p>
          <a:p>
            <a:endParaRPr lang="pt-BR" sz="2800" dirty="0" smtClean="0">
              <a:latin typeface="Calibri" panose="020F0502020204030204" pitchFamily="34" charset="0"/>
            </a:endParaRPr>
          </a:p>
          <a:p>
            <a:r>
              <a:rPr lang="pt-BR" sz="2800" dirty="0" smtClean="0">
                <a:latin typeface="Calibri" panose="020F0502020204030204" pitchFamily="34" charset="0"/>
              </a:rPr>
              <a:t> </a:t>
            </a:r>
            <a:r>
              <a:rPr lang="pt-BR" sz="2800" b="1" dirty="0">
                <a:latin typeface="Calibri" panose="020F0502020204030204" pitchFamily="34" charset="0"/>
              </a:rPr>
              <a:t>Panfletos</a:t>
            </a:r>
            <a:r>
              <a:rPr lang="pt-BR" sz="2800" dirty="0">
                <a:latin typeface="Calibri" panose="020F0502020204030204" pitchFamily="34" charset="0"/>
              </a:rPr>
              <a:t> </a:t>
            </a:r>
            <a:r>
              <a:rPr lang="pt-BR" sz="2800" dirty="0" smtClean="0">
                <a:latin typeface="Calibri" panose="020F0502020204030204" pitchFamily="34" charset="0"/>
              </a:rPr>
              <a:t>podem </a:t>
            </a:r>
            <a:r>
              <a:rPr lang="pt-BR" sz="2800" dirty="0">
                <a:latin typeface="Calibri" panose="020F0502020204030204" pitchFamily="34" charset="0"/>
              </a:rPr>
              <a:t>ser entregues em locais </a:t>
            </a:r>
          </a:p>
          <a:p>
            <a:r>
              <a:rPr lang="pt-BR" sz="2800" dirty="0">
                <a:latin typeface="Calibri" panose="020F0502020204030204" pitchFamily="34" charset="0"/>
              </a:rPr>
              <a:t>com </a:t>
            </a:r>
            <a:r>
              <a:rPr lang="pt-BR" sz="2800" b="1" dirty="0">
                <a:latin typeface="Calibri" panose="020F0502020204030204" pitchFamily="34" charset="0"/>
              </a:rPr>
              <a:t>grande fluxo de pessoas</a:t>
            </a:r>
            <a:r>
              <a:rPr lang="pt-BR" sz="2800" dirty="0">
                <a:latin typeface="Calibri" panose="020F0502020204030204" pitchFamily="34" charset="0"/>
              </a:rPr>
              <a:t>. Neles, você deve colocar </a:t>
            </a:r>
            <a:r>
              <a:rPr lang="pt-BR" sz="2800" dirty="0" smtClean="0">
                <a:latin typeface="Calibri" panose="020F0502020204030204" pitchFamily="34" charset="0"/>
              </a:rPr>
              <a:t>informações </a:t>
            </a:r>
            <a:r>
              <a:rPr lang="pt-BR" sz="2800" dirty="0">
                <a:latin typeface="Calibri" panose="020F0502020204030204" pitchFamily="34" charset="0"/>
              </a:rPr>
              <a:t>básicas sobre os produtos e serviços </a:t>
            </a:r>
            <a:r>
              <a:rPr lang="pt-BR" sz="2800" dirty="0" smtClean="0">
                <a:latin typeface="Calibri" panose="020F0502020204030204" pitchFamily="34" charset="0"/>
              </a:rPr>
              <a:t>(</a:t>
            </a:r>
            <a:r>
              <a:rPr lang="pt-BR" sz="2800" dirty="0">
                <a:latin typeface="Calibri" panose="020F0502020204030204" pitchFamily="34" charset="0"/>
              </a:rPr>
              <a:t>nome da empresa, endereço, telefone</a:t>
            </a:r>
            <a:r>
              <a:rPr lang="pt-BR" sz="2800" dirty="0" smtClean="0">
                <a:latin typeface="Calibri" panose="020F0502020204030204" pitchFamily="34" charset="0"/>
              </a:rPr>
              <a:t>, site </a:t>
            </a:r>
            <a:r>
              <a:rPr lang="pt-BR" sz="2800" dirty="0">
                <a:latin typeface="Calibri" panose="020F0502020204030204" pitchFamily="34" charset="0"/>
              </a:rPr>
              <a:t>e</a:t>
            </a:r>
            <a:r>
              <a:rPr lang="pt-BR" sz="2800" dirty="0" smtClean="0">
                <a:latin typeface="Calibri" panose="020F0502020204030204" pitchFamily="34" charset="0"/>
              </a:rPr>
              <a:t>tc.)</a:t>
            </a:r>
          </a:p>
          <a:p>
            <a:endParaRPr lang="pt-BR" sz="2800" dirty="0">
              <a:latin typeface="Calibri" panose="020F0502020204030204" pitchFamily="34" charset="0"/>
            </a:endParaRPr>
          </a:p>
          <a:p>
            <a:r>
              <a:rPr lang="pt-BR" sz="2800" b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Obs</a:t>
            </a:r>
            <a:r>
              <a:rPr lang="pt-BR" sz="28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: utilizar a rede de contato.</a:t>
            </a:r>
            <a:endParaRPr lang="pt-BR" sz="28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6CD72-E589-4EB8-A748-ED028041336D}" type="slidenum">
              <a:rPr lang="pt-BR" smtClean="0"/>
              <a:pPr>
                <a:defRPr/>
              </a:pPr>
              <a:t>57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478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908720"/>
            <a:ext cx="467544" cy="3960440"/>
          </a:xfrm>
          <a:prstGeom prst="rect">
            <a:avLst/>
          </a:prstGeom>
          <a:solidFill>
            <a:schemeClr val="accent3">
              <a:lumMod val="7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lvl="1"/>
            <a:r>
              <a:rPr lang="pt-BR" b="1" dirty="0" smtClean="0">
                <a:solidFill>
                  <a:schemeClr val="bg1"/>
                </a:solidFill>
              </a:rPr>
              <a:t>PROMOÇÃO  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95288" y="332656"/>
            <a:ext cx="4967287" cy="5753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/>
            <a:r>
              <a:rPr lang="pt-BR" dirty="0">
                <a:solidFill>
                  <a:schemeClr val="bg1"/>
                </a:solidFill>
              </a:rPr>
              <a:t>Plano de Marketing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683568" y="1124744"/>
            <a:ext cx="79208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Calibri" panose="020F0502020204030204" pitchFamily="34" charset="0"/>
              </a:rPr>
              <a:t>Feiras são </a:t>
            </a:r>
            <a:r>
              <a:rPr lang="pt-BR" sz="2800" dirty="0">
                <a:latin typeface="Calibri" panose="020F0502020204030204" pitchFamily="34" charset="0"/>
              </a:rPr>
              <a:t>bons locais para apresentar sua empresa a um </a:t>
            </a:r>
            <a:r>
              <a:rPr lang="pt-BR" sz="2800" dirty="0" smtClean="0">
                <a:latin typeface="Calibri" panose="020F0502020204030204" pitchFamily="34" charset="0"/>
              </a:rPr>
              <a:t>público </a:t>
            </a:r>
            <a:r>
              <a:rPr lang="pt-BR" sz="2800" dirty="0">
                <a:latin typeface="Calibri" panose="020F0502020204030204" pitchFamily="34" charset="0"/>
              </a:rPr>
              <a:t>selecionado por juntar </a:t>
            </a:r>
            <a:r>
              <a:rPr lang="pt-BR" sz="2800" b="1" dirty="0">
                <a:latin typeface="Calibri" panose="020F0502020204030204" pitchFamily="34" charset="0"/>
              </a:rPr>
              <a:t>clientes</a:t>
            </a:r>
            <a:r>
              <a:rPr lang="pt-BR" sz="2800" dirty="0">
                <a:latin typeface="Calibri" panose="020F0502020204030204" pitchFamily="34" charset="0"/>
              </a:rPr>
              <a:t>, </a:t>
            </a:r>
            <a:r>
              <a:rPr lang="pt-BR" sz="2800" b="1" dirty="0">
                <a:latin typeface="Calibri" panose="020F0502020204030204" pitchFamily="34" charset="0"/>
              </a:rPr>
              <a:t>especialistas</a:t>
            </a:r>
            <a:r>
              <a:rPr lang="pt-BR" sz="2800" dirty="0">
                <a:latin typeface="Calibri" panose="020F0502020204030204" pitchFamily="34" charset="0"/>
              </a:rPr>
              <a:t>, </a:t>
            </a:r>
            <a:r>
              <a:rPr lang="pt-BR" sz="2800" b="1" dirty="0" smtClean="0">
                <a:latin typeface="Calibri" panose="020F0502020204030204" pitchFamily="34" charset="0"/>
              </a:rPr>
              <a:t>concorrentes </a:t>
            </a:r>
            <a:r>
              <a:rPr lang="pt-BR" sz="2800" b="1" dirty="0">
                <a:latin typeface="Calibri" panose="020F0502020204030204" pitchFamily="34" charset="0"/>
              </a:rPr>
              <a:t>e fornecedores</a:t>
            </a:r>
            <a:r>
              <a:rPr lang="pt-BR" sz="2800" dirty="0">
                <a:latin typeface="Calibri" panose="020F0502020204030204" pitchFamily="34" charset="0"/>
              </a:rPr>
              <a:t>, além de </a:t>
            </a:r>
            <a:r>
              <a:rPr lang="pt-BR" sz="2800" b="1" dirty="0">
                <a:latin typeface="Calibri" panose="020F0502020204030204" pitchFamily="34" charset="0"/>
              </a:rPr>
              <a:t>gerar vendas</a:t>
            </a:r>
            <a:r>
              <a:rPr lang="pt-BR" sz="2800" dirty="0">
                <a:latin typeface="Calibri" panose="020F0502020204030204" pitchFamily="34" charset="0"/>
              </a:rPr>
              <a:t>.</a:t>
            </a:r>
          </a:p>
        </p:txBody>
      </p:sp>
      <p:pic>
        <p:nvPicPr>
          <p:cNvPr id="21506" name="Picture 2" descr="https://encrypted-tbn1.gstatic.com/images?q=tbn:ANd9GcQcutcSZS_XrPH7_SGNRnPMskvhlmWwRI0qH-0D-5zEwgPgTLEj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861048"/>
            <a:ext cx="3414613" cy="2272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6CD72-E589-4EB8-A748-ED028041336D}" type="slidenum">
              <a:rPr lang="pt-BR" smtClean="0"/>
              <a:pPr>
                <a:defRPr/>
              </a:pPr>
              <a:t>58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525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908720"/>
            <a:ext cx="467544" cy="3960440"/>
          </a:xfrm>
          <a:prstGeom prst="rect">
            <a:avLst/>
          </a:prstGeom>
          <a:solidFill>
            <a:schemeClr val="accent3">
              <a:lumMod val="7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lvl="1"/>
            <a:r>
              <a:rPr lang="pt-BR" b="1" dirty="0" smtClean="0">
                <a:solidFill>
                  <a:schemeClr val="bg1"/>
                </a:solidFill>
              </a:rPr>
              <a:t>PRAÇA   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95288" y="332656"/>
            <a:ext cx="4967287" cy="5753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/>
            <a:r>
              <a:rPr lang="pt-BR" dirty="0">
                <a:solidFill>
                  <a:schemeClr val="bg1"/>
                </a:solidFill>
              </a:rPr>
              <a:t>Plano de Marketing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683568" y="1124744"/>
            <a:ext cx="79208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Calibri" panose="020F0502020204030204" pitchFamily="34" charset="0"/>
              </a:rPr>
              <a:t>Estrutura de </a:t>
            </a:r>
            <a:r>
              <a:rPr lang="pt-BR" sz="2800" b="1" dirty="0" smtClean="0">
                <a:latin typeface="Calibri" panose="020F0502020204030204" pitchFamily="34" charset="0"/>
              </a:rPr>
              <a:t>comercialização</a:t>
            </a:r>
          </a:p>
          <a:p>
            <a:endParaRPr lang="pt-BR" sz="2800" dirty="0" smtClean="0">
              <a:latin typeface="Calibri" panose="020F0502020204030204" pitchFamily="34" charset="0"/>
            </a:endParaRPr>
          </a:p>
          <a:p>
            <a:r>
              <a:rPr lang="pt-BR" sz="2800" b="1" dirty="0" smtClean="0">
                <a:latin typeface="Calibri" panose="020F0502020204030204" pitchFamily="34" charset="0"/>
              </a:rPr>
              <a:t>Canais </a:t>
            </a:r>
            <a:r>
              <a:rPr lang="pt-BR" sz="2800" b="1" dirty="0">
                <a:latin typeface="Calibri" panose="020F0502020204030204" pitchFamily="34" charset="0"/>
              </a:rPr>
              <a:t>de distribuição</a:t>
            </a:r>
            <a:r>
              <a:rPr lang="pt-BR" sz="2800" dirty="0">
                <a:latin typeface="Calibri" panose="020F0502020204030204" pitchFamily="34" charset="0"/>
              </a:rPr>
              <a:t>, </a:t>
            </a:r>
            <a:r>
              <a:rPr lang="pt-BR" sz="2800" dirty="0" smtClean="0">
                <a:latin typeface="Calibri" panose="020F0502020204030204" pitchFamily="34" charset="0"/>
              </a:rPr>
              <a:t>isto </a:t>
            </a:r>
            <a:r>
              <a:rPr lang="pt-BR" sz="2800" dirty="0">
                <a:latin typeface="Calibri" panose="020F0502020204030204" pitchFamily="34" charset="0"/>
              </a:rPr>
              <a:t>é, como seus produtos e/ou serviços </a:t>
            </a:r>
            <a:r>
              <a:rPr lang="pt-BR" sz="2800" b="1" dirty="0">
                <a:latin typeface="Calibri" panose="020F0502020204030204" pitchFamily="34" charset="0"/>
              </a:rPr>
              <a:t>chegarão até os seus </a:t>
            </a:r>
            <a:r>
              <a:rPr lang="pt-BR" sz="2800" b="1" dirty="0" smtClean="0">
                <a:latin typeface="Calibri" panose="020F0502020204030204" pitchFamily="34" charset="0"/>
              </a:rPr>
              <a:t>clientes</a:t>
            </a:r>
            <a:r>
              <a:rPr lang="pt-BR" sz="2800" dirty="0">
                <a:latin typeface="Calibri" panose="020F0502020204030204" pitchFamily="34" charset="0"/>
              </a:rPr>
              <a:t>. </a:t>
            </a:r>
            <a:endParaRPr lang="pt-BR" sz="2800" dirty="0" smtClean="0">
              <a:latin typeface="Calibri" panose="020F0502020204030204" pitchFamily="34" charset="0"/>
            </a:endParaRPr>
          </a:p>
          <a:p>
            <a:endParaRPr lang="pt-BR" sz="2800" dirty="0">
              <a:latin typeface="Calibri" panose="020F0502020204030204" pitchFamily="34" charset="0"/>
            </a:endParaRPr>
          </a:p>
          <a:p>
            <a:r>
              <a:rPr lang="pt-BR" sz="2800" dirty="0" smtClean="0">
                <a:latin typeface="Calibri" panose="020F0502020204030204" pitchFamily="34" charset="0"/>
              </a:rPr>
              <a:t>A </a:t>
            </a:r>
            <a:r>
              <a:rPr lang="pt-BR" sz="2800" dirty="0">
                <a:latin typeface="Calibri" panose="020F0502020204030204" pitchFamily="34" charset="0"/>
              </a:rPr>
              <a:t>empresa pode adotar uma série de canais para isso, como: </a:t>
            </a:r>
            <a:r>
              <a:rPr lang="pt-BR" sz="2800" b="1" dirty="0" smtClean="0">
                <a:latin typeface="Calibri" panose="020F0502020204030204" pitchFamily="34" charset="0"/>
              </a:rPr>
              <a:t>vendedores </a:t>
            </a:r>
            <a:r>
              <a:rPr lang="pt-BR" sz="2800" b="1" dirty="0">
                <a:latin typeface="Calibri" panose="020F0502020204030204" pitchFamily="34" charset="0"/>
              </a:rPr>
              <a:t>internos </a:t>
            </a:r>
            <a:r>
              <a:rPr lang="pt-BR" sz="2800" dirty="0">
                <a:latin typeface="Calibri" panose="020F0502020204030204" pitchFamily="34" charset="0"/>
              </a:rPr>
              <a:t>e </a:t>
            </a:r>
            <a:r>
              <a:rPr lang="pt-BR" sz="2800" b="1" dirty="0">
                <a:latin typeface="Calibri" panose="020F0502020204030204" pitchFamily="34" charset="0"/>
              </a:rPr>
              <a:t>externos, representantes</a:t>
            </a:r>
            <a:r>
              <a:rPr lang="pt-BR" sz="2800" dirty="0">
                <a:latin typeface="Calibri" panose="020F0502020204030204" pitchFamily="34" charset="0"/>
              </a:rPr>
              <a:t>, etc.</a:t>
            </a:r>
          </a:p>
        </p:txBody>
      </p:sp>
      <p:sp>
        <p:nvSpPr>
          <p:cNvPr id="2" name="AutoShape 2" descr="data:image/jpeg;base64,/9j/4AAQSkZJRgABAQAAAQABAAD/2wCEAAkGBwgHBgkIBwgKCgkLDRYPDQwMDRsUFRAWIB0iIiAdHx8kKDQsJCYxJx8fLT0tMTU3Ojo6Iys/RD84QzQ5OjcBCgoKDQwNGg8PGjclHyU3Nzc3Nzc3Nzc3Nzc3Nzc3Nzc3Nzc3Nzc3Nzc3Nzc3Nzc3Nzc3Nzc3Nzc3Nzc3Nzc3N//AABEIAH0AvAMBIgACEQEDEQH/xAAbAAABBQEBAAAAAAAAAAAAAAADAQIEBQYHAP/EAD0QAAIBAwIDBQQIBQIHAAAAAAECAwAEEQUhBhIxEyJBUZEUYXGBByMyQqGxwdEzUmLh8ENyFSVEU4KD8f/EABkBAAMBAQEAAAAAAAAAAAAAAAABAgMEBf/EACIRAAICAwEAAgIDAAAAAAAAAAABAhEDITESE1EiQQQyYf/aAAwDAQACEQMRAD8AFGKlxio8dSo69Q5wyChrqVij3aNcIGs1DXHX6sEZGflRk9Kzx4L1DU9G12+7SWG8lulEai5CRdkTuXH3ts7Vjkm4rRUVZqrWVLiBJoTzxyKGVsdQaJBcRSzSwxsWkhIDrynbPv8AH5VRazwfqVrqNw5dVs7cwXEeoC4IW2tUA5gI+vMcNtjeodhoGs6xpralZ9pLbT6rLK9vI3IzxHKxjBIBXbOMjrmsvmK8GzHlTx8DUJeHL3SuEHt47srqHK4VZZAxiZslQCPAZ+VZ614L11uH72WHtILm4tFhRGuVAmbmBdzue9jPeJ3zTeTXCfJsgCBuKIvh4VVcMcO6lBd6pfasgt1eKP2eNZe0AiRcD5k1U2fCOuX8mrNBcpEls0sunAynDyy57zeQXoPjmk56sfndGtGc9KXwrELwbr7aRqIs4mtjdWcUUdubvmMzK2ZZS3QHGcedaXhfh/Ure61fUNXQW/ahDBEsvaARqoCjPTPWp92NxLUfCnAHNY2z4Q169/4s0N0sQtnmfTAZT3nlJPO3lyjYeR3oS8E64+h3ccHbW0l3HBEVa4XBVWy8mxPewCM5yc9KXv8AwPJuADQbS+trya5htpRJJav2cwAPcbyrJTcF6zHDdCKN3tn1WOZ7Q3Z5pbULgd4nqW3IzvQY+B9et7C2Uw9pz30817ZrMG5nYARbkgOABvk9Tnej2PybzBx0pQCegrMaXwLfNq+mRapPNLY2dmU791zFpS5blblPeCgAb9cUnF/D2o61rBTTw8kEOnzJDibsxJcNsAQD0AGd6Pego1BBPhUa+uYrG2e4umKRJjmblLYycdAM+NZOLgzXbCG+eyPbySabb26ia5YiZgR2zfaGCOi7imWvBWui0uI3RorebUYJTH2oAS3QZJwDsWOAQPxpew8mz6jPhQ2FZ2x4e12DX7y+FiHcJNII7i5Us8jfYRHU7p/uGw6VookuRbxNdw9jMyjnQHIVsbgHxwfGrjKyWqBsKERR3FMxWhJj4xUiOgxjajpW4g6VLjuJVgaFXYRuQWUHYkdKipRlqWBOTULsS9qLh+cryk+Y8qkyanI9mIAMMXDvJk5YjpVYtEBqPKHZLnu57nl7eVn5emTT0vLmOHsUmYRdOXNQwaeDTpCsmNfXLxdi07mPl5eXPUVFudTXSrKe5klMcSrhyD9rPQfM0oqi4oQztZwk4iDmUgHZivQfLP41nkkoRbLxxc5JE7RuItTupGgZoEi5Cwte3xIq+O+OX5ZFX5vLl4hG8r9mVA5W8vCsZotvLqV4sRcMIwTFEZ+QlseHzrSWpCxJAsYj7BFRlVuYBsZIB8hmuP8Aj5HKdM6/5GOMYWidHNJGGWNyocYYA9RREupxF2QlbkxjlqKDTxXW0cRJN1OwIMrbjffy6UR7y4cAPMxAwRvUORisbFRlgpIHnWLGtatHdnvMwZsjcco9xGKxy5I4+o2xYnk4zoHtlwWDGVuYbA5psUjRtzRkq3nQI2LxqxHKSoJAPQ4p4NapJqzJ6dB/aJsY7Rvs8ux8PKvNdzleUyty4xjPhQqQ0UhhfbLgFiJWy3U5oMkskiqruSF6A+FIaaaKEMah0RqZVAzIJUlBQEqQldBIZKKKElFFSwCA04GhinA0CCA04Ghg02e4itoHnuJFjiQZZmPSkxkpTVRxL2YtkmMirLE3dycbHr+lZ/UeNnYtHpluAOnazdfkv7+lVE2nzexm/wBQMkjzSFQ7ufrD1OPMD3bdKylU04mkFKLTNlwro17ql0l9CjRwQnnEx2z16Z69OvStEuASQAM7kjxPnVJdi0h4fttRtHlgvp1WzzHKwBTJ2IzuAM9elLfXksVwghl5UboD0NceNxw0/s6cinm1Zeg70RTWah1qZLqOKUgqzcpDYz61fwTJKgeN1ZD4qwNdMMkZ8OaeOUOhywUFj0UZ9K45/wAbuUv5bhG51eVn5GO25zW54+1iTT9MjtrZ+Wa7JUsDhlQDf16etcxjBZgACT4AVnlp6LxWto65wbrs+t2cpuLcoYGCdqMcshP6jbPhvWhzVXw7p40vRrW0wA6LmQjxc7n8as61jwzbVjwa9mm5r2aZItNNLmmmgBrUM05qZVAzKJR1q1j4ZvvvPAP/ACP7VJThi4+9cxD4Amr+SP2PyynWijpV2nDYH27vf+mP+9HTh+3wSZ5Wx5DFJ5Yi8sz4pRV8dJs03JkPxahvaWSdEOfe1L5UPwyoBrO8eH/k0Y5wAZ1yD47GthIsIPdVarLy60txy3M9kwU7CR1OD86mc01RUY07OQSyKOrAfE1f3XEkupaTp1nM6FbNTGCDuemD6AfjW1fUdGi3F5Yp8JEFFh4g0vkaAajYkSbHMqn9a5qNrOdX2ryyx29uH7sA7uPDfP5mvLqUwRUa7mGDssTZ9T0rqMmgWd8EzbWVysg+2hVgPiR0qNqH0VQzrz6fKIHYZ7r5XPwP6GplGxqVHPbvVUkhUXGZSDuGbc7Eb4psHFF/ZgJZsIkG3LjIx8KlXfBWrwXi26okys/KZUOy+8g7gVKk+j/UFOIry2kHgW5lP60o43+glk+zO6rqVxq177VdtzPyhR7gP8NX3AGl+3autxMhMFsOY5G3P4D9flRrb6P9QY/X3dtEPNQXP6VteH9Gg0Sy9nhZpGY8zyNtzHHl4CtYwbezOU0louQcClBoeaUGtzAJXqYKXNAx1NY14mmE7UAITTDSsaGTvTQiqGt6k3/VuPcAP2qNqXEVxp9q1xdXk2BsqhsFz5CokksdvC80zBI0HMxPhWE1jU5dVuzIcrEv8OPyH7mnNxguFxTZrE48kkODHeH/AN9XenawdRiZo5pQynDxtJkr5Z38RXOIUEMfOxxtv/T/AJ+dSdD1dtP1MStnsJO7Io8vP41lHJvZbhrR0jmYn7RPzpCwVSzsAo3JY7AedVmpa3ZWmhRanbzxzySHAtS3K4GcZPXH9659qXEGpX5lSW4YQOc9iuAo93nVvPCtE/FL9mj4k4u5ea20p43Rkw86k5H+39/fWJcGVgFA921LFFLPMsUEbySN0RFyTWku9EGg6Abm9I9uuWEcaD/THU/PH51g3Ke2Wko6KBsL3Qc4GMipGlhG1G3WRQyM+CDUTqaJC7Q3SMDh0YGsWaI0a29pbynsYzCynPMkrKR8wav9O421jSExFcGeFF/h3LNIPU71lJblJiJAmHI3wetLC0c+mXJziSNwPiNv71mrNXR0jhjiGLXO1aS2MEqY5iDlDnPT8a1PsSNEkki91xsynpWD4DgWPRmk+/LKcn4YArVQXM0AIichT1U9D8q7ow/G0ccpbomSabIBz25Eq+Q+16VEYFSQwII8DU221PBHad0+Y6VYq1rfJ9aqsf5h19afpx6T5T4UGaXNWdzosigtaN2i/wAp2aqx0eNykilWHUEYqk0+EtNDgadmhA0uaYDy1NJpCaaTtQFiE0wmlJpmaoDk/EOrm/n7C3J9ljOxH+ofP4VAtIfvnoOnx/z9/ChWsZdt1XAOSSPwqRPLyJyqOv5f5+FcspOTtnQlQO5m5jyKdh199CUZ2ptPj60hksWd9qgSCyhMzL17wHKPfkjar3TOBHJD6ncgD/tw7+rVWaLdvZXsc6eBww8x4iulQSLPCk0ZyjqGU+6tceKDM5zkR9O0yz0yLs7G3SIeJG5b4k7msj9I8n19jEPBHb1I/at1XNOO5zNxA8YO0UaIB8sn86vNShROPcrKS3wpMj9FqPGxmu1Y9WbOKWVjy8ibj71etDy3UTeHMN64zcsZMxISevSo6qMg43PjUzUmwQGA5uvwqNaqZJ0QDPMwFKKLl06xw5aCy0W0jGeZow75P3mGTVlTUUIioOigCnCvQSpHE+js05XdDlGII8qZS0CLS01iWLHbLzjxI2NWyXFlqSBH5XP8rbMKytKOtZvGnwtSaL260LYtaSZ/ofr61UTQywPyTRsjDwYVJtNWurfAL9oo+6371bRapZXidncqq5+7L0+RpXKPQpPhnTTCavrzQ0fLWbgZ35HO3rVJc281s3LPGyHwyNj86pST4JxaBE0wtvXmNCJ3rQRxWOUJDlTIX5ume6R+9e7TnJYnOa1HGnDfsjPqVgmLdt5o1H8M/wAw9x/Csl07y/MVwyi4umdCdoMKNGtDi74BHSpUa1SAPbLjFbfg8yvYSs5JiMv1WfLG+PdmshZ2z3c8VrCMvM3L8B4mul2lslrbRwRABI1CitsfbM5jsVyPilpDxDfjf+MRn0xXYeWuYfSDEI+JHYbdpCjdPiP0ozbiGPpV2enG5teaNU7TfKksDt+FVjAgkEcu/pV5pOoQ2/KGdwuN1bcZ91VmsSRSXjvACEY5wR61xpuzoklVnpbjtTzyHvGrHhsLJrVmpwQZVyPnVUAOzXNazgC0WTUElcAlTlc+7O9Wuol8Oj04UoG29Liu45BK9SgUoFACV6lIpPCgD1JnFeNNJoAk21/cWv8ABkPKPuHdfSrOLWYJ07K8jC592V/tVCTihs1S4JlKTReXWlW869pZSBc+GcqfnVRJY3MblWhcnzXcUKO4lgPNE5U+47elS11uUDDRIT5g4pVNFfiyIUDKVZQysMFSNjXMuL+HDo9x7TaqTYytgDr2Tfy/DyrqIG1DubeK6t5ILhBJE68rIehonH0hRdHEoX7Jxn7J/CrOLfp086Fr+nppur3VlE7NHE3dJ64O+D603SQbi4jtWOFd1Xm8QDXKu0bs3PBOn4jk1GUbydyLI6L4mtaKDbwx28McEShURQFA8AKOBXUlSMJM9iud/SZGo1OzkH2ngIPybb8zXRgorm30lSF9ajjxtFACD58xOfyqMv8AUePpkk6028A518yKfGN6HeHM4HkBXMbseu8S1vfo4hJldj0SMn1P/wBrDW+8Cr4c9dI+jaNRYzvjvHlBPrVQ3JBLUGa7FLy07FexXUco3GK9inYpKAGYppp5phqgGmmE05qY1MBrGhsacaE5pgNdqCW3pXNCzTG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484" name="Picture 4" descr="http://actioncoachmarcosbiaggio.com/files/2012/10/Vendedor-14-1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941168"/>
            <a:ext cx="2491197" cy="165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6CD72-E589-4EB8-A748-ED028041336D}" type="slidenum">
              <a:rPr lang="pt-BR" smtClean="0"/>
              <a:pPr>
                <a:defRPr/>
              </a:pPr>
              <a:t>59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70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agenciadecocriacao.com.br/wp-content/uploads/2012/05/modelo_canvas_ag%C3%AAncia_cocria%C3%A7%C3%A3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5" b="3876"/>
          <a:stretch/>
        </p:blipFill>
        <p:spPr bwMode="auto">
          <a:xfrm>
            <a:off x="-180527" y="34437"/>
            <a:ext cx="9234376" cy="6340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7596336" y="188640"/>
            <a:ext cx="1368152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6CD72-E589-4EB8-A748-ED028041336D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847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908720"/>
            <a:ext cx="467544" cy="3960440"/>
          </a:xfrm>
          <a:prstGeom prst="rect">
            <a:avLst/>
          </a:prstGeom>
          <a:solidFill>
            <a:schemeClr val="accent3">
              <a:lumMod val="7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lvl="1"/>
            <a:r>
              <a:rPr lang="pt-BR" b="1" dirty="0" smtClean="0">
                <a:solidFill>
                  <a:schemeClr val="bg1"/>
                </a:solidFill>
              </a:rPr>
              <a:t>PRAÇA   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95288" y="332656"/>
            <a:ext cx="4967287" cy="5753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/>
            <a:r>
              <a:rPr lang="pt-BR" dirty="0">
                <a:solidFill>
                  <a:schemeClr val="bg1"/>
                </a:solidFill>
              </a:rPr>
              <a:t>Plano de Marketing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95288" y="1124744"/>
            <a:ext cx="79208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Calibri" panose="020F0502020204030204" pitchFamily="34" charset="0"/>
              </a:rPr>
              <a:t>Estrutura de comercialização</a:t>
            </a:r>
          </a:p>
          <a:p>
            <a:endParaRPr lang="pt-BR" sz="2800" dirty="0" smtClean="0">
              <a:latin typeface="Calibri" panose="020F0502020204030204" pitchFamily="34" charset="0"/>
            </a:endParaRPr>
          </a:p>
          <a:p>
            <a:r>
              <a:rPr lang="pt-BR" sz="2800" dirty="0">
                <a:latin typeface="Calibri" panose="020F0502020204030204" pitchFamily="34" charset="0"/>
              </a:rPr>
              <a:t>Uma opção é montar uma </a:t>
            </a:r>
            <a:r>
              <a:rPr lang="pt-BR" sz="2800" b="1" dirty="0">
                <a:latin typeface="Calibri" panose="020F0502020204030204" pitchFamily="34" charset="0"/>
              </a:rPr>
              <a:t>boa equipe interna </a:t>
            </a:r>
            <a:r>
              <a:rPr lang="pt-BR" sz="2800" dirty="0">
                <a:latin typeface="Calibri" panose="020F0502020204030204" pitchFamily="34" charset="0"/>
              </a:rPr>
              <a:t>de </a:t>
            </a:r>
          </a:p>
          <a:p>
            <a:r>
              <a:rPr lang="pt-BR" sz="2800" dirty="0">
                <a:latin typeface="Calibri" panose="020F0502020204030204" pitchFamily="34" charset="0"/>
              </a:rPr>
              <a:t>vendas, que conheça bem os </a:t>
            </a:r>
            <a:r>
              <a:rPr lang="pt-BR" sz="2800" b="1" dirty="0">
                <a:latin typeface="Calibri" panose="020F0502020204030204" pitchFamily="34" charset="0"/>
              </a:rPr>
              <a:t>produtos da empresa </a:t>
            </a:r>
            <a:r>
              <a:rPr lang="pt-BR" sz="2800" dirty="0">
                <a:latin typeface="Calibri" panose="020F0502020204030204" pitchFamily="34" charset="0"/>
              </a:rPr>
              <a:t>e as </a:t>
            </a:r>
            <a:r>
              <a:rPr lang="pt-BR" sz="2800" b="1" dirty="0" smtClean="0">
                <a:latin typeface="Calibri" panose="020F0502020204030204" pitchFamily="34" charset="0"/>
              </a:rPr>
              <a:t>vantagens </a:t>
            </a:r>
            <a:r>
              <a:rPr lang="pt-BR" sz="2800" b="1" dirty="0">
                <a:latin typeface="Calibri" panose="020F0502020204030204" pitchFamily="34" charset="0"/>
              </a:rPr>
              <a:t>sobre a concorrência</a:t>
            </a:r>
            <a:r>
              <a:rPr lang="pt-BR" sz="2800" dirty="0" smtClean="0">
                <a:latin typeface="Calibri" panose="020F0502020204030204" pitchFamily="34" charset="0"/>
              </a:rPr>
              <a:t>.</a:t>
            </a:r>
          </a:p>
          <a:p>
            <a:endParaRPr lang="pt-BR" sz="2800" dirty="0">
              <a:latin typeface="Calibri" panose="020F0502020204030204" pitchFamily="34" charset="0"/>
            </a:endParaRPr>
          </a:p>
          <a:p>
            <a:r>
              <a:rPr lang="pt-BR" sz="2800" dirty="0" smtClean="0">
                <a:latin typeface="Calibri" panose="020F0502020204030204" pitchFamily="34" charset="0"/>
              </a:rPr>
              <a:t>Contratação </a:t>
            </a:r>
            <a:r>
              <a:rPr lang="pt-BR" sz="2800" dirty="0">
                <a:latin typeface="Calibri" panose="020F0502020204030204" pitchFamily="34" charset="0"/>
              </a:rPr>
              <a:t>de representantes </a:t>
            </a:r>
            <a:r>
              <a:rPr lang="pt-BR" sz="2800" dirty="0" smtClean="0">
                <a:latin typeface="Calibri" panose="020F0502020204030204" pitchFamily="34" charset="0"/>
              </a:rPr>
              <a:t>comerciais</a:t>
            </a:r>
            <a:r>
              <a:rPr lang="pt-BR" sz="2800" dirty="0">
                <a:latin typeface="Calibri" panose="020F0502020204030204" pitchFamily="34" charset="0"/>
              </a:rPr>
              <a:t>. Isso é viável quando se explora uma </a:t>
            </a:r>
            <a:r>
              <a:rPr lang="pt-BR" sz="2800" b="1" dirty="0" smtClean="0">
                <a:latin typeface="Calibri" panose="020F0502020204030204" pitchFamily="34" charset="0"/>
              </a:rPr>
              <a:t>região </a:t>
            </a:r>
            <a:r>
              <a:rPr lang="pt-BR" sz="2800" b="1" dirty="0">
                <a:latin typeface="Calibri" panose="020F0502020204030204" pitchFamily="34" charset="0"/>
              </a:rPr>
              <a:t>extensa e desconhecida</a:t>
            </a:r>
            <a:r>
              <a:rPr lang="pt-BR" sz="2800" dirty="0">
                <a:latin typeface="Calibri" panose="020F0502020204030204" pitchFamily="34" charset="0"/>
              </a:rPr>
              <a:t>. </a:t>
            </a:r>
          </a:p>
        </p:txBody>
      </p:sp>
      <p:pic>
        <p:nvPicPr>
          <p:cNvPr id="17410" name="Picture 2" descr="http://www.comexblog.com.br/wp-content/uploads/2013/03/BrasilMapaGuerraFiscalPorto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725144"/>
            <a:ext cx="2072640" cy="173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6CD72-E589-4EB8-A748-ED028041336D}" type="slidenum">
              <a:rPr lang="pt-BR" smtClean="0"/>
              <a:pPr>
                <a:defRPr/>
              </a:pPr>
              <a:t>60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633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908720"/>
            <a:ext cx="467544" cy="3960440"/>
          </a:xfrm>
          <a:prstGeom prst="rect">
            <a:avLst/>
          </a:prstGeom>
          <a:solidFill>
            <a:schemeClr val="accent3">
              <a:lumMod val="7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lvl="1"/>
            <a:r>
              <a:rPr lang="pt-BR" b="1" dirty="0" smtClean="0">
                <a:solidFill>
                  <a:schemeClr val="bg1"/>
                </a:solidFill>
              </a:rPr>
              <a:t>PRAÇA   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95288" y="332656"/>
            <a:ext cx="4967287" cy="5753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/>
            <a:r>
              <a:rPr lang="pt-BR" dirty="0">
                <a:solidFill>
                  <a:schemeClr val="bg1"/>
                </a:solidFill>
              </a:rPr>
              <a:t>Plano de Marketing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683568" y="1124744"/>
            <a:ext cx="79208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Calibri" panose="020F0502020204030204" pitchFamily="34" charset="0"/>
              </a:rPr>
              <a:t>Localização do negócio</a:t>
            </a:r>
            <a:endParaRPr lang="pt-BR" sz="2800" b="1" dirty="0" smtClean="0">
              <a:latin typeface="Calibri" panose="020F0502020204030204" pitchFamily="34" charset="0"/>
            </a:endParaRPr>
          </a:p>
          <a:p>
            <a:endParaRPr lang="pt-BR" sz="2800" dirty="0">
              <a:latin typeface="Calibri" panose="020F0502020204030204" pitchFamily="34" charset="0"/>
            </a:endParaRPr>
          </a:p>
          <a:p>
            <a:r>
              <a:rPr lang="pt-BR" sz="2800" dirty="0" smtClean="0">
                <a:latin typeface="Calibri" panose="020F0502020204030204" pitchFamily="34" charset="0"/>
              </a:rPr>
              <a:t>Identificar </a:t>
            </a:r>
            <a:r>
              <a:rPr lang="pt-BR" sz="2800" dirty="0">
                <a:latin typeface="Calibri" panose="020F0502020204030204" pitchFamily="34" charset="0"/>
              </a:rPr>
              <a:t>a melhor </a:t>
            </a:r>
            <a:r>
              <a:rPr lang="pt-BR" sz="2800" b="1" dirty="0">
                <a:latin typeface="Calibri" panose="020F0502020204030204" pitchFamily="34" charset="0"/>
              </a:rPr>
              <a:t>localização para a </a:t>
            </a:r>
          </a:p>
          <a:p>
            <a:r>
              <a:rPr lang="pt-BR" sz="2800" b="1" dirty="0">
                <a:latin typeface="Calibri" panose="020F0502020204030204" pitchFamily="34" charset="0"/>
              </a:rPr>
              <a:t>instalação</a:t>
            </a:r>
            <a:r>
              <a:rPr lang="pt-BR" sz="2800" dirty="0">
                <a:latin typeface="Calibri" panose="020F0502020204030204" pitchFamily="34" charset="0"/>
              </a:rPr>
              <a:t> de seu negócio e justificar os motivos da escolha desse </a:t>
            </a:r>
            <a:r>
              <a:rPr lang="pt-BR" sz="2800" dirty="0" smtClean="0">
                <a:latin typeface="Calibri" panose="020F0502020204030204" pitchFamily="34" charset="0"/>
              </a:rPr>
              <a:t>local.</a:t>
            </a:r>
          </a:p>
          <a:p>
            <a:endParaRPr lang="pt-BR" sz="2800" dirty="0">
              <a:latin typeface="Calibri" panose="020F0502020204030204" pitchFamily="34" charset="0"/>
            </a:endParaRPr>
          </a:p>
          <a:p>
            <a:r>
              <a:rPr lang="pt-BR" sz="2800" dirty="0" smtClean="0">
                <a:latin typeface="Calibri" panose="020F0502020204030204" pitchFamily="34" charset="0"/>
              </a:rPr>
              <a:t> </a:t>
            </a:r>
            <a:r>
              <a:rPr lang="pt-BR" sz="2800" dirty="0">
                <a:latin typeface="Calibri" panose="020F0502020204030204" pitchFamily="34" charset="0"/>
              </a:rPr>
              <a:t>A definição do ponto está diretamente relacionada </a:t>
            </a:r>
            <a:r>
              <a:rPr lang="pt-BR" sz="2800" b="1" dirty="0">
                <a:latin typeface="Calibri" panose="020F0502020204030204" pitchFamily="34" charset="0"/>
              </a:rPr>
              <a:t>com o </a:t>
            </a:r>
            <a:r>
              <a:rPr lang="pt-BR" sz="2800" b="1" dirty="0" smtClean="0">
                <a:latin typeface="Calibri" panose="020F0502020204030204" pitchFamily="34" charset="0"/>
              </a:rPr>
              <a:t>ramo de </a:t>
            </a:r>
            <a:r>
              <a:rPr lang="pt-BR" sz="2800" b="1" dirty="0">
                <a:latin typeface="Calibri" panose="020F0502020204030204" pitchFamily="34" charset="0"/>
              </a:rPr>
              <a:t>atividades</a:t>
            </a:r>
            <a:r>
              <a:rPr lang="pt-BR" sz="2800" dirty="0">
                <a:latin typeface="Calibri" panose="020F0502020204030204" pitchFamily="34" charset="0"/>
              </a:rPr>
              <a:t>.</a:t>
            </a:r>
          </a:p>
        </p:txBody>
      </p:sp>
      <p:pic>
        <p:nvPicPr>
          <p:cNvPr id="18434" name="Picture 2" descr="https://encrypted-tbn0.gstatic.com/images?q=tbn:ANd9GcRcU92A6aw9Rma6Aut-jBRSpdU3RisdM8aRXfICGfrikEPP_k9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575" y="4866069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611560" y="5325015"/>
            <a:ext cx="3666196" cy="132343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latin typeface="+mj-lt"/>
              </a:rPr>
              <a:t>Em Pato Branco:</a:t>
            </a:r>
          </a:p>
          <a:p>
            <a:r>
              <a:rPr lang="pt-BR" sz="2000" dirty="0" smtClean="0">
                <a:latin typeface="+mj-lt"/>
              </a:rPr>
              <a:t>- Lojas de móveis</a:t>
            </a:r>
          </a:p>
          <a:p>
            <a:r>
              <a:rPr lang="pt-BR" sz="2000" dirty="0" smtClean="0">
                <a:latin typeface="+mj-lt"/>
              </a:rPr>
              <a:t>- Óticas;</a:t>
            </a:r>
          </a:p>
          <a:p>
            <a:r>
              <a:rPr lang="pt-BR" sz="2000" dirty="0" smtClean="0">
                <a:latin typeface="+mj-lt"/>
              </a:rPr>
              <a:t>- Lojas de móveis  de alto padrão;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6CD72-E589-4EB8-A748-ED028041336D}" type="slidenum">
              <a:rPr lang="pt-BR" smtClean="0"/>
              <a:pPr>
                <a:defRPr/>
              </a:pPr>
              <a:t>61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999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908720"/>
            <a:ext cx="467544" cy="3960440"/>
          </a:xfrm>
          <a:prstGeom prst="rect">
            <a:avLst/>
          </a:prstGeom>
          <a:solidFill>
            <a:schemeClr val="accent3">
              <a:lumMod val="7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lvl="1"/>
            <a:r>
              <a:rPr lang="pt-BR" b="1" dirty="0" smtClean="0">
                <a:solidFill>
                  <a:schemeClr val="bg1"/>
                </a:solidFill>
              </a:rPr>
              <a:t>PRAÇA   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95288" y="332656"/>
            <a:ext cx="4967287" cy="5753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/>
            <a:r>
              <a:rPr lang="pt-BR" dirty="0">
                <a:solidFill>
                  <a:schemeClr val="bg1"/>
                </a:solidFill>
              </a:rPr>
              <a:t>Plano de Marketing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683568" y="1124744"/>
            <a:ext cx="846043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alibri" panose="020F0502020204030204" pitchFamily="34" charset="0"/>
              </a:rPr>
              <a:t>Localização do negócio </a:t>
            </a:r>
          </a:p>
          <a:p>
            <a:endParaRPr lang="pt-BR" sz="2800" dirty="0" smtClean="0">
              <a:latin typeface="Calibri" panose="020F0502020204030204" pitchFamily="34" charset="0"/>
            </a:endParaRPr>
          </a:p>
          <a:p>
            <a:r>
              <a:rPr lang="pt-BR" sz="2800" dirty="0" smtClean="0">
                <a:latin typeface="Calibri" panose="020F0502020204030204" pitchFamily="34" charset="0"/>
              </a:rPr>
              <a:t>Um </a:t>
            </a:r>
            <a:r>
              <a:rPr lang="pt-BR" sz="2800" dirty="0">
                <a:latin typeface="Calibri" panose="020F0502020204030204" pitchFamily="34" charset="0"/>
              </a:rPr>
              <a:t>bom ponto comercial é aquele que gera um </a:t>
            </a:r>
            <a:r>
              <a:rPr lang="pt-BR" sz="2800" b="1" dirty="0">
                <a:latin typeface="Calibri" panose="020F0502020204030204" pitchFamily="34" charset="0"/>
              </a:rPr>
              <a:t>volume razoável de </a:t>
            </a:r>
            <a:r>
              <a:rPr lang="pt-BR" sz="2800" b="1" dirty="0" smtClean="0">
                <a:latin typeface="Calibri" panose="020F0502020204030204" pitchFamily="34" charset="0"/>
              </a:rPr>
              <a:t>vendas</a:t>
            </a:r>
            <a:r>
              <a:rPr lang="pt-BR" sz="2800" dirty="0">
                <a:latin typeface="Calibri" panose="020F0502020204030204" pitchFamily="34" charset="0"/>
              </a:rPr>
              <a:t>. </a:t>
            </a:r>
            <a:endParaRPr lang="pt-BR" sz="2800" dirty="0" smtClean="0">
              <a:latin typeface="Calibri" panose="020F0502020204030204" pitchFamily="34" charset="0"/>
            </a:endParaRPr>
          </a:p>
          <a:p>
            <a:endParaRPr lang="pt-BR" sz="2800" dirty="0" smtClean="0">
              <a:latin typeface="Calibri" panose="020F0502020204030204" pitchFamily="34" charset="0"/>
            </a:endParaRPr>
          </a:p>
          <a:p>
            <a:r>
              <a:rPr lang="pt-BR" sz="2800" dirty="0" smtClean="0">
                <a:latin typeface="Calibri" panose="020F0502020204030204" pitchFamily="34" charset="0"/>
              </a:rPr>
              <a:t>Por </a:t>
            </a:r>
            <a:r>
              <a:rPr lang="pt-BR" sz="2800" dirty="0">
                <a:latin typeface="Calibri" panose="020F0502020204030204" pitchFamily="34" charset="0"/>
              </a:rPr>
              <a:t>isso, se a localização é fundamental para o </a:t>
            </a:r>
            <a:r>
              <a:rPr lang="pt-BR" sz="2800" b="1" dirty="0">
                <a:latin typeface="Calibri" panose="020F0502020204030204" pitchFamily="34" charset="0"/>
              </a:rPr>
              <a:t>sucesso de seu </a:t>
            </a:r>
            <a:r>
              <a:rPr lang="pt-BR" sz="2800" b="1" dirty="0" smtClean="0">
                <a:latin typeface="Calibri" panose="020F0502020204030204" pitchFamily="34" charset="0"/>
              </a:rPr>
              <a:t>negócio</a:t>
            </a:r>
            <a:r>
              <a:rPr lang="pt-BR" sz="2800" dirty="0">
                <a:latin typeface="Calibri" panose="020F0502020204030204" pitchFamily="34" charset="0"/>
              </a:rPr>
              <a:t>, leve em consideração os seguintes </a:t>
            </a:r>
            <a:r>
              <a:rPr lang="pt-BR" sz="2800" dirty="0" smtClean="0">
                <a:latin typeface="Calibri" panose="020F0502020204030204" pitchFamily="34" charset="0"/>
              </a:rPr>
              <a:t>aspectos:</a:t>
            </a:r>
          </a:p>
          <a:p>
            <a:endParaRPr lang="pt-BR" sz="2800" dirty="0" smtClean="0">
              <a:latin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latin typeface="Calibri" panose="020F0502020204030204" pitchFamily="34" charset="0"/>
              </a:rPr>
              <a:t>Analise o </a:t>
            </a:r>
            <a:r>
              <a:rPr lang="pt-BR" sz="2800" b="1" dirty="0">
                <a:latin typeface="Calibri" panose="020F0502020204030204" pitchFamily="34" charset="0"/>
              </a:rPr>
              <a:t>contrato de locação</a:t>
            </a:r>
            <a:r>
              <a:rPr lang="pt-BR" sz="2800" dirty="0">
                <a:latin typeface="Calibri" panose="020F0502020204030204" pitchFamily="34" charset="0"/>
              </a:rPr>
              <a:t>, as condições de pagamento e o </a:t>
            </a:r>
            <a:r>
              <a:rPr lang="pt-BR" sz="2800" dirty="0" smtClean="0">
                <a:latin typeface="Calibri" panose="020F0502020204030204" pitchFamily="34" charset="0"/>
              </a:rPr>
              <a:t>prazo </a:t>
            </a:r>
            <a:r>
              <a:rPr lang="pt-BR" sz="2800" dirty="0">
                <a:latin typeface="Calibri" panose="020F0502020204030204" pitchFamily="34" charset="0"/>
              </a:rPr>
              <a:t>do </a:t>
            </a:r>
            <a:r>
              <a:rPr lang="pt-BR" sz="2800" b="1" dirty="0">
                <a:latin typeface="Calibri" panose="020F0502020204030204" pitchFamily="34" charset="0"/>
              </a:rPr>
              <a:t>aluguel do imóvel</a:t>
            </a:r>
            <a:r>
              <a:rPr lang="pt-BR" sz="2800" dirty="0" smtClean="0">
                <a:latin typeface="Calibri" panose="020F0502020204030204" pitchFamily="34" charset="0"/>
              </a:rPr>
              <a:t>;</a:t>
            </a:r>
          </a:p>
          <a:p>
            <a:endParaRPr lang="pt-BR" sz="2800" dirty="0">
              <a:latin typeface="Calibri" panose="020F0502020204030204" pitchFamily="34" charset="0"/>
            </a:endParaRPr>
          </a:p>
          <a:p>
            <a:r>
              <a:rPr lang="pt-BR" sz="2800" dirty="0">
                <a:latin typeface="Calibri" panose="020F0502020204030204" pitchFamily="34" charset="0"/>
              </a:rPr>
              <a:t>•  Verifique as </a:t>
            </a:r>
            <a:r>
              <a:rPr lang="pt-BR" sz="2800" b="1" dirty="0">
                <a:latin typeface="Calibri" panose="020F0502020204030204" pitchFamily="34" charset="0"/>
              </a:rPr>
              <a:t>condições de segurança da vizinhança</a:t>
            </a:r>
            <a:r>
              <a:rPr lang="pt-BR" sz="2800" dirty="0">
                <a:latin typeface="Calibri" panose="020F0502020204030204" pitchFamily="34" charset="0"/>
              </a:rPr>
              <a:t>;</a:t>
            </a:r>
          </a:p>
          <a:p>
            <a:endParaRPr lang="pt-BR" sz="2800" dirty="0">
              <a:latin typeface="Calibri" panose="020F0502020204030204" pitchFamily="34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6CD72-E589-4EB8-A748-ED028041336D}" type="slidenum">
              <a:rPr lang="pt-BR" smtClean="0"/>
              <a:pPr>
                <a:defRPr/>
              </a:pPr>
              <a:t>62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677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908720"/>
            <a:ext cx="467544" cy="3960440"/>
          </a:xfrm>
          <a:prstGeom prst="rect">
            <a:avLst/>
          </a:prstGeom>
          <a:solidFill>
            <a:schemeClr val="accent3">
              <a:lumMod val="7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lvl="1"/>
            <a:r>
              <a:rPr lang="pt-BR" b="1" dirty="0" smtClean="0">
                <a:solidFill>
                  <a:schemeClr val="bg1"/>
                </a:solidFill>
              </a:rPr>
              <a:t>PRAÇA   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95288" y="332656"/>
            <a:ext cx="4967287" cy="5753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/>
            <a:r>
              <a:rPr lang="pt-BR" dirty="0">
                <a:solidFill>
                  <a:schemeClr val="bg1"/>
                </a:solidFill>
              </a:rPr>
              <a:t>Plano de Marketing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683568" y="1124744"/>
            <a:ext cx="792088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alibri" panose="020F0502020204030204" pitchFamily="34" charset="0"/>
              </a:rPr>
              <a:t>•  </a:t>
            </a:r>
            <a:r>
              <a:rPr lang="pt-BR" sz="2800" dirty="0">
                <a:latin typeface="Calibri" panose="020F0502020204030204" pitchFamily="34" charset="0"/>
              </a:rPr>
              <a:t>Observe a facilidade de acesso, o nível de ruído, as condições de </a:t>
            </a:r>
            <a:r>
              <a:rPr lang="pt-BR" sz="2800" dirty="0" smtClean="0">
                <a:latin typeface="Calibri" panose="020F0502020204030204" pitchFamily="34" charset="0"/>
              </a:rPr>
              <a:t>higiene </a:t>
            </a:r>
            <a:r>
              <a:rPr lang="pt-BR" sz="2800" dirty="0">
                <a:latin typeface="Calibri" panose="020F0502020204030204" pitchFamily="34" charset="0"/>
              </a:rPr>
              <a:t>e limpeza e a </a:t>
            </a:r>
            <a:r>
              <a:rPr lang="pt-BR" sz="2800" b="1" dirty="0">
                <a:latin typeface="Calibri" panose="020F0502020204030204" pitchFamily="34" charset="0"/>
              </a:rPr>
              <a:t>existência de locais para estacionamento</a:t>
            </a:r>
            <a:r>
              <a:rPr lang="pt-BR" sz="2800" dirty="0" smtClean="0">
                <a:latin typeface="Calibri" panose="020F0502020204030204" pitchFamily="34" charset="0"/>
              </a:rPr>
              <a:t>;</a:t>
            </a:r>
          </a:p>
          <a:p>
            <a:endParaRPr lang="pt-BR" sz="2800" dirty="0">
              <a:latin typeface="Calibri" panose="020F0502020204030204" pitchFamily="34" charset="0"/>
            </a:endParaRPr>
          </a:p>
          <a:p>
            <a:r>
              <a:rPr lang="pt-BR" sz="2800" dirty="0">
                <a:latin typeface="Calibri" panose="020F0502020204030204" pitchFamily="34" charset="0"/>
              </a:rPr>
              <a:t>•  Fique atento para a proximidade dos clientes que </a:t>
            </a:r>
            <a:r>
              <a:rPr lang="pt-BR" sz="2800" b="1" dirty="0">
                <a:latin typeface="Calibri" panose="020F0502020204030204" pitchFamily="34" charset="0"/>
              </a:rPr>
              <a:t>compram </a:t>
            </a:r>
            <a:r>
              <a:rPr lang="pt-BR" sz="2800" b="1" dirty="0" smtClean="0">
                <a:latin typeface="Calibri" panose="020F0502020204030204" pitchFamily="34" charset="0"/>
              </a:rPr>
              <a:t>seus </a:t>
            </a:r>
            <a:r>
              <a:rPr lang="pt-BR" sz="2800" b="1" dirty="0">
                <a:latin typeface="Calibri" panose="020F0502020204030204" pitchFamily="34" charset="0"/>
              </a:rPr>
              <a:t>produtos </a:t>
            </a:r>
            <a:r>
              <a:rPr lang="pt-BR" sz="2800" dirty="0">
                <a:latin typeface="Calibri" panose="020F0502020204030204" pitchFamily="34" charset="0"/>
              </a:rPr>
              <a:t>e o </a:t>
            </a:r>
            <a:r>
              <a:rPr lang="pt-BR" sz="2800" b="1" dirty="0">
                <a:latin typeface="Calibri" panose="020F0502020204030204" pitchFamily="34" charset="0"/>
              </a:rPr>
              <a:t>fluxo de pessoas </a:t>
            </a:r>
            <a:r>
              <a:rPr lang="pt-BR" sz="2800" dirty="0">
                <a:latin typeface="Calibri" panose="020F0502020204030204" pitchFamily="34" charset="0"/>
              </a:rPr>
              <a:t>na região</a:t>
            </a:r>
            <a:r>
              <a:rPr lang="pt-BR" sz="2800" dirty="0" smtClean="0">
                <a:latin typeface="Calibri" panose="020F0502020204030204" pitchFamily="34" charset="0"/>
              </a:rPr>
              <a:t>;</a:t>
            </a:r>
          </a:p>
          <a:p>
            <a:endParaRPr lang="pt-BR" sz="2800" dirty="0">
              <a:latin typeface="Calibri" panose="020F0502020204030204" pitchFamily="34" charset="0"/>
            </a:endParaRPr>
          </a:p>
          <a:p>
            <a:r>
              <a:rPr lang="pt-BR" sz="2800" dirty="0">
                <a:latin typeface="Calibri" panose="020F0502020204030204" pitchFamily="34" charset="0"/>
              </a:rPr>
              <a:t>•  Lembre–se </a:t>
            </a:r>
            <a:r>
              <a:rPr lang="pt-BR" sz="2800" b="1" dirty="0">
                <a:latin typeface="Calibri" panose="020F0502020204030204" pitchFamily="34" charset="0"/>
              </a:rPr>
              <a:t>de certificar da proximidade </a:t>
            </a:r>
            <a:r>
              <a:rPr lang="pt-BR" sz="2800" dirty="0">
                <a:latin typeface="Calibri" panose="020F0502020204030204" pitchFamily="34" charset="0"/>
              </a:rPr>
              <a:t>de </a:t>
            </a:r>
            <a:r>
              <a:rPr lang="pt-BR" sz="2800" b="1" dirty="0">
                <a:latin typeface="Calibri" panose="020F0502020204030204" pitchFamily="34" charset="0"/>
              </a:rPr>
              <a:t>concorrentes</a:t>
            </a:r>
            <a:r>
              <a:rPr lang="pt-BR" sz="2800" dirty="0">
                <a:latin typeface="Calibri" panose="020F0502020204030204" pitchFamily="34" charset="0"/>
              </a:rPr>
              <a:t>;</a:t>
            </a:r>
          </a:p>
          <a:p>
            <a:endParaRPr lang="pt-BR" sz="2800" dirty="0">
              <a:latin typeface="Calibri" panose="020F0502020204030204" pitchFamily="34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6CD72-E589-4EB8-A748-ED028041336D}" type="slidenum">
              <a:rPr lang="pt-BR" smtClean="0"/>
              <a:pPr>
                <a:defRPr/>
              </a:pPr>
              <a:t>63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08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908720"/>
            <a:ext cx="467544" cy="3960440"/>
          </a:xfrm>
          <a:prstGeom prst="rect">
            <a:avLst/>
          </a:prstGeom>
          <a:solidFill>
            <a:schemeClr val="accent3">
              <a:lumMod val="7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lvl="1"/>
            <a:r>
              <a:rPr lang="pt-BR" b="1" dirty="0" smtClean="0">
                <a:solidFill>
                  <a:schemeClr val="bg1"/>
                </a:solidFill>
              </a:rPr>
              <a:t>PRAÇA   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95288" y="332656"/>
            <a:ext cx="4967287" cy="5753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/>
            <a:r>
              <a:rPr lang="pt-BR" dirty="0">
                <a:solidFill>
                  <a:schemeClr val="bg1"/>
                </a:solidFill>
              </a:rPr>
              <a:t>Plano de Marketing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683568" y="1124744"/>
            <a:ext cx="792088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alibri" panose="020F0502020204030204" pitchFamily="34" charset="0"/>
              </a:rPr>
              <a:t>•  </a:t>
            </a:r>
            <a:r>
              <a:rPr lang="pt-BR" sz="2800" dirty="0">
                <a:latin typeface="Calibri" panose="020F0502020204030204" pitchFamily="34" charset="0"/>
              </a:rPr>
              <a:t>Avalie a </a:t>
            </a:r>
            <a:r>
              <a:rPr lang="pt-BR" sz="2800" b="1" dirty="0">
                <a:latin typeface="Calibri" panose="020F0502020204030204" pitchFamily="34" charset="0"/>
              </a:rPr>
              <a:t>proximidade</a:t>
            </a:r>
            <a:r>
              <a:rPr lang="pt-BR" sz="2800" dirty="0">
                <a:latin typeface="Calibri" panose="020F0502020204030204" pitchFamily="34" charset="0"/>
              </a:rPr>
              <a:t> </a:t>
            </a:r>
            <a:r>
              <a:rPr lang="pt-BR" sz="2800" b="1" dirty="0">
                <a:latin typeface="Calibri" panose="020F0502020204030204" pitchFamily="34" charset="0"/>
              </a:rPr>
              <a:t>dos fornecedores</a:t>
            </a:r>
            <a:r>
              <a:rPr lang="pt-BR" sz="2800" dirty="0">
                <a:latin typeface="Calibri" panose="020F0502020204030204" pitchFamily="34" charset="0"/>
              </a:rPr>
              <a:t>, pois isso influencia no </a:t>
            </a:r>
            <a:r>
              <a:rPr lang="pt-BR" sz="2800" dirty="0" smtClean="0">
                <a:latin typeface="Calibri" panose="020F0502020204030204" pitchFamily="34" charset="0"/>
              </a:rPr>
              <a:t>prazo </a:t>
            </a:r>
            <a:r>
              <a:rPr lang="pt-BR" sz="2800" dirty="0">
                <a:latin typeface="Calibri" panose="020F0502020204030204" pitchFamily="34" charset="0"/>
              </a:rPr>
              <a:t>de entrega e no custo do frete</a:t>
            </a:r>
            <a:r>
              <a:rPr lang="pt-BR" sz="2800" dirty="0" smtClean="0">
                <a:latin typeface="Calibri" panose="020F0502020204030204" pitchFamily="34" charset="0"/>
              </a:rPr>
              <a:t>;</a:t>
            </a:r>
          </a:p>
          <a:p>
            <a:endParaRPr lang="pt-BR" sz="2800" dirty="0" smtClean="0">
              <a:latin typeface="Calibri" panose="020F0502020204030204" pitchFamily="34" charset="0"/>
            </a:endParaRPr>
          </a:p>
          <a:p>
            <a:endParaRPr lang="pt-BR" sz="2800" dirty="0">
              <a:latin typeface="Calibri" panose="020F0502020204030204" pitchFamily="34" charset="0"/>
            </a:endParaRPr>
          </a:p>
          <a:p>
            <a:r>
              <a:rPr lang="pt-BR" sz="2800" dirty="0">
                <a:latin typeface="Calibri" panose="020F0502020204030204" pitchFamily="34" charset="0"/>
              </a:rPr>
              <a:t>• </a:t>
            </a:r>
            <a:r>
              <a:rPr lang="pt-BR" sz="2800" dirty="0" smtClean="0">
                <a:latin typeface="Calibri" panose="020F0502020204030204" pitchFamily="34" charset="0"/>
              </a:rPr>
              <a:t>Visite </a:t>
            </a:r>
            <a:r>
              <a:rPr lang="pt-BR" sz="2800" dirty="0">
                <a:latin typeface="Calibri" panose="020F0502020204030204" pitchFamily="34" charset="0"/>
              </a:rPr>
              <a:t>o </a:t>
            </a:r>
            <a:r>
              <a:rPr lang="pt-BR" sz="2800" b="1" dirty="0">
                <a:latin typeface="Calibri" panose="020F0502020204030204" pitchFamily="34" charset="0"/>
              </a:rPr>
              <a:t>ponto pelo menos três vezes</a:t>
            </a:r>
            <a:r>
              <a:rPr lang="pt-BR" sz="2800" dirty="0">
                <a:latin typeface="Calibri" panose="020F0502020204030204" pitchFamily="34" charset="0"/>
              </a:rPr>
              <a:t>, em horários alternados, </a:t>
            </a:r>
            <a:r>
              <a:rPr lang="pt-BR" sz="2800" dirty="0" smtClean="0">
                <a:latin typeface="Calibri" panose="020F0502020204030204" pitchFamily="34" charset="0"/>
              </a:rPr>
              <a:t>para </a:t>
            </a:r>
            <a:r>
              <a:rPr lang="pt-BR" sz="2800" dirty="0">
                <a:latin typeface="Calibri" panose="020F0502020204030204" pitchFamily="34" charset="0"/>
              </a:rPr>
              <a:t>verificar o movimento de pessoas e de veículos no local</a:t>
            </a:r>
            <a:r>
              <a:rPr lang="pt-BR" sz="2800" dirty="0" smtClean="0">
                <a:latin typeface="Calibri" panose="020F0502020204030204" pitchFamily="34" charset="0"/>
              </a:rPr>
              <a:t>.</a:t>
            </a:r>
          </a:p>
        </p:txBody>
      </p:sp>
      <p:pic>
        <p:nvPicPr>
          <p:cNvPr id="14338" name="Picture 2" descr="http://imganuncios.mitula.net/imovel_comercial_passo_fundo_9995972931822543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369204"/>
            <a:ext cx="3312368" cy="248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3203848" y="2060848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  <a:latin typeface="+mn-lt"/>
              </a:rPr>
              <a:t>Cliente</a:t>
            </a:r>
            <a:endParaRPr lang="pt-BR" sz="28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833960" y="4869160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rgbClr val="FF0000"/>
                </a:solidFill>
                <a:latin typeface="+mn-lt"/>
              </a:rPr>
              <a:t>Sondar ...</a:t>
            </a:r>
            <a:endParaRPr lang="pt-BR" sz="24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6CD72-E589-4EB8-A748-ED028041336D}" type="slidenum">
              <a:rPr lang="pt-BR" smtClean="0"/>
              <a:pPr>
                <a:defRPr/>
              </a:pPr>
              <a:t>64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618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908720"/>
            <a:ext cx="467544" cy="3960440"/>
          </a:xfrm>
          <a:prstGeom prst="rect">
            <a:avLst/>
          </a:prstGeom>
          <a:solidFill>
            <a:schemeClr val="accent3">
              <a:lumMod val="7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lvl="1"/>
            <a:r>
              <a:rPr lang="pt-BR" b="1" dirty="0" smtClean="0">
                <a:solidFill>
                  <a:schemeClr val="bg1"/>
                </a:solidFill>
              </a:rPr>
              <a:t>Praça   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95288" y="332656"/>
            <a:ext cx="4967287" cy="5753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/>
            <a:r>
              <a:rPr lang="pt-BR" dirty="0">
                <a:solidFill>
                  <a:schemeClr val="bg1"/>
                </a:solidFill>
              </a:rPr>
              <a:t>Plano de Marketing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683568" y="1124744"/>
            <a:ext cx="792088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atin typeface="Calibri" panose="020F0502020204030204" pitchFamily="34" charset="0"/>
              </a:rPr>
              <a:t>Concluindo </a:t>
            </a:r>
            <a:r>
              <a:rPr lang="pt-BR" sz="2800" dirty="0" smtClean="0">
                <a:latin typeface="Calibri" panose="020F0502020204030204" pitchFamily="34" charset="0"/>
              </a:rPr>
              <a:t>o plano de marketing:</a:t>
            </a:r>
          </a:p>
          <a:p>
            <a:endParaRPr lang="pt-BR" sz="2800" dirty="0" smtClean="0">
              <a:latin typeface="Calibri" panose="020F0502020204030204" pitchFamily="34" charset="0"/>
            </a:endParaRPr>
          </a:p>
          <a:p>
            <a:r>
              <a:rPr lang="pt-BR" sz="2800" dirty="0" smtClean="0">
                <a:latin typeface="Calibri" panose="020F0502020204030204" pitchFamily="34" charset="0"/>
              </a:rPr>
              <a:t>Identifique como </a:t>
            </a:r>
            <a:r>
              <a:rPr lang="pt-BR" sz="2800" dirty="0">
                <a:latin typeface="Calibri" panose="020F0502020204030204" pitchFamily="34" charset="0"/>
              </a:rPr>
              <a:t>e onde você irá </a:t>
            </a:r>
            <a:r>
              <a:rPr lang="pt-BR" sz="2800" b="1" dirty="0">
                <a:latin typeface="Calibri" panose="020F0502020204030204" pitchFamily="34" charset="0"/>
              </a:rPr>
              <a:t>obter informações </a:t>
            </a:r>
            <a:r>
              <a:rPr lang="pt-BR" sz="2800" dirty="0">
                <a:latin typeface="Calibri" panose="020F0502020204030204" pitchFamily="34" charset="0"/>
              </a:rPr>
              <a:t>para definir as </a:t>
            </a:r>
            <a:r>
              <a:rPr lang="pt-BR" sz="2800" b="1" dirty="0" smtClean="0">
                <a:latin typeface="Calibri" panose="020F0502020204030204" pitchFamily="34" charset="0"/>
              </a:rPr>
              <a:t>estratégias </a:t>
            </a:r>
            <a:r>
              <a:rPr lang="pt-BR" sz="2800" b="1" dirty="0">
                <a:latin typeface="Calibri" panose="020F0502020204030204" pitchFamily="34" charset="0"/>
              </a:rPr>
              <a:t>de marketing </a:t>
            </a:r>
            <a:r>
              <a:rPr lang="pt-BR" sz="2800" dirty="0">
                <a:latin typeface="Calibri" panose="020F0502020204030204" pitchFamily="34" charset="0"/>
              </a:rPr>
              <a:t>para seu futuro negócio. </a:t>
            </a:r>
            <a:endParaRPr lang="pt-BR" sz="2800" dirty="0" smtClean="0">
              <a:latin typeface="Calibri" panose="020F0502020204030204" pitchFamily="34" charset="0"/>
            </a:endParaRPr>
          </a:p>
          <a:p>
            <a:endParaRPr lang="pt-BR" sz="2800" dirty="0">
              <a:latin typeface="Calibri" panose="020F0502020204030204" pitchFamily="34" charset="0"/>
            </a:endParaRPr>
          </a:p>
          <a:p>
            <a:r>
              <a:rPr lang="pt-BR" sz="2800" dirty="0" smtClean="0">
                <a:latin typeface="Calibri" panose="020F0502020204030204" pitchFamily="34" charset="0"/>
              </a:rPr>
              <a:t>Se </a:t>
            </a:r>
            <a:r>
              <a:rPr lang="pt-BR" sz="2800" dirty="0">
                <a:latin typeface="Calibri" panose="020F0502020204030204" pitchFamily="34" charset="0"/>
              </a:rPr>
              <a:t>necessário </a:t>
            </a:r>
            <a:r>
              <a:rPr lang="pt-BR" sz="2800" dirty="0" smtClean="0">
                <a:latin typeface="Calibri" panose="020F0502020204030204" pitchFamily="34" charset="0"/>
              </a:rPr>
              <a:t>busque </a:t>
            </a:r>
            <a:r>
              <a:rPr lang="pt-BR" sz="2800" dirty="0">
                <a:latin typeface="Calibri" panose="020F0502020204030204" pitchFamily="34" charset="0"/>
              </a:rPr>
              <a:t>a ajuda de </a:t>
            </a:r>
            <a:r>
              <a:rPr lang="pt-BR" sz="2800" b="1" dirty="0" smtClean="0">
                <a:latin typeface="Calibri" panose="020F0502020204030204" pitchFamily="34" charset="0"/>
              </a:rPr>
              <a:t>especialistas. </a:t>
            </a:r>
            <a:endParaRPr lang="pt-BR" sz="2800" b="1" dirty="0">
              <a:latin typeface="Calibri" panose="020F0502020204030204" pitchFamily="34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6CD72-E589-4EB8-A748-ED028041336D}" type="slidenum">
              <a:rPr lang="pt-BR" smtClean="0"/>
              <a:pPr>
                <a:defRPr/>
              </a:pPr>
              <a:t>65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552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908720"/>
            <a:ext cx="467544" cy="3960440"/>
          </a:xfrm>
          <a:prstGeom prst="rect">
            <a:avLst/>
          </a:prstGeom>
          <a:solidFill>
            <a:schemeClr val="accent3">
              <a:lumMod val="7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lvl="1"/>
            <a:r>
              <a:rPr lang="pt-BR" b="1" dirty="0" smtClean="0">
                <a:solidFill>
                  <a:schemeClr val="bg1"/>
                </a:solidFill>
              </a:rPr>
              <a:t>ANÁLISE DE MERCADO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37129" y="953885"/>
            <a:ext cx="864096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2800" b="1" dirty="0" smtClean="0">
                <a:latin typeface="+mn-lt"/>
              </a:rPr>
              <a:t>ANÁLISE DE MERCADO ENVOLVE: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latin typeface="+mn-lt"/>
              </a:rPr>
              <a:t>como está </a:t>
            </a:r>
            <a:r>
              <a:rPr lang="pt-BR" sz="2800" b="1" dirty="0" smtClean="0">
                <a:latin typeface="+mn-lt"/>
              </a:rPr>
              <a:t>segmentado  o negócio</a:t>
            </a:r>
            <a:r>
              <a:rPr lang="pt-BR" sz="2800" dirty="0" smtClean="0">
                <a:latin typeface="+mn-lt"/>
              </a:rPr>
              <a:t>;</a:t>
            </a:r>
            <a:endParaRPr lang="pt-BR" sz="2800" dirty="0">
              <a:latin typeface="+mn-lt"/>
            </a:endParaRPr>
          </a:p>
          <a:p>
            <a:endParaRPr lang="pt-BR" sz="28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latin typeface="+mn-lt"/>
              </a:rPr>
              <a:t>o </a:t>
            </a:r>
            <a:r>
              <a:rPr lang="pt-BR" sz="2800" b="1" dirty="0">
                <a:latin typeface="+mn-lt"/>
              </a:rPr>
              <a:t>crescimento </a:t>
            </a:r>
            <a:r>
              <a:rPr lang="pt-BR" sz="2800" dirty="0">
                <a:latin typeface="+mn-lt"/>
              </a:rPr>
              <a:t>desse mercado;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latin typeface="+mn-lt"/>
              </a:rPr>
              <a:t> as </a:t>
            </a:r>
            <a:r>
              <a:rPr lang="pt-BR" sz="2800" b="1" dirty="0">
                <a:latin typeface="+mn-lt"/>
              </a:rPr>
              <a:t>características </a:t>
            </a:r>
            <a:r>
              <a:rPr lang="pt-BR" sz="2800" dirty="0">
                <a:latin typeface="+mn-lt"/>
              </a:rPr>
              <a:t>do  </a:t>
            </a:r>
            <a:r>
              <a:rPr lang="pt-BR" sz="2800" b="1" dirty="0">
                <a:latin typeface="+mn-lt"/>
              </a:rPr>
              <a:t>consumidor</a:t>
            </a:r>
            <a:r>
              <a:rPr lang="pt-BR" sz="2800" dirty="0">
                <a:latin typeface="+mn-lt"/>
              </a:rPr>
              <a:t>  e  sua  </a:t>
            </a:r>
            <a:r>
              <a:rPr lang="pt-BR" sz="2800" b="1" dirty="0" smtClean="0">
                <a:latin typeface="+mn-lt"/>
              </a:rPr>
              <a:t>localização;</a:t>
            </a:r>
            <a:r>
              <a:rPr lang="pt-BR" sz="2800" dirty="0">
                <a:latin typeface="+mn-lt"/>
              </a:rPr>
              <a:t> </a:t>
            </a:r>
            <a:endParaRPr lang="pt-BR" sz="2800" dirty="0" smtClean="0">
              <a:latin typeface="+mn-lt"/>
            </a:endParaRPr>
          </a:p>
          <a:p>
            <a:endParaRPr lang="pt-BR" sz="28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+mn-lt"/>
              </a:rPr>
              <a:t>análise  </a:t>
            </a:r>
            <a:r>
              <a:rPr lang="pt-BR" sz="2800" dirty="0">
                <a:latin typeface="+mn-lt"/>
              </a:rPr>
              <a:t>da </a:t>
            </a:r>
            <a:r>
              <a:rPr lang="pt-BR" sz="2800" b="1" dirty="0">
                <a:latin typeface="+mn-lt"/>
              </a:rPr>
              <a:t>concorrência</a:t>
            </a:r>
            <a:r>
              <a:rPr lang="pt-BR" sz="2800" dirty="0">
                <a:latin typeface="+mn-lt"/>
              </a:rPr>
              <a:t>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latin typeface="+mn-lt"/>
              </a:rPr>
              <a:t> a  sua  </a:t>
            </a:r>
            <a:r>
              <a:rPr lang="pt-BR" sz="2800" b="1" dirty="0">
                <a:latin typeface="+mn-lt"/>
              </a:rPr>
              <a:t>participação  de  mercado  </a:t>
            </a:r>
            <a:r>
              <a:rPr lang="pt-BR" sz="2800" dirty="0">
                <a:latin typeface="+mn-lt"/>
              </a:rPr>
              <a:t>e  a  dos  </a:t>
            </a:r>
            <a:r>
              <a:rPr lang="pt-BR" sz="2800" b="1" dirty="0">
                <a:latin typeface="+mn-lt"/>
              </a:rPr>
              <a:t>principais  concorrentes</a:t>
            </a:r>
            <a:r>
              <a:rPr lang="pt-BR" sz="2800" dirty="0">
                <a:latin typeface="+mn-lt"/>
              </a:rPr>
              <a:t>;</a:t>
            </a:r>
          </a:p>
          <a:p>
            <a:endParaRPr lang="pt-BR" sz="28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latin typeface="+mn-lt"/>
              </a:rPr>
              <a:t>  os  </a:t>
            </a:r>
            <a:r>
              <a:rPr lang="pt-BR" sz="2800" b="1" dirty="0">
                <a:latin typeface="+mn-lt"/>
              </a:rPr>
              <a:t>riscos  do  negócio </a:t>
            </a:r>
            <a:r>
              <a:rPr lang="pt-BR" sz="2800" dirty="0" smtClean="0">
                <a:latin typeface="+mn-lt"/>
              </a:rPr>
              <a:t>etc. </a:t>
            </a:r>
            <a:endParaRPr lang="pt-BR" sz="2800" dirty="0"/>
          </a:p>
        </p:txBody>
      </p:sp>
      <p:sp>
        <p:nvSpPr>
          <p:cNvPr id="2" name="Retângulo 1"/>
          <p:cNvSpPr/>
          <p:nvPr/>
        </p:nvSpPr>
        <p:spPr>
          <a:xfrm>
            <a:off x="2113203" y="332656"/>
            <a:ext cx="34485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pt-BR" sz="2800" b="1" dirty="0">
                <a:solidFill>
                  <a:srgbClr val="FF0000"/>
                </a:solidFill>
                <a:latin typeface="+mn-lt"/>
              </a:rPr>
              <a:t>REVISÃO DA AULA 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6CD72-E589-4EB8-A748-ED028041336D}" type="slidenum">
              <a:rPr lang="pt-BR" smtClean="0"/>
              <a:pPr>
                <a:defRPr/>
              </a:pPr>
              <a:t>66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1293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908720"/>
            <a:ext cx="467544" cy="3960440"/>
          </a:xfrm>
          <a:prstGeom prst="rect">
            <a:avLst/>
          </a:prstGeom>
          <a:solidFill>
            <a:schemeClr val="accent3">
              <a:lumMod val="7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lvl="1"/>
            <a:r>
              <a:rPr lang="pt-BR" b="1" dirty="0" smtClean="0">
                <a:solidFill>
                  <a:schemeClr val="bg1"/>
                </a:solidFill>
              </a:rPr>
              <a:t>PLANO DE MARKETING 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95288" y="332656"/>
            <a:ext cx="4967287" cy="5753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/>
            <a:r>
              <a:rPr lang="pt-BR" dirty="0" smtClean="0">
                <a:solidFill>
                  <a:schemeClr val="bg1"/>
                </a:solidFill>
              </a:rPr>
              <a:t>Revisão da Aula 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683568" y="1124744"/>
            <a:ext cx="79208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2800" b="1" dirty="0" smtClean="0">
                <a:latin typeface="+mn-lt"/>
              </a:rPr>
              <a:t>PLANO DE MARKETING: </a:t>
            </a:r>
            <a:r>
              <a:rPr lang="pt-BR" sz="2800" dirty="0" smtClean="0">
                <a:latin typeface="+mn-lt"/>
              </a:rPr>
              <a:t>Produto; Preço; Praça e Promoção</a:t>
            </a:r>
          </a:p>
          <a:p>
            <a:pPr lvl="0"/>
            <a:endParaRPr lang="pt-BR" sz="2800" dirty="0" smtClean="0">
              <a:latin typeface="+mn-lt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+mn-lt"/>
              </a:rPr>
              <a:t>seus  </a:t>
            </a:r>
            <a:r>
              <a:rPr lang="pt-BR" sz="2800" b="1" dirty="0">
                <a:latin typeface="+mn-lt"/>
              </a:rPr>
              <a:t>métodos  de  comercialização</a:t>
            </a:r>
            <a:r>
              <a:rPr lang="pt-BR" sz="2800" dirty="0">
                <a:latin typeface="+mn-lt"/>
              </a:rPr>
              <a:t>;</a:t>
            </a:r>
          </a:p>
          <a:p>
            <a:pPr algn="just"/>
            <a:endParaRPr lang="pt-BR" sz="2800" dirty="0">
              <a:latin typeface="+mn-lt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b="1" dirty="0">
                <a:latin typeface="+mn-lt"/>
              </a:rPr>
              <a:t>diferenciais </a:t>
            </a:r>
            <a:r>
              <a:rPr lang="pt-BR" sz="2800" b="1" dirty="0" smtClean="0">
                <a:latin typeface="+mn-lt"/>
              </a:rPr>
              <a:t> </a:t>
            </a:r>
            <a:r>
              <a:rPr lang="pt-BR" sz="2800" dirty="0" smtClean="0">
                <a:latin typeface="+mn-lt"/>
              </a:rPr>
              <a:t>do </a:t>
            </a:r>
            <a:r>
              <a:rPr lang="pt-BR" sz="2800" b="1" dirty="0" smtClean="0">
                <a:latin typeface="+mn-lt"/>
              </a:rPr>
              <a:t> </a:t>
            </a:r>
            <a:r>
              <a:rPr lang="pt-BR" sz="2800" dirty="0" smtClean="0">
                <a:latin typeface="+mn-lt"/>
              </a:rPr>
              <a:t>produto/serviço  </a:t>
            </a:r>
            <a:r>
              <a:rPr lang="pt-BR" sz="2800" dirty="0">
                <a:latin typeface="+mn-lt"/>
              </a:rPr>
              <a:t>para  o  cliente;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>
              <a:latin typeface="+mn-lt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b="1" dirty="0">
                <a:latin typeface="+mn-lt"/>
              </a:rPr>
              <a:t>política  de preços</a:t>
            </a:r>
            <a:r>
              <a:rPr lang="pt-BR" sz="2800" dirty="0" smtClean="0">
                <a:latin typeface="+mn-lt"/>
              </a:rPr>
              <a:t>;</a:t>
            </a:r>
            <a:endParaRPr lang="pt-BR" sz="2800" dirty="0">
              <a:latin typeface="+mn-lt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6CD72-E589-4EB8-A748-ED028041336D}" type="slidenum">
              <a:rPr lang="pt-BR" smtClean="0"/>
              <a:pPr>
                <a:defRPr/>
              </a:pPr>
              <a:t>67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372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908720"/>
            <a:ext cx="467544" cy="3960440"/>
          </a:xfrm>
          <a:prstGeom prst="rect">
            <a:avLst/>
          </a:prstGeom>
          <a:solidFill>
            <a:schemeClr val="accent3">
              <a:lumMod val="7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lvl="1"/>
            <a:r>
              <a:rPr lang="pt-BR" dirty="0"/>
              <a:t>PLANO DE MARKETING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95288" y="332656"/>
            <a:ext cx="4967287" cy="5753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/>
            <a:r>
              <a:rPr lang="pt-BR" dirty="0" smtClean="0">
                <a:solidFill>
                  <a:schemeClr val="bg1"/>
                </a:solidFill>
              </a:rPr>
              <a:t>Revisão da Aula 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683568" y="1124744"/>
            <a:ext cx="846043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2800" b="1" dirty="0" smtClean="0">
                <a:latin typeface="+mn-lt"/>
              </a:rPr>
              <a:t>PLANO DE MARKETING:</a:t>
            </a:r>
            <a:r>
              <a:rPr lang="pt-BR" sz="2800" dirty="0" smtClean="0">
                <a:latin typeface="+mn-lt"/>
              </a:rPr>
              <a:t> Produto; Preço; Praça e Promoção.</a:t>
            </a:r>
          </a:p>
          <a:p>
            <a:pPr algn="just"/>
            <a:endParaRPr lang="pt-BR" sz="2800" dirty="0">
              <a:latin typeface="+mn-lt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>
                <a:latin typeface="+mn-lt"/>
              </a:rPr>
              <a:t> </a:t>
            </a:r>
            <a:r>
              <a:rPr lang="pt-BR" sz="2800" b="1" dirty="0">
                <a:latin typeface="+mn-lt"/>
              </a:rPr>
              <a:t>principais  </a:t>
            </a:r>
            <a:r>
              <a:rPr lang="pt-BR" sz="2800" b="1" dirty="0" smtClean="0">
                <a:latin typeface="+mn-lt"/>
              </a:rPr>
              <a:t>clientes;</a:t>
            </a:r>
          </a:p>
          <a:p>
            <a:pPr algn="just"/>
            <a:endParaRPr lang="pt-BR" sz="2800" b="1" dirty="0" smtClean="0">
              <a:latin typeface="+mn-lt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b="1" dirty="0">
                <a:latin typeface="+mn-lt"/>
              </a:rPr>
              <a:t>canais  de  distribuição</a:t>
            </a:r>
            <a:r>
              <a:rPr lang="pt-BR" sz="2800" dirty="0">
                <a:latin typeface="+mn-lt"/>
              </a:rPr>
              <a:t>; 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>
              <a:latin typeface="+mn-lt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>
                <a:latin typeface="+mn-lt"/>
              </a:rPr>
              <a:t> estratégias de  </a:t>
            </a:r>
            <a:r>
              <a:rPr lang="pt-BR" sz="2800" b="1" dirty="0" smtClean="0">
                <a:latin typeface="+mn-lt"/>
              </a:rPr>
              <a:t>promoção/comunicação</a:t>
            </a:r>
            <a:r>
              <a:rPr lang="pt-BR" sz="2800" dirty="0" smtClean="0">
                <a:latin typeface="+mn-lt"/>
              </a:rPr>
              <a:t>;</a:t>
            </a:r>
            <a:endParaRPr lang="pt-BR" sz="2800" dirty="0">
              <a:latin typeface="+mn-lt"/>
            </a:endParaRPr>
          </a:p>
          <a:p>
            <a:pPr algn="just"/>
            <a:endParaRPr lang="pt-BR" sz="2800" dirty="0">
              <a:latin typeface="+mn-lt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b="1" dirty="0">
                <a:latin typeface="+mn-lt"/>
              </a:rPr>
              <a:t>p</a:t>
            </a:r>
            <a:r>
              <a:rPr lang="pt-BR" sz="2800" b="1" dirty="0" smtClean="0">
                <a:latin typeface="+mn-lt"/>
              </a:rPr>
              <a:t>ublicidade</a:t>
            </a:r>
            <a:r>
              <a:rPr lang="pt-BR" sz="2800" dirty="0">
                <a:latin typeface="+mn-lt"/>
              </a:rPr>
              <a:t>; </a:t>
            </a:r>
            <a:endParaRPr lang="pt-BR" sz="2800" dirty="0" smtClean="0">
              <a:latin typeface="+mn-lt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>
              <a:latin typeface="+mn-lt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+mn-lt"/>
              </a:rPr>
              <a:t>bem </a:t>
            </a:r>
            <a:r>
              <a:rPr lang="pt-BR" sz="2800" dirty="0">
                <a:latin typeface="+mn-lt"/>
              </a:rPr>
              <a:t>como </a:t>
            </a:r>
            <a:r>
              <a:rPr lang="pt-BR" sz="2800" b="1" dirty="0">
                <a:latin typeface="+mn-lt"/>
              </a:rPr>
              <a:t>projeções de </a:t>
            </a:r>
            <a:r>
              <a:rPr lang="pt-BR" sz="2800" b="1" dirty="0" smtClean="0">
                <a:latin typeface="+mn-lt"/>
              </a:rPr>
              <a:t>vendas.</a:t>
            </a:r>
            <a:endParaRPr lang="pt-BR" sz="2800" dirty="0">
              <a:latin typeface="+mn-lt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6CD72-E589-4EB8-A748-ED028041336D}" type="slidenum">
              <a:rPr lang="pt-BR" smtClean="0"/>
              <a:pPr>
                <a:defRPr/>
              </a:pPr>
              <a:t>68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348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908720"/>
            <a:ext cx="467544" cy="3960440"/>
          </a:xfrm>
          <a:prstGeom prst="rect">
            <a:avLst/>
          </a:prstGeom>
          <a:solidFill>
            <a:schemeClr val="accent3">
              <a:lumMod val="7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lvl="1"/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95288" y="332656"/>
            <a:ext cx="4967287" cy="5753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/>
            <a:r>
              <a:rPr lang="pt-BR" sz="2800" dirty="0" smtClean="0">
                <a:solidFill>
                  <a:schemeClr val="bg1"/>
                </a:solidFill>
              </a:rPr>
              <a:t>Atividades</a:t>
            </a:r>
            <a:endParaRPr lang="pt-BR" sz="2800" b="1" dirty="0">
              <a:solidFill>
                <a:schemeClr val="bg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683568" y="1124744"/>
            <a:ext cx="8460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pt-BR" sz="2800" dirty="0">
              <a:latin typeface="+mn-lt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6CD72-E589-4EB8-A748-ED028041336D}" type="slidenum">
              <a:rPr lang="pt-BR" smtClean="0"/>
              <a:pPr>
                <a:defRPr/>
              </a:pPr>
              <a:t>69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0454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908720"/>
            <a:ext cx="467544" cy="3960440"/>
          </a:xfrm>
          <a:prstGeom prst="rect">
            <a:avLst/>
          </a:prstGeom>
          <a:solidFill>
            <a:schemeClr val="accent3">
              <a:lumMod val="7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solidFill>
                  <a:prstClr val="white"/>
                </a:solidFill>
                <a:latin typeface="+mj-lt"/>
                <a:cs typeface="Arial" pitchFamily="34" charset="0"/>
              </a:rPr>
              <a:t> </a:t>
            </a:r>
            <a:endParaRPr lang="pt-BR" b="1" dirty="0">
              <a:solidFill>
                <a:prstClr val="white"/>
              </a:solidFill>
              <a:latin typeface="+mj-lt"/>
              <a:cs typeface="Arial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36613" y="14759673"/>
            <a:ext cx="9242274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Este artigo aborda a influência de capital social em redes colaborativas. Com o contexto social de</a:t>
            </a:r>
            <a:endParaRPr lang="pt-BR" smtClean="0">
              <a:solidFill>
                <a:prstClr val="black"/>
              </a:solidFill>
              <a:latin typeface="+mj-lt"/>
            </a:endParaRPr>
          </a:p>
          <a:p>
            <a:endParaRPr lang="pt-BR" smtClean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36613" y="14893023"/>
            <a:ext cx="9917971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redes colaborativas se tornando cada vez mais importante, a pesquisa ampliou o conceito tradicional de</a:t>
            </a:r>
            <a:endParaRPr lang="pt-BR" smtClean="0">
              <a:solidFill>
                <a:prstClr val="black"/>
              </a:solidFill>
              <a:latin typeface="+mj-lt"/>
            </a:endParaRPr>
          </a:p>
          <a:p>
            <a:endParaRPr lang="pt-BR" smtClean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6613" y="15164872"/>
            <a:ext cx="7527766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competitividade para incluir e enfatizar elementos 'soft', como o capital social.</a:t>
            </a:r>
            <a:endParaRPr lang="pt-BR" smtClean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89013" y="14912073"/>
            <a:ext cx="9242274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Este artigo aborda a influência de capital social em redes colaborativas. Com o contexto social de</a:t>
            </a:r>
            <a:endParaRPr lang="pt-BR" smtClean="0">
              <a:solidFill>
                <a:prstClr val="black"/>
              </a:solidFill>
              <a:latin typeface="+mj-lt"/>
            </a:endParaRPr>
          </a:p>
          <a:p>
            <a:endParaRPr lang="pt-BR" smtClean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89013" y="15045423"/>
            <a:ext cx="9917971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redes colaborativas se tornando cada vez mais importante, a pesquisa ampliou o conceito tradicional de</a:t>
            </a:r>
            <a:endParaRPr lang="pt-BR" smtClean="0">
              <a:solidFill>
                <a:prstClr val="black"/>
              </a:solidFill>
              <a:latin typeface="+mj-lt"/>
            </a:endParaRPr>
          </a:p>
          <a:p>
            <a:endParaRPr lang="pt-BR" smtClean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989013" y="15317272"/>
            <a:ext cx="7527766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competitividade para incluir e enfatizar elementos 'soft', como o capital social.</a:t>
            </a:r>
            <a:endParaRPr lang="pt-BR" smtClean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141413" y="15064473"/>
            <a:ext cx="9242274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Este artigo aborda a influência de capital social em redes colaborativas. Com o contexto social de</a:t>
            </a:r>
            <a:endParaRPr lang="pt-BR" smtClean="0">
              <a:solidFill>
                <a:prstClr val="black"/>
              </a:solidFill>
              <a:latin typeface="+mj-lt"/>
            </a:endParaRPr>
          </a:p>
          <a:p>
            <a:endParaRPr lang="pt-BR" smtClean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1141413" y="15197823"/>
            <a:ext cx="9917971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redes colaborativas se tornando cada vez mais importante, a pesquisa ampliou o conceito tradicional de</a:t>
            </a:r>
            <a:endParaRPr lang="pt-BR" smtClean="0">
              <a:solidFill>
                <a:prstClr val="black"/>
              </a:solidFill>
              <a:latin typeface="+mj-lt"/>
            </a:endParaRPr>
          </a:p>
          <a:p>
            <a:endParaRPr lang="pt-BR" smtClean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1141413" y="15469672"/>
            <a:ext cx="7527766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competitividade para incluir e enfatizar elementos 'soft', como o capital social.</a:t>
            </a:r>
            <a:endParaRPr lang="pt-BR" smtClean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1293813" y="15216873"/>
            <a:ext cx="9242274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Este artigo aborda a influência de capital social em redes colaborativas. Com o contexto social de</a:t>
            </a:r>
            <a:endParaRPr lang="pt-BR" smtClean="0">
              <a:solidFill>
                <a:prstClr val="black"/>
              </a:solidFill>
              <a:latin typeface="+mj-lt"/>
            </a:endParaRPr>
          </a:p>
          <a:p>
            <a:endParaRPr lang="pt-BR" smtClean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1293813" y="15350223"/>
            <a:ext cx="9917971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redes colaborativas se tornando cada vez mais importante, a pesquisa ampliou o conceito tradicional de</a:t>
            </a:r>
            <a:endParaRPr lang="pt-BR" smtClean="0">
              <a:solidFill>
                <a:prstClr val="black"/>
              </a:solidFill>
              <a:latin typeface="+mj-lt"/>
            </a:endParaRPr>
          </a:p>
          <a:p>
            <a:endParaRPr lang="pt-BR" smtClean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1293813" y="15622072"/>
            <a:ext cx="7527766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competitividade para incluir e enfatizar elementos 'soft', como o capital social.</a:t>
            </a:r>
            <a:endParaRPr lang="pt-BR" smtClean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2832893" y="-81588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493788" y="508620"/>
            <a:ext cx="8542708" cy="643253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sz="2800" dirty="0">
              <a:latin typeface="+mn-lt"/>
            </a:endParaRPr>
          </a:p>
          <a:p>
            <a:pPr marL="514350" indent="-514350">
              <a:buAutoNum type="arabicPeriod"/>
            </a:pPr>
            <a:r>
              <a:rPr lang="pt-BR" sz="2800" dirty="0" smtClean="0">
                <a:latin typeface="+mn-lt"/>
              </a:rPr>
              <a:t>Sumário Executivo</a:t>
            </a:r>
          </a:p>
          <a:p>
            <a:endParaRPr lang="pt-BR" sz="2800" dirty="0" smtClean="0">
              <a:latin typeface="+mn-lt"/>
            </a:endParaRPr>
          </a:p>
          <a:p>
            <a:r>
              <a:rPr lang="pt-BR" sz="2800" dirty="0" smtClean="0">
                <a:latin typeface="+mn-lt"/>
              </a:rPr>
              <a:t>2. Produtos e Serviços</a:t>
            </a:r>
          </a:p>
          <a:p>
            <a:endParaRPr lang="pt-BR" sz="2800" dirty="0" smtClean="0">
              <a:latin typeface="+mn-lt"/>
            </a:endParaRPr>
          </a:p>
          <a:p>
            <a:r>
              <a:rPr lang="pt-BR" sz="2800" dirty="0">
                <a:latin typeface="+mn-lt"/>
              </a:rPr>
              <a:t>3</a:t>
            </a:r>
            <a:r>
              <a:rPr lang="pt-BR" sz="2800" dirty="0" smtClean="0">
                <a:latin typeface="+mn-lt"/>
              </a:rPr>
              <a:t>. Análise </a:t>
            </a:r>
            <a:r>
              <a:rPr lang="pt-BR" sz="2800" dirty="0">
                <a:latin typeface="+mn-lt"/>
              </a:rPr>
              <a:t>de </a:t>
            </a:r>
            <a:r>
              <a:rPr lang="pt-BR" sz="2800" dirty="0" smtClean="0">
                <a:latin typeface="+mn-lt"/>
              </a:rPr>
              <a:t>Mercado</a:t>
            </a:r>
            <a:endParaRPr lang="pt-BR" sz="2800" dirty="0">
              <a:latin typeface="+mn-lt"/>
            </a:endParaRPr>
          </a:p>
          <a:p>
            <a:endParaRPr lang="pt-BR" sz="2800" dirty="0">
              <a:latin typeface="+mn-lt"/>
            </a:endParaRPr>
          </a:p>
          <a:p>
            <a:r>
              <a:rPr lang="pt-BR" sz="2800" dirty="0">
                <a:latin typeface="+mn-lt"/>
              </a:rPr>
              <a:t>4</a:t>
            </a:r>
            <a:r>
              <a:rPr lang="pt-BR" sz="2800" dirty="0" smtClean="0">
                <a:latin typeface="+mn-lt"/>
              </a:rPr>
              <a:t>. </a:t>
            </a:r>
            <a:r>
              <a:rPr lang="pt-BR" sz="2800" dirty="0">
                <a:latin typeface="+mn-lt"/>
              </a:rPr>
              <a:t>Plano de </a:t>
            </a:r>
            <a:r>
              <a:rPr lang="pt-BR" sz="2800" dirty="0" smtClean="0">
                <a:latin typeface="+mn-lt"/>
              </a:rPr>
              <a:t>Marketing</a:t>
            </a:r>
            <a:endParaRPr lang="pt-BR" sz="2800" dirty="0">
              <a:latin typeface="+mn-lt"/>
            </a:endParaRPr>
          </a:p>
          <a:p>
            <a:endParaRPr lang="pt-BR" sz="2800" dirty="0" smtClean="0">
              <a:latin typeface="+mn-lt"/>
            </a:endParaRPr>
          </a:p>
          <a:p>
            <a:r>
              <a:rPr lang="pt-BR" sz="2800" dirty="0">
                <a:latin typeface="+mn-lt"/>
              </a:rPr>
              <a:t>5</a:t>
            </a:r>
            <a:r>
              <a:rPr lang="pt-BR" sz="2800" dirty="0" smtClean="0">
                <a:latin typeface="+mn-lt"/>
              </a:rPr>
              <a:t>. </a:t>
            </a:r>
            <a:r>
              <a:rPr lang="pt-BR" sz="2800" dirty="0">
                <a:latin typeface="+mn-lt"/>
              </a:rPr>
              <a:t>Plano </a:t>
            </a:r>
            <a:r>
              <a:rPr lang="pt-BR" sz="2800" dirty="0" smtClean="0">
                <a:latin typeface="+mn-lt"/>
              </a:rPr>
              <a:t>Operacional</a:t>
            </a:r>
          </a:p>
          <a:p>
            <a:endParaRPr lang="pt-BR" sz="2800" dirty="0" smtClean="0">
              <a:latin typeface="+mn-lt"/>
            </a:endParaRPr>
          </a:p>
          <a:p>
            <a:r>
              <a:rPr lang="pt-BR" sz="2800" dirty="0">
                <a:latin typeface="+mn-lt"/>
              </a:rPr>
              <a:t>6</a:t>
            </a:r>
            <a:r>
              <a:rPr lang="pt-BR" sz="2800" dirty="0" smtClean="0">
                <a:latin typeface="+mn-lt"/>
              </a:rPr>
              <a:t>. </a:t>
            </a:r>
            <a:r>
              <a:rPr lang="pt-BR" sz="2800" dirty="0">
                <a:latin typeface="+mn-lt"/>
              </a:rPr>
              <a:t>Plano de Recursos </a:t>
            </a:r>
            <a:r>
              <a:rPr lang="pt-BR" sz="2800" dirty="0" smtClean="0">
                <a:latin typeface="+mn-lt"/>
              </a:rPr>
              <a:t>Humanos</a:t>
            </a:r>
          </a:p>
          <a:p>
            <a:r>
              <a:rPr lang="pt-BR" sz="2800" dirty="0" smtClean="0">
                <a:latin typeface="+mn-lt"/>
              </a:rPr>
              <a:t> </a:t>
            </a:r>
          </a:p>
          <a:p>
            <a:r>
              <a:rPr lang="pt-BR" sz="2800" dirty="0">
                <a:latin typeface="+mn-lt"/>
              </a:rPr>
              <a:t>7</a:t>
            </a:r>
            <a:r>
              <a:rPr lang="pt-BR" sz="2800" dirty="0" smtClean="0">
                <a:latin typeface="+mn-lt"/>
              </a:rPr>
              <a:t>.Plano Financeiro/viabilidade</a:t>
            </a:r>
          </a:p>
          <a:p>
            <a:endParaRPr lang="pt-BR" sz="2000" dirty="0" smtClean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836613" y="15161310"/>
            <a:ext cx="4158126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O objetivo deste estudo é identificar inter-</a:t>
            </a:r>
            <a:endParaRPr lang="pt-BR" smtClean="0">
              <a:solidFill>
                <a:prstClr val="black"/>
              </a:solidFill>
              <a:latin typeface="+mj-lt"/>
            </a:endParaRPr>
          </a:p>
          <a:p>
            <a:endParaRPr lang="pt-BR" smtClean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836613" y="15433159"/>
            <a:ext cx="9428479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elementos organizacionais do capital social e sua relação com a competitividade rede colaborativa.</a:t>
            </a:r>
            <a:endParaRPr lang="pt-BR" smtClean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6764131" y="5013176"/>
            <a:ext cx="2416381" cy="18722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/>
              <a:t>Ver também as estruturas de:</a:t>
            </a:r>
          </a:p>
          <a:p>
            <a:pPr algn="ctr"/>
            <a:endParaRPr lang="pt-BR" dirty="0" smtClean="0"/>
          </a:p>
          <a:p>
            <a:pPr algn="ctr"/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7164288" y="6011996"/>
            <a:ext cx="187865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+mj-lt"/>
              </a:rPr>
              <a:t>(GAUTHIER, 2007)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7170736" y="5612969"/>
            <a:ext cx="192232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+mj-lt"/>
              </a:rPr>
              <a:t>(DORNELAS, 2005)</a:t>
            </a:r>
            <a:endParaRPr lang="pt-BR" dirty="0">
              <a:latin typeface="+mj-lt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7164288" y="6372036"/>
            <a:ext cx="192328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+mj-lt"/>
              </a:rPr>
              <a:t>(MACHADO, 2013)</a:t>
            </a:r>
          </a:p>
        </p:txBody>
      </p:sp>
      <p:sp>
        <p:nvSpPr>
          <p:cNvPr id="20" name="Espaço Reservado para Número de Slide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6CD72-E589-4EB8-A748-ED028041336D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064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560" y="881708"/>
            <a:ext cx="7886700" cy="615602"/>
          </a:xfrm>
        </p:spPr>
        <p:txBody>
          <a:bodyPr>
            <a:normAutofit fontScale="90000"/>
          </a:bodyPr>
          <a:lstStyle/>
          <a:p>
            <a:pPr marL="0" indent="0"/>
            <a:r>
              <a:rPr lang="pt-BR" sz="3600" dirty="0" smtClean="0"/>
              <a:t/>
            </a:r>
            <a:br>
              <a:rPr lang="pt-BR" sz="3600" dirty="0" smtClean="0"/>
            </a:br>
            <a:r>
              <a:rPr lang="pt-BR" sz="3600" dirty="0"/>
              <a:t/>
            </a:r>
            <a:br>
              <a:rPr lang="pt-BR" sz="3600" dirty="0"/>
            </a:br>
            <a:r>
              <a:rPr lang="pt-BR" sz="3600" dirty="0"/>
              <a:t/>
            </a:r>
            <a:br>
              <a:rPr lang="pt-BR" sz="3600" dirty="0"/>
            </a:br>
            <a:r>
              <a:rPr lang="pt-BR" sz="3600" dirty="0"/>
              <a:t/>
            </a:r>
            <a:br>
              <a:rPr lang="pt-BR" sz="3600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3568" y="1196752"/>
            <a:ext cx="78867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800" b="1" dirty="0"/>
              <a:t>1 – Sumário </a:t>
            </a:r>
            <a:r>
              <a:rPr lang="pt-BR" sz="2800" b="1" dirty="0" smtClean="0"/>
              <a:t>Executivo</a:t>
            </a:r>
          </a:p>
          <a:p>
            <a:pPr marL="0" indent="0">
              <a:buNone/>
            </a:pPr>
            <a:endParaRPr lang="pt-BR" sz="2800" b="1" dirty="0" smtClean="0"/>
          </a:p>
          <a:p>
            <a:pPr marL="0" indent="0">
              <a:buNone/>
            </a:pPr>
            <a:r>
              <a:rPr lang="pt-BR" sz="2800" b="1" dirty="0" smtClean="0"/>
              <a:t>Resumo </a:t>
            </a:r>
            <a:r>
              <a:rPr lang="pt-BR" sz="2800" b="1" dirty="0"/>
              <a:t>dos principais pontos do plano de </a:t>
            </a:r>
            <a:r>
              <a:rPr lang="pt-BR" sz="2800" b="1" dirty="0" smtClean="0"/>
              <a:t>negócio</a:t>
            </a:r>
            <a:r>
              <a:rPr lang="pt-BR" sz="2800" dirty="0" smtClean="0"/>
              <a:t>;</a:t>
            </a:r>
          </a:p>
          <a:p>
            <a:pPr marL="0" indent="0">
              <a:buNone/>
            </a:pPr>
            <a:endParaRPr lang="pt-BR" sz="2800" dirty="0" smtClean="0"/>
          </a:p>
          <a:p>
            <a:r>
              <a:rPr lang="pt-BR" sz="2800" dirty="0" smtClean="0"/>
              <a:t>Dados </a:t>
            </a:r>
            <a:r>
              <a:rPr lang="pt-BR" sz="2800" dirty="0"/>
              <a:t>dos empreendedores, experiência profissional e </a:t>
            </a:r>
            <a:r>
              <a:rPr lang="pt-BR" sz="2800" dirty="0" smtClean="0"/>
              <a:t>atribuições;</a:t>
            </a:r>
          </a:p>
          <a:p>
            <a:endParaRPr lang="pt-BR" sz="2800" dirty="0" smtClean="0"/>
          </a:p>
          <a:p>
            <a:r>
              <a:rPr lang="pt-BR" sz="2800" dirty="0" smtClean="0"/>
              <a:t>Dados </a:t>
            </a:r>
            <a:r>
              <a:rPr lang="pt-BR" sz="2800" dirty="0"/>
              <a:t>do </a:t>
            </a:r>
            <a:r>
              <a:rPr lang="pt-BR" sz="2800" dirty="0" smtClean="0"/>
              <a:t>empreendimento;</a:t>
            </a:r>
          </a:p>
          <a:p>
            <a:endParaRPr lang="pt-BR" sz="2800" dirty="0" smtClean="0"/>
          </a:p>
          <a:p>
            <a:r>
              <a:rPr lang="pt-BR" sz="2800" dirty="0" smtClean="0"/>
              <a:t>Missão </a:t>
            </a:r>
            <a:r>
              <a:rPr lang="pt-BR" sz="2800" dirty="0"/>
              <a:t>da </a:t>
            </a:r>
            <a:r>
              <a:rPr lang="pt-BR" sz="2800" dirty="0" smtClean="0"/>
              <a:t>empresa;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FB8013-8345-43D2-AD54-2AE245DDCAC5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908720"/>
            <a:ext cx="467544" cy="3960440"/>
          </a:xfrm>
          <a:prstGeom prst="rect">
            <a:avLst/>
          </a:prstGeom>
          <a:solidFill>
            <a:schemeClr val="accent3">
              <a:lumMod val="7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solidFill>
                  <a:prstClr val="white"/>
                </a:solidFill>
                <a:latin typeface="+mj-lt"/>
                <a:cs typeface="Arial" pitchFamily="34" charset="0"/>
              </a:rPr>
              <a:t> </a:t>
            </a:r>
            <a:endParaRPr lang="pt-BR" b="1" dirty="0">
              <a:solidFill>
                <a:prstClr val="white"/>
              </a:solidFill>
              <a:latin typeface="+mj-lt"/>
              <a:cs typeface="Arial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95288" y="332656"/>
            <a:ext cx="7777112" cy="720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/>
            <a:r>
              <a:rPr lang="pt-BR" sz="2800" dirty="0"/>
              <a:t>1ª parte – A elaboração do plano de negócio</a:t>
            </a:r>
            <a:endParaRPr lang="pt-BR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7209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560" y="881708"/>
            <a:ext cx="7886700" cy="615602"/>
          </a:xfrm>
        </p:spPr>
        <p:txBody>
          <a:bodyPr>
            <a:normAutofit fontScale="90000"/>
          </a:bodyPr>
          <a:lstStyle/>
          <a:p>
            <a:pPr marL="0" indent="0"/>
            <a:r>
              <a:rPr lang="pt-BR" sz="3600" dirty="0" smtClean="0"/>
              <a:t/>
            </a:r>
            <a:br>
              <a:rPr lang="pt-BR" sz="3600" dirty="0" smtClean="0"/>
            </a:br>
            <a:r>
              <a:rPr lang="pt-BR" sz="3600" dirty="0"/>
              <a:t/>
            </a:r>
            <a:br>
              <a:rPr lang="pt-BR" sz="3600" dirty="0"/>
            </a:br>
            <a:r>
              <a:rPr lang="pt-BR" sz="3600" dirty="0"/>
              <a:t/>
            </a:r>
            <a:br>
              <a:rPr lang="pt-BR" sz="3600" dirty="0"/>
            </a:br>
            <a:r>
              <a:rPr lang="pt-BR" sz="3600" dirty="0"/>
              <a:t/>
            </a:r>
            <a:br>
              <a:rPr lang="pt-BR" sz="3600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71600" y="1196752"/>
            <a:ext cx="78867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800" b="1" dirty="0"/>
              <a:t>1 – Sumário </a:t>
            </a:r>
            <a:r>
              <a:rPr lang="pt-BR" sz="2800" b="1" dirty="0" smtClean="0"/>
              <a:t>Executivo</a:t>
            </a:r>
          </a:p>
          <a:p>
            <a:pPr marL="0" indent="0">
              <a:buNone/>
            </a:pPr>
            <a:r>
              <a:rPr lang="pt-BR" sz="2800" dirty="0" smtClean="0"/>
              <a:t>Setores </a:t>
            </a:r>
            <a:r>
              <a:rPr lang="pt-BR" sz="2800" dirty="0"/>
              <a:t>de </a:t>
            </a:r>
            <a:r>
              <a:rPr lang="pt-BR" sz="2800" dirty="0" smtClean="0"/>
              <a:t>atividades;</a:t>
            </a:r>
          </a:p>
          <a:p>
            <a:pPr marL="0" indent="0">
              <a:buNone/>
            </a:pPr>
            <a:endParaRPr lang="pt-BR" sz="2800" dirty="0" smtClean="0"/>
          </a:p>
          <a:p>
            <a:r>
              <a:rPr lang="pt-BR" sz="2800" dirty="0" smtClean="0"/>
              <a:t>Forma jurídica;</a:t>
            </a:r>
          </a:p>
          <a:p>
            <a:endParaRPr lang="pt-BR" sz="2800" dirty="0" smtClean="0"/>
          </a:p>
          <a:p>
            <a:r>
              <a:rPr lang="pt-BR" sz="2800" dirty="0" smtClean="0"/>
              <a:t>Enquadramento tributário;</a:t>
            </a:r>
          </a:p>
          <a:p>
            <a:endParaRPr lang="pt-BR" sz="2800" dirty="0" smtClean="0"/>
          </a:p>
          <a:p>
            <a:r>
              <a:rPr lang="pt-BR" sz="2800" dirty="0" smtClean="0"/>
              <a:t>Capital social;</a:t>
            </a:r>
          </a:p>
          <a:p>
            <a:endParaRPr lang="pt-BR" sz="2800" dirty="0" smtClean="0"/>
          </a:p>
          <a:p>
            <a:r>
              <a:rPr lang="pt-BR" sz="2800" dirty="0" smtClean="0"/>
              <a:t>Fonte </a:t>
            </a:r>
            <a:r>
              <a:rPr lang="pt-BR" sz="2800" dirty="0"/>
              <a:t>de recursos</a:t>
            </a:r>
            <a:r>
              <a:rPr lang="pt-BR" sz="2800" dirty="0" smtClean="0"/>
              <a:t>.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FB8013-8345-43D2-AD54-2AE245DDCAC5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908720"/>
            <a:ext cx="467544" cy="3960440"/>
          </a:xfrm>
          <a:prstGeom prst="rect">
            <a:avLst/>
          </a:prstGeom>
          <a:solidFill>
            <a:schemeClr val="accent3">
              <a:lumMod val="7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solidFill>
                  <a:prstClr val="white"/>
                </a:solidFill>
                <a:latin typeface="+mj-lt"/>
                <a:cs typeface="Arial" pitchFamily="34" charset="0"/>
              </a:rPr>
              <a:t> </a:t>
            </a:r>
            <a:endParaRPr lang="pt-BR" b="1" dirty="0">
              <a:solidFill>
                <a:prstClr val="white"/>
              </a:solidFill>
              <a:latin typeface="+mj-lt"/>
              <a:cs typeface="Arial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95288" y="332656"/>
            <a:ext cx="7777112" cy="720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/>
            <a:r>
              <a:rPr lang="pt-BR" sz="2800" dirty="0"/>
              <a:t>1ª parte – A elaboração do plano de negócio</a:t>
            </a:r>
            <a:endParaRPr lang="pt-BR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292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20472</TotalTime>
  <Words>13923</Words>
  <Application>Microsoft Office PowerPoint</Application>
  <PresentationFormat>Apresentação na tela (4:3)</PresentationFormat>
  <Paragraphs>1130</Paragraphs>
  <Slides>69</Slides>
  <Notes>55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69</vt:i4>
      </vt:variant>
    </vt:vector>
  </HeadingPairs>
  <TitlesOfParts>
    <vt:vector size="75" baseType="lpstr">
      <vt:lpstr>Arial</vt:lpstr>
      <vt:lpstr>Calibri</vt:lpstr>
      <vt:lpstr>Calibri Light</vt:lpstr>
      <vt:lpstr>Constantia</vt:lpstr>
      <vt:lpstr>Times New Roman</vt:lpstr>
      <vt:lpstr>Tema do Office</vt:lpstr>
      <vt:lpstr>Plano de negócios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    </vt:lpstr>
      <vt:lpstr>   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  Microempreendedor Individual – MEI:  Empresário Individual:  Empresa Individual de Responsabilidade Limitada:  Sociedade Limitada: 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UNIVERSIDADE FEDERAL DE SANTA CATARINA CENTRO DE CIÊNCIAS DA EDUCAÇÃO PROGRAMA DE PÓS-GRADUAÇÃO EM CIÊNCIA DA INFORMAÇÃO  EXAME DE QUALIFICAÇÃO</dc:title>
  <dc:creator>NGS</dc:creator>
  <cp:lastModifiedBy>Neimar Follmann</cp:lastModifiedBy>
  <cp:revision>1478</cp:revision>
  <cp:lastPrinted>2014-05-28T10:45:09Z</cp:lastPrinted>
  <dcterms:created xsi:type="dcterms:W3CDTF">2011-09-16T21:46:43Z</dcterms:created>
  <dcterms:modified xsi:type="dcterms:W3CDTF">2021-11-10T20:16:21Z</dcterms:modified>
</cp:coreProperties>
</file>