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7559675" cy="10691800"/>
  <p:embeddedFontLs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TGBjCwO++DLHmMPNeTRI8T2QP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aven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92f608a31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92f608a31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939a95ac2_0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939a95ac2_0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92f608a31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92f608a31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39a95ac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939a95ac2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2f608a31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92f608a31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2f608a31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92f608a31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92f608a31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92f608a31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685800" y="2143080"/>
            <a:ext cx="7771680" cy="177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LoRa e LoRaWAN</a:t>
            </a:r>
            <a:endParaRPr sz="4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685800" y="4305240"/>
            <a:ext cx="7771680" cy="8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Alunos: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Daniel Augusto Muller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Thyago Ribeiro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Gustavo Mattos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2f608a31_0_0"/>
          <p:cNvSpPr txBox="1"/>
          <p:nvPr>
            <p:ph type="title"/>
          </p:nvPr>
        </p:nvSpPr>
        <p:spPr>
          <a:xfrm>
            <a:off x="457200" y="1259425"/>
            <a:ext cx="8229300" cy="8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Introdução a LoRa (</a:t>
            </a:r>
            <a:r>
              <a:rPr i="1" lang="en-US" sz="2200">
                <a:latin typeface="Maven Pro"/>
                <a:ea typeface="Maven Pro"/>
                <a:cs typeface="Maven Pro"/>
                <a:sym typeface="Maven Pro"/>
              </a:rPr>
              <a:t>Long Range</a:t>
            </a: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)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" name="Google Shape;65;g1292f608a31_0_0"/>
          <p:cNvSpPr txBox="1"/>
          <p:nvPr>
            <p:ph idx="1" type="subTitle"/>
          </p:nvPr>
        </p:nvSpPr>
        <p:spPr>
          <a:xfrm>
            <a:off x="457200" y="2135125"/>
            <a:ext cx="4108200" cy="278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Tecnologia de rede de área ampla (2Km à 50Km)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Fácil instalação (pequeno)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Baixo custo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Baixo consumo de energia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Segurança na conexão (microcontroladores dedicados)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6" name="Google Shape;66;g1292f608a3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400" y="2100737"/>
            <a:ext cx="4308324" cy="285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1292f608a3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963" y="4738500"/>
            <a:ext cx="2246663" cy="1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939a95ac2_0_14"/>
          <p:cNvSpPr txBox="1"/>
          <p:nvPr>
            <p:ph type="title"/>
          </p:nvPr>
        </p:nvSpPr>
        <p:spPr>
          <a:xfrm>
            <a:off x="457200" y="1259425"/>
            <a:ext cx="8229300" cy="8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Classes dos Dispositivos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3" name="Google Shape;73;g12939a95ac2_0_14"/>
          <p:cNvSpPr txBox="1"/>
          <p:nvPr>
            <p:ph idx="1" type="subTitle"/>
          </p:nvPr>
        </p:nvSpPr>
        <p:spPr>
          <a:xfrm>
            <a:off x="358650" y="2260275"/>
            <a:ext cx="4105200" cy="278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Classe A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Classe B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Classe C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4" name="Google Shape;74;g12939a95ac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800" y="2260275"/>
            <a:ext cx="6067250" cy="32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92f608a31_0_5"/>
          <p:cNvSpPr txBox="1"/>
          <p:nvPr>
            <p:ph type="title"/>
          </p:nvPr>
        </p:nvSpPr>
        <p:spPr>
          <a:xfrm>
            <a:off x="457200" y="1259425"/>
            <a:ext cx="8229300" cy="8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Arquitetura </a:t>
            </a: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LoRa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0" name="Google Shape;80;g1292f608a31_0_5"/>
          <p:cNvSpPr txBox="1"/>
          <p:nvPr>
            <p:ph idx="1" type="subTitle"/>
          </p:nvPr>
        </p:nvSpPr>
        <p:spPr>
          <a:xfrm>
            <a:off x="457200" y="4518900"/>
            <a:ext cx="8229300" cy="143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Módulos ou End nodes: sensores, alarmes, equipamentos e monitores; 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Gateways: dispositivos que desempenham papel de intermediários entre os módulos e os Servidores de Rede;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Servidor de Rede: dispositivo que realiza a lógica do protocolo LoRaWAN;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Servidor de Aplicação: dispositivo no qual a lógica do serviço é implementada, de acordo com as informações recebidas dos módulos.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1" name="Google Shape;81;g1292f608a3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879300"/>
            <a:ext cx="66675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939a95ac2_0_0"/>
          <p:cNvSpPr txBox="1"/>
          <p:nvPr>
            <p:ph type="title"/>
          </p:nvPr>
        </p:nvSpPr>
        <p:spPr>
          <a:xfrm>
            <a:off x="457200" y="1259425"/>
            <a:ext cx="8229300" cy="8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Arquitetura LoRa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" name="Google Shape;87;g12939a95ac2_0_0"/>
          <p:cNvSpPr txBox="1"/>
          <p:nvPr>
            <p:ph idx="1" type="subTitle"/>
          </p:nvPr>
        </p:nvSpPr>
        <p:spPr>
          <a:xfrm>
            <a:off x="457200" y="4518900"/>
            <a:ext cx="8229300" cy="143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Modulação por Chirp Spread Spectrum 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Faixas de frequência ISM não licenciadas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Em 2017 a ANATEL publicou o ato 14448 regulamentando a tecnologia LoRa no Brasil, definindo o plano de frequência para a América Latina sendo o padrão Australiano de 923MHz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8" name="Google Shape;88;g12939a95ac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25" y="2051025"/>
            <a:ext cx="5217558" cy="20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2f608a31_0_17"/>
          <p:cNvSpPr txBox="1"/>
          <p:nvPr>
            <p:ph type="title"/>
          </p:nvPr>
        </p:nvSpPr>
        <p:spPr>
          <a:xfrm>
            <a:off x="457200" y="1259425"/>
            <a:ext cx="3457500" cy="8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Vantagens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g1292f608a31_0_17"/>
          <p:cNvSpPr txBox="1"/>
          <p:nvPr>
            <p:ph idx="1" type="subTitle"/>
          </p:nvPr>
        </p:nvSpPr>
        <p:spPr>
          <a:xfrm>
            <a:off x="457200" y="2237838"/>
            <a:ext cx="3457500" cy="143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Longo alcance;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Baixo consumo de energia;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Fácil instalação;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Baixo custo de implantação.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5" name="Google Shape;95;g1292f608a3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575" y="3563600"/>
            <a:ext cx="4124850" cy="22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292f608a31_0_17"/>
          <p:cNvSpPr txBox="1"/>
          <p:nvPr>
            <p:ph idx="1" type="subTitle"/>
          </p:nvPr>
        </p:nvSpPr>
        <p:spPr>
          <a:xfrm>
            <a:off x="5229000" y="2237838"/>
            <a:ext cx="3457500" cy="143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Baixa Potência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Volume pequeno de dados;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Não utilizada para v</a:t>
            </a: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ídeos e imagens pesadas.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7" name="Google Shape;97;g1292f608a31_0_17"/>
          <p:cNvSpPr txBox="1"/>
          <p:nvPr>
            <p:ph type="title"/>
          </p:nvPr>
        </p:nvSpPr>
        <p:spPr>
          <a:xfrm>
            <a:off x="5229000" y="1303575"/>
            <a:ext cx="3457500" cy="8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Desv</a:t>
            </a: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antagens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92f608a31_0_30"/>
          <p:cNvSpPr txBox="1"/>
          <p:nvPr>
            <p:ph type="title"/>
          </p:nvPr>
        </p:nvSpPr>
        <p:spPr>
          <a:xfrm>
            <a:off x="457200" y="1259425"/>
            <a:ext cx="8229300" cy="8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LoRa na Prática (Ex: Agro)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3" name="Google Shape;103;g1292f608a31_0_30"/>
          <p:cNvSpPr txBox="1"/>
          <p:nvPr>
            <p:ph idx="1" type="subTitle"/>
          </p:nvPr>
        </p:nvSpPr>
        <p:spPr>
          <a:xfrm>
            <a:off x="457200" y="4518900"/>
            <a:ext cx="8229300" cy="143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Distância de comunicação entre clientes;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Sensores de umidade do solo e ar, temperatura, PH, irradiação solar e anemômetros;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Não necessitam enviar grandes volumes de informação instantaneamente;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Comunicação entre máquinas e entre funcionários no campo.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4" name="Google Shape;104;g1292f608a3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5125"/>
            <a:ext cx="3695955" cy="20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292f608a31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005" y="2135125"/>
            <a:ext cx="2922988" cy="20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292f608a31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8025" y="2293552"/>
            <a:ext cx="2591376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92f608a31_0_40"/>
          <p:cNvSpPr txBox="1"/>
          <p:nvPr>
            <p:ph type="title"/>
          </p:nvPr>
        </p:nvSpPr>
        <p:spPr>
          <a:xfrm>
            <a:off x="457200" y="1259425"/>
            <a:ext cx="8229300" cy="8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Conclusão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2" name="Google Shape;112;g1292f608a31_0_40"/>
          <p:cNvSpPr txBox="1"/>
          <p:nvPr>
            <p:ph idx="1" type="subTitle"/>
          </p:nvPr>
        </p:nvSpPr>
        <p:spPr>
          <a:xfrm>
            <a:off x="457200" y="2135125"/>
            <a:ext cx="8229300" cy="143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Alternativa promissora para o campo;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Extremamente útil para longas distância, baixo custo e transmissão de dados;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-US" sz="1700">
                <a:latin typeface="Maven Pro"/>
                <a:ea typeface="Maven Pro"/>
                <a:cs typeface="Maven Pro"/>
                <a:sym typeface="Maven Pro"/>
              </a:rPr>
              <a:t>Utilizada principalmente para textos, medições.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3" name="Google Shape;113;g1292f608a31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675" y="3160675"/>
            <a:ext cx="4418651" cy="26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2016-02-05T12:36:21Z</dcterms:created>
  <dc:creator>DEPCOM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