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0" r:id="rId4"/>
    <p:sldId id="295" r:id="rId5"/>
    <p:sldId id="269" r:id="rId6"/>
    <p:sldId id="259" r:id="rId7"/>
    <p:sldId id="270" r:id="rId8"/>
    <p:sldId id="291" r:id="rId9"/>
    <p:sldId id="292" r:id="rId10"/>
    <p:sldId id="294" r:id="rId11"/>
    <p:sldId id="290" r:id="rId12"/>
    <p:sldId id="289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FA"/>
    <a:srgbClr val="00DDE8"/>
    <a:srgbClr val="FFB400"/>
    <a:srgbClr val="A6F2F2"/>
    <a:srgbClr val="7DE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0"/>
  </p:normalViewPr>
  <p:slideViewPr>
    <p:cSldViewPr snapToGrid="0">
      <p:cViewPr>
        <p:scale>
          <a:sx n="113" d="100"/>
          <a:sy n="113" d="100"/>
        </p:scale>
        <p:origin x="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CC542-449B-FD41-B808-750AF19BF55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CD152-71BE-9849-90B6-241EC5AB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0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D152-71BE-9849-90B6-241EC5ABBF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D152-71BE-9849-90B6-241EC5ABBF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6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D152-71BE-9849-90B6-241EC5ABBF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0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D152-71BE-9849-90B6-241EC5ABBF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5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CD152-71BE-9849-90B6-241EC5ABBF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3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F488-F398-1566-C2ED-6D22AD0D9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D9FEB-9729-3F56-3A64-19C52DA7C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E88AF-E557-545B-17F6-6A46BB6E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3B2-8B1B-E74D-86F7-5C02DA19AF11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05B5A-66F8-A088-B89D-68663EE5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DB7D8-6C63-7A5B-14C2-C60B16A9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7006-6F1B-7A42-922C-B8BC9D68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6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5A3B-9D5E-93B9-CEE0-431D4550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9A49B-9D07-639F-AE8E-54D420122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78C1-2632-C000-CCD1-6E3FEC42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3B2-8B1B-E74D-86F7-5C02DA19AF11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EFBC-9D41-E857-9DCC-88B1A389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6464C-BE13-82E6-2715-665C8946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7006-6F1B-7A42-922C-B8BC9D68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FD5D5-0E23-E4B3-B3F1-7F318A12E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107F0-D769-5E37-2D1A-A601C571A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774C8-123E-3E7F-A8F9-CAB1DF3C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3B2-8B1B-E74D-86F7-5C02DA19AF11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ED8A-88F5-8E0F-13C9-EAFCAECD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8A19-F9CC-3BE7-6F55-79058B8C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7006-6F1B-7A42-922C-B8BC9D68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ABB7-3F4F-1BB0-C01F-9FADC3B5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78AB-42ED-9B01-6338-2DB80730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87779-0FAF-92D3-C1CB-515B3FA1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3B2-8B1B-E74D-86F7-5C02DA19AF11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CBCD3-34A3-F490-35C2-7EE1B233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96992-084D-D28D-90D0-1A9D68D0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7006-6F1B-7A42-922C-B8BC9D68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1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B13A-B554-4BAC-9D89-BAD2DDE2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8E32-108C-C723-E8D1-0B0F4FE70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C53-0164-33BB-CBD2-C7C0DA2A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3B2-8B1B-E74D-86F7-5C02DA19AF11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D7708-7889-52F7-BCA4-B27403BF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95FE-0645-40AE-6483-72641376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7006-6F1B-7A42-922C-B8BC9D68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87E2-821F-C593-A021-07E07B8A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E59D-6F23-11EC-4B97-5585C5E03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DF44E-E3D6-E92E-EB6B-4846F47C4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D256-387B-60E2-2CAC-DE1E0500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3B2-8B1B-E74D-86F7-5C02DA19AF11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6F73B-C1FA-EFAA-8781-70121C92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3AC26-3390-4570-0796-3B6F8DE2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7006-6F1B-7A42-922C-B8BC9D68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9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8170-E7FF-F1FB-71CA-8DC87968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F5DA9-9F8F-CAEF-9449-1777B645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0AF8D-4FFD-A44C-FD03-F6AFC1733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1D705-2862-AB41-1E21-E93B1B256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BB7F6-D002-4205-FE73-5C9098BC0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0F205-18B0-5CF0-281E-D2D4C2DF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3B2-8B1B-E74D-86F7-5C02DA19AF11}" type="datetimeFigureOut">
              <a:rPr lang="en-US" smtClean="0"/>
              <a:t>7/23/23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B132E-79CF-D81A-A8D5-727FB1B7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67854-5C00-41E9-37C2-521B5D60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7006-6F1B-7A42-922C-B8BC9D68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EC38-3E19-0E14-0B64-14C429CD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AB702-3376-ECD7-EE59-2515DCCC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3B2-8B1B-E74D-86F7-5C02DA19AF11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FB50E-7D86-B1D1-04AD-EDD2984A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3740C-64CA-7BA7-750D-23E23800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7006-6F1B-7A42-922C-B8BC9D68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1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E3444-69B8-0C01-81C4-05F2276D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3B2-8B1B-E74D-86F7-5C02DA19AF11}" type="datetimeFigureOut">
              <a:rPr lang="en-US" smtClean="0"/>
              <a:t>7/23/23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B9CC0-7078-6B4E-3073-3BDC7CF1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DFE6A-F8C1-3C23-243D-9C5F5814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7006-6F1B-7A42-922C-B8BC9D68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2176-F9BB-AA41-CE69-4911A8F5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D073-62D0-C10B-AA08-2802885E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2C8F2-4148-A391-99F2-40BD863A4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CFFF0-2AD7-4F2E-B811-51EE4CEB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3B2-8B1B-E74D-86F7-5C02DA19AF11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F6242-A9DF-A4CD-6D32-B155EC34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FD1B7-D6DF-3F52-FAF6-E69AF61A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7006-6F1B-7A42-922C-B8BC9D68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6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CE5E-6B6F-CAF4-2758-12FAFE8A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736B7-6D14-1F33-F332-7523865A4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86EF6-BE61-DAE9-8156-677743D59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3A96-C9E3-9C15-90E2-A20E4E95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93B2-8B1B-E74D-86F7-5C02DA19AF11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96B0-90F9-BF94-2766-6CB03DB5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2CBC8-056A-59DD-4108-5146E31F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7006-6F1B-7A42-922C-B8BC9D68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18EFF-C3E4-2C35-DE61-399498E3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ECA78-4C3D-5E6D-66D9-0634DBC2F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99D-E9EB-B104-3501-57E73BC18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993B2-8B1B-E74D-86F7-5C02DA19AF11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EEB1F-CEAB-8DFA-0942-E290B7EF4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22FEB-10AA-BED7-6B49-D3097450F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7006-6F1B-7A42-922C-B8BC9D68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6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6F04F9F-009A-30FB-813C-2112D8EF0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31" y="0"/>
            <a:ext cx="6374180" cy="6858000"/>
          </a:xfrm>
          <a:prstGeom prst="rect">
            <a:avLst/>
          </a:prstGeom>
        </p:spPr>
      </p:pic>
      <p:pic>
        <p:nvPicPr>
          <p:cNvPr id="5" name="Picture 4" descr="A person's head with a circular pattern&#10;&#10;Description automatically generated">
            <a:extLst>
              <a:ext uri="{FF2B5EF4-FFF2-40B4-BE49-F238E27FC236}">
                <a16:creationId xmlns:a16="http://schemas.microsoft.com/office/drawing/2014/main" id="{7922A967-0827-8003-A008-8C104F607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6" t="484"/>
          <a:stretch/>
        </p:blipFill>
        <p:spPr>
          <a:xfrm>
            <a:off x="5443537" y="0"/>
            <a:ext cx="6789593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309B54F4-431F-CC50-B577-22856A13C55B}"/>
              </a:ext>
            </a:extLst>
          </p:cNvPr>
          <p:cNvSpPr txBox="1">
            <a:spLocks/>
          </p:cNvSpPr>
          <p:nvPr/>
        </p:nvSpPr>
        <p:spPr>
          <a:xfrm>
            <a:off x="1542010" y="1138988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+mn-lt"/>
              </a:rPr>
              <a:t>VoiceSense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5959A96-F2FD-0157-69CD-7FD828B8596D}"/>
              </a:ext>
            </a:extLst>
          </p:cNvPr>
          <p:cNvSpPr txBox="1">
            <a:spLocks/>
          </p:cNvSpPr>
          <p:nvPr/>
        </p:nvSpPr>
        <p:spPr>
          <a:xfrm>
            <a:off x="1542010" y="4878039"/>
            <a:ext cx="4451208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bg1"/>
                </a:solidFill>
              </a:rPr>
              <a:t>Driving web3 inclusion with the power of speech across the globe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7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5" name="Rectangle 10264">
            <a:extLst>
              <a:ext uri="{FF2B5EF4-FFF2-40B4-BE49-F238E27FC236}">
                <a16:creationId xmlns:a16="http://schemas.microsoft.com/office/drawing/2014/main" id="{4FC9C492-967F-7B8A-87C2-95DC4BDB07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389BB-AA7E-D899-54D1-46867C60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transaction with WalletConnect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62DA76-0E40-1D89-2BBE-51A0E4B5D430}"/>
              </a:ext>
            </a:extLst>
          </p:cNvPr>
          <p:cNvSpPr/>
          <p:nvPr/>
        </p:nvSpPr>
        <p:spPr>
          <a:xfrm>
            <a:off x="6465155" y="4683187"/>
            <a:ext cx="1041396" cy="634000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text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F9EEEB6-AFEA-D8A4-B98E-446DA3D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96" y="1973750"/>
            <a:ext cx="832852" cy="8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i design - Free computer icons">
            <a:extLst>
              <a:ext uri="{FF2B5EF4-FFF2-40B4-BE49-F238E27FC236}">
                <a16:creationId xmlns:a16="http://schemas.microsoft.com/office/drawing/2014/main" id="{1C8E99A9-7400-CD78-CD70-56DCCA48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91" y="3283852"/>
            <a:ext cx="641683" cy="64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artesi price today, CTSI to USD live price, marketcap and chart |  CoinMarketCap">
            <a:extLst>
              <a:ext uri="{FF2B5EF4-FFF2-40B4-BE49-F238E27FC236}">
                <a16:creationId xmlns:a16="http://schemas.microsoft.com/office/drawing/2014/main" id="{51D3F459-2B5E-95C6-F43E-7B1B85E6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78" y="4675504"/>
            <a:ext cx="641683" cy="64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C76A5D-C779-ED4F-65C5-B7AC169354F7}"/>
              </a:ext>
            </a:extLst>
          </p:cNvPr>
          <p:cNvSpPr txBox="1"/>
          <p:nvPr/>
        </p:nvSpPr>
        <p:spPr>
          <a:xfrm>
            <a:off x="1062790" y="2714415"/>
            <a:ext cx="70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53DE60-F438-957A-F391-AF8CE27B67D9}"/>
              </a:ext>
            </a:extLst>
          </p:cNvPr>
          <p:cNvSpPr txBox="1"/>
          <p:nvPr/>
        </p:nvSpPr>
        <p:spPr>
          <a:xfrm>
            <a:off x="838200" y="4012431"/>
            <a:ext cx="133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A61C4-F846-D1F6-055F-4F31F8383285}"/>
              </a:ext>
            </a:extLst>
          </p:cNvPr>
          <p:cNvSpPr txBox="1"/>
          <p:nvPr/>
        </p:nvSpPr>
        <p:spPr>
          <a:xfrm>
            <a:off x="838200" y="5427827"/>
            <a:ext cx="158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CARTESI / DAPP-SPECIFIC LAYER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1D0BD4-EBE2-42CA-598F-4B2611E29550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 flipV="1">
            <a:off x="6177413" y="5000187"/>
            <a:ext cx="287742" cy="3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049D3A-95E9-6803-2075-0EFDA810ADB0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7506551" y="4996345"/>
            <a:ext cx="622048" cy="3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C9A8AF-82BF-DD91-4158-61E32EC81324}"/>
              </a:ext>
            </a:extLst>
          </p:cNvPr>
          <p:cNvSpPr/>
          <p:nvPr/>
        </p:nvSpPr>
        <p:spPr>
          <a:xfrm>
            <a:off x="8128599" y="4675503"/>
            <a:ext cx="1056107" cy="641683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Parse all the fields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BF898-5E17-F19F-B887-89D9070F9E52}"/>
              </a:ext>
            </a:extLst>
          </p:cNvPr>
          <p:cNvSpPr/>
          <p:nvPr/>
        </p:nvSpPr>
        <p:spPr>
          <a:xfrm>
            <a:off x="9510294" y="4680848"/>
            <a:ext cx="2025214" cy="641683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 transaction data to front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394760-DB6A-D2A0-25EF-482218AF8C05}"/>
              </a:ext>
            </a:extLst>
          </p:cNvPr>
          <p:cNvSpPr/>
          <p:nvPr/>
        </p:nvSpPr>
        <p:spPr>
          <a:xfrm>
            <a:off x="2177718" y="2143589"/>
            <a:ext cx="1006642" cy="5561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Submit audio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92931E-CB8E-5861-FD5A-C86231F27C59}"/>
              </a:ext>
            </a:extLst>
          </p:cNvPr>
          <p:cNvSpPr/>
          <p:nvPr/>
        </p:nvSpPr>
        <p:spPr>
          <a:xfrm>
            <a:off x="2177717" y="3324123"/>
            <a:ext cx="1006643" cy="513221"/>
          </a:xfrm>
          <a:prstGeom prst="rect">
            <a:avLst/>
          </a:prstGeom>
          <a:solidFill>
            <a:srgbClr val="00DDE8"/>
          </a:solidFill>
          <a:ln>
            <a:solidFill>
              <a:srgbClr val="00DD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Record audio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80A757-0C99-A35D-758E-620A1D66F19B}"/>
              </a:ext>
            </a:extLst>
          </p:cNvPr>
          <p:cNvSpPr/>
          <p:nvPr/>
        </p:nvSpPr>
        <p:spPr>
          <a:xfrm>
            <a:off x="3363495" y="3324123"/>
            <a:ext cx="1006643" cy="513221"/>
          </a:xfrm>
          <a:prstGeom prst="rect">
            <a:avLst/>
          </a:prstGeom>
          <a:solidFill>
            <a:srgbClr val="00DDE8"/>
          </a:solidFill>
          <a:ln>
            <a:solidFill>
              <a:srgbClr val="00DD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 audio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7E2CA9-51D1-59FC-4FAB-307D9C13FC27}"/>
              </a:ext>
            </a:extLst>
          </p:cNvPr>
          <p:cNvSpPr/>
          <p:nvPr/>
        </p:nvSpPr>
        <p:spPr>
          <a:xfrm>
            <a:off x="4567489" y="3323142"/>
            <a:ext cx="2137977" cy="513221"/>
          </a:xfrm>
          <a:prstGeom prst="rect">
            <a:avLst/>
          </a:prstGeom>
          <a:solidFill>
            <a:srgbClr val="00DDE8"/>
          </a:solidFill>
          <a:ln>
            <a:solidFill>
              <a:srgbClr val="00DD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 encoded audio to Cartesi Smart Contract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40A9C4-CDC4-51BF-6D14-906A65791EF4}"/>
              </a:ext>
            </a:extLst>
          </p:cNvPr>
          <p:cNvSpPr/>
          <p:nvPr/>
        </p:nvSpPr>
        <p:spPr>
          <a:xfrm>
            <a:off x="2177718" y="4675506"/>
            <a:ext cx="1007976" cy="657045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 encoded audio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518004-C1DC-C396-B54A-76A7D6CF809A}"/>
              </a:ext>
            </a:extLst>
          </p:cNvPr>
          <p:cNvSpPr/>
          <p:nvPr/>
        </p:nvSpPr>
        <p:spPr>
          <a:xfrm>
            <a:off x="3408948" y="4683187"/>
            <a:ext cx="2768465" cy="641683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encoded audio with ML speech-recognition module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2B17EF-0FB9-92DD-909E-004AD5430FF5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185694" y="5004029"/>
            <a:ext cx="2232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E204E2C-E97B-D430-8CA3-1A2088503ABA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 flipH="1">
            <a:off x="2681706" y="3579753"/>
            <a:ext cx="4023760" cy="1095753"/>
          </a:xfrm>
          <a:prstGeom prst="bentConnector4">
            <a:avLst>
              <a:gd name="adj1" fmla="val -5681"/>
              <a:gd name="adj2" fmla="val 6170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6" name="Straight Arrow Connector 10245">
            <a:extLst>
              <a:ext uri="{FF2B5EF4-FFF2-40B4-BE49-F238E27FC236}">
                <a16:creationId xmlns:a16="http://schemas.microsoft.com/office/drawing/2014/main" id="{AD9E720D-F335-B7DF-1ACC-15BBF987DD33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9184706" y="4996345"/>
            <a:ext cx="325588" cy="5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68" name="Picture 4" descr="WalletConnect - Current Openings">
            <a:extLst>
              <a:ext uri="{FF2B5EF4-FFF2-40B4-BE49-F238E27FC236}">
                <a16:creationId xmlns:a16="http://schemas.microsoft.com/office/drawing/2014/main" id="{74F6021F-ECE4-9091-7E82-83E936811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995" y="1540813"/>
            <a:ext cx="1683203" cy="116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olded Corner 60">
            <a:extLst>
              <a:ext uri="{FF2B5EF4-FFF2-40B4-BE49-F238E27FC236}">
                <a16:creationId xmlns:a16="http://schemas.microsoft.com/office/drawing/2014/main" id="{529232CF-F902-2D5F-537D-DF849BD983F3}"/>
              </a:ext>
            </a:extLst>
          </p:cNvPr>
          <p:cNvSpPr/>
          <p:nvPr/>
        </p:nvSpPr>
        <p:spPr>
          <a:xfrm>
            <a:off x="7074995" y="5634187"/>
            <a:ext cx="1911162" cy="106285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to: 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Vitalik.eth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amount: </a:t>
            </a:r>
            <a:r>
              <a:rPr lang="en-GB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1000000000000000000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gas: </a:t>
            </a:r>
            <a:r>
              <a:rPr lang="en-GB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0.000000001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data: 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"transaction"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282" name="Oval Callout 11281">
            <a:extLst>
              <a:ext uri="{FF2B5EF4-FFF2-40B4-BE49-F238E27FC236}">
                <a16:creationId xmlns:a16="http://schemas.microsoft.com/office/drawing/2014/main" id="{87856B1E-14E4-8AC1-6D0B-C93C34FEA2ED}"/>
              </a:ext>
            </a:extLst>
          </p:cNvPr>
          <p:cNvSpPr/>
          <p:nvPr/>
        </p:nvSpPr>
        <p:spPr>
          <a:xfrm>
            <a:off x="3273927" y="5746659"/>
            <a:ext cx="2507895" cy="7169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nlo" panose="020B0609030804020204" pitchFamily="49" charset="0"/>
              </a:rPr>
              <a:t>Send 1 ETH to </a:t>
            </a:r>
            <a:r>
              <a:rPr lang="en-GB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nlo" panose="020B0609030804020204" pitchFamily="49" charset="0"/>
              </a:rPr>
              <a:t>Vitalik.eth</a:t>
            </a:r>
            <a:endParaRPr lang="en-GB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nlo" panose="020B0609030804020204" pitchFamily="49" charset="0"/>
            </a:endParaRPr>
          </a:p>
        </p:txBody>
      </p:sp>
      <p:sp>
        <p:nvSpPr>
          <p:cNvPr id="11283" name="Right Arrow 11282">
            <a:extLst>
              <a:ext uri="{FF2B5EF4-FFF2-40B4-BE49-F238E27FC236}">
                <a16:creationId xmlns:a16="http://schemas.microsoft.com/office/drawing/2014/main" id="{CEE2A001-B932-E1B6-0EB1-A2C3180C1541}"/>
              </a:ext>
            </a:extLst>
          </p:cNvPr>
          <p:cNvSpPr/>
          <p:nvPr/>
        </p:nvSpPr>
        <p:spPr>
          <a:xfrm>
            <a:off x="6060935" y="6000039"/>
            <a:ext cx="808440" cy="2591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114742-4B5B-1E37-78D4-BA4439432E2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681039" y="2699713"/>
            <a:ext cx="0" cy="624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6C906-8617-8349-C44E-8D2F3E969F2B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184360" y="3580734"/>
            <a:ext cx="1791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0CD5D3-A790-0159-1B85-6E91E2D4ABEC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4370138" y="3579753"/>
            <a:ext cx="197351" cy="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4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5" name="Rectangle 10264">
            <a:extLst>
              <a:ext uri="{FF2B5EF4-FFF2-40B4-BE49-F238E27FC236}">
                <a16:creationId xmlns:a16="http://schemas.microsoft.com/office/drawing/2014/main" id="{4FC9C492-967F-7B8A-87C2-95DC4BDB07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389BB-AA7E-D899-54D1-46867C60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transaction with WalletConnect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62DA76-0E40-1D89-2BBE-51A0E4B5D430}"/>
              </a:ext>
            </a:extLst>
          </p:cNvPr>
          <p:cNvSpPr/>
          <p:nvPr/>
        </p:nvSpPr>
        <p:spPr>
          <a:xfrm>
            <a:off x="6465155" y="4683187"/>
            <a:ext cx="1041396" cy="634000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text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F9EEEB6-AFEA-D8A4-B98E-446DA3D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96" y="1973750"/>
            <a:ext cx="832852" cy="8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i design - Free computer icons">
            <a:extLst>
              <a:ext uri="{FF2B5EF4-FFF2-40B4-BE49-F238E27FC236}">
                <a16:creationId xmlns:a16="http://schemas.microsoft.com/office/drawing/2014/main" id="{1C8E99A9-7400-CD78-CD70-56DCCA48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91" y="3283852"/>
            <a:ext cx="641683" cy="64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artesi price today, CTSI to USD live price, marketcap and chart |  CoinMarketCap">
            <a:extLst>
              <a:ext uri="{FF2B5EF4-FFF2-40B4-BE49-F238E27FC236}">
                <a16:creationId xmlns:a16="http://schemas.microsoft.com/office/drawing/2014/main" id="{51D3F459-2B5E-95C6-F43E-7B1B85E6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78" y="4675504"/>
            <a:ext cx="641683" cy="64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C76A5D-C779-ED4F-65C5-B7AC169354F7}"/>
              </a:ext>
            </a:extLst>
          </p:cNvPr>
          <p:cNvSpPr txBox="1"/>
          <p:nvPr/>
        </p:nvSpPr>
        <p:spPr>
          <a:xfrm>
            <a:off x="1062790" y="2714415"/>
            <a:ext cx="70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53DE60-F438-957A-F391-AF8CE27B67D9}"/>
              </a:ext>
            </a:extLst>
          </p:cNvPr>
          <p:cNvSpPr txBox="1"/>
          <p:nvPr/>
        </p:nvSpPr>
        <p:spPr>
          <a:xfrm>
            <a:off x="838200" y="4012431"/>
            <a:ext cx="133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A61C4-F846-D1F6-055F-4F31F8383285}"/>
              </a:ext>
            </a:extLst>
          </p:cNvPr>
          <p:cNvSpPr txBox="1"/>
          <p:nvPr/>
        </p:nvSpPr>
        <p:spPr>
          <a:xfrm>
            <a:off x="838200" y="5427827"/>
            <a:ext cx="158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CARTESI / DAPP-SPECIFIC LAYER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1D0BD4-EBE2-42CA-598F-4B2611E29550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 flipV="1">
            <a:off x="6177413" y="5000187"/>
            <a:ext cx="287742" cy="3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049D3A-95E9-6803-2075-0EFDA810ADB0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7506551" y="4996345"/>
            <a:ext cx="622048" cy="3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C9A8AF-82BF-DD91-4158-61E32EC81324}"/>
              </a:ext>
            </a:extLst>
          </p:cNvPr>
          <p:cNvSpPr/>
          <p:nvPr/>
        </p:nvSpPr>
        <p:spPr>
          <a:xfrm>
            <a:off x="8128599" y="4675503"/>
            <a:ext cx="1056107" cy="641683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Parse all the fields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BF898-5E17-F19F-B887-89D9070F9E52}"/>
              </a:ext>
            </a:extLst>
          </p:cNvPr>
          <p:cNvSpPr/>
          <p:nvPr/>
        </p:nvSpPr>
        <p:spPr>
          <a:xfrm>
            <a:off x="9510294" y="4680848"/>
            <a:ext cx="2025214" cy="641683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 transaction data to front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F4226C-F3C7-8B80-4878-72394E43CCF4}"/>
              </a:ext>
            </a:extLst>
          </p:cNvPr>
          <p:cNvSpPr/>
          <p:nvPr/>
        </p:nvSpPr>
        <p:spPr>
          <a:xfrm>
            <a:off x="9510294" y="3363919"/>
            <a:ext cx="2022540" cy="539330"/>
          </a:xfrm>
          <a:prstGeom prst="rect">
            <a:avLst/>
          </a:prstGeom>
          <a:solidFill>
            <a:srgbClr val="00DDE8"/>
          </a:solidFill>
          <a:ln>
            <a:solidFill>
              <a:srgbClr val="00DD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QR-code with transaction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394760-DB6A-D2A0-25EF-482218AF8C05}"/>
              </a:ext>
            </a:extLst>
          </p:cNvPr>
          <p:cNvSpPr/>
          <p:nvPr/>
        </p:nvSpPr>
        <p:spPr>
          <a:xfrm>
            <a:off x="2177718" y="2143589"/>
            <a:ext cx="1006642" cy="5561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Submit audio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92931E-CB8E-5861-FD5A-C86231F27C59}"/>
              </a:ext>
            </a:extLst>
          </p:cNvPr>
          <p:cNvSpPr/>
          <p:nvPr/>
        </p:nvSpPr>
        <p:spPr>
          <a:xfrm>
            <a:off x="2177717" y="3324123"/>
            <a:ext cx="1006643" cy="513221"/>
          </a:xfrm>
          <a:prstGeom prst="rect">
            <a:avLst/>
          </a:prstGeom>
          <a:solidFill>
            <a:srgbClr val="00DDE8"/>
          </a:solidFill>
          <a:ln>
            <a:solidFill>
              <a:srgbClr val="00DD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Record audio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80A757-0C99-A35D-758E-620A1D66F19B}"/>
              </a:ext>
            </a:extLst>
          </p:cNvPr>
          <p:cNvSpPr/>
          <p:nvPr/>
        </p:nvSpPr>
        <p:spPr>
          <a:xfrm>
            <a:off x="3363495" y="3324123"/>
            <a:ext cx="1006643" cy="513221"/>
          </a:xfrm>
          <a:prstGeom prst="rect">
            <a:avLst/>
          </a:prstGeom>
          <a:solidFill>
            <a:srgbClr val="00DDE8"/>
          </a:solidFill>
          <a:ln>
            <a:solidFill>
              <a:srgbClr val="00DD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 audio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7E2CA9-51D1-59FC-4FAB-307D9C13FC27}"/>
              </a:ext>
            </a:extLst>
          </p:cNvPr>
          <p:cNvSpPr/>
          <p:nvPr/>
        </p:nvSpPr>
        <p:spPr>
          <a:xfrm>
            <a:off x="4567489" y="3323142"/>
            <a:ext cx="2137977" cy="513221"/>
          </a:xfrm>
          <a:prstGeom prst="rect">
            <a:avLst/>
          </a:prstGeom>
          <a:solidFill>
            <a:srgbClr val="00DDE8"/>
          </a:solidFill>
          <a:ln>
            <a:solidFill>
              <a:srgbClr val="00DD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 encoded audio to Cartesi Smart Contract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40A9C4-CDC4-51BF-6D14-906A65791EF4}"/>
              </a:ext>
            </a:extLst>
          </p:cNvPr>
          <p:cNvSpPr/>
          <p:nvPr/>
        </p:nvSpPr>
        <p:spPr>
          <a:xfrm>
            <a:off x="2177718" y="4675506"/>
            <a:ext cx="1007976" cy="657045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 encoded audio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518004-C1DC-C396-B54A-76A7D6CF809A}"/>
              </a:ext>
            </a:extLst>
          </p:cNvPr>
          <p:cNvSpPr/>
          <p:nvPr/>
        </p:nvSpPr>
        <p:spPr>
          <a:xfrm>
            <a:off x="3408948" y="4683187"/>
            <a:ext cx="2768465" cy="641683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encoded audio with ML speech-recognition module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2B17EF-0FB9-92DD-909E-004AD5430FF5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185694" y="5004029"/>
            <a:ext cx="2232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621F38-5E40-A109-3D18-4ECE33DB53C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681039" y="2699713"/>
            <a:ext cx="0" cy="624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29093F-73D9-9C98-ABC4-020E47D300C6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4370138" y="3579753"/>
            <a:ext cx="197351" cy="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E204E2C-E97B-D430-8CA3-1A2088503ABA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 flipH="1">
            <a:off x="2681706" y="3579753"/>
            <a:ext cx="4023760" cy="1095753"/>
          </a:xfrm>
          <a:prstGeom prst="bentConnector4">
            <a:avLst>
              <a:gd name="adj1" fmla="val -5681"/>
              <a:gd name="adj2" fmla="val 6170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6" name="Straight Arrow Connector 10245">
            <a:extLst>
              <a:ext uri="{FF2B5EF4-FFF2-40B4-BE49-F238E27FC236}">
                <a16:creationId xmlns:a16="http://schemas.microsoft.com/office/drawing/2014/main" id="{AD9E720D-F335-B7DF-1ACC-15BBF987DD33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9184706" y="4996345"/>
            <a:ext cx="325588" cy="5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1" name="Straight Arrow Connector 10250">
            <a:extLst>
              <a:ext uri="{FF2B5EF4-FFF2-40B4-BE49-F238E27FC236}">
                <a16:creationId xmlns:a16="http://schemas.microsoft.com/office/drawing/2014/main" id="{F1F1D053-5193-91EF-F491-41229BAFD6CC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H="1" flipV="1">
            <a:off x="10521564" y="3903249"/>
            <a:ext cx="1337" cy="7775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68" name="Picture 4" descr="WalletConnect - Current Openings">
            <a:extLst>
              <a:ext uri="{FF2B5EF4-FFF2-40B4-BE49-F238E27FC236}">
                <a16:creationId xmlns:a16="http://schemas.microsoft.com/office/drawing/2014/main" id="{74F6021F-ECE4-9091-7E82-83E936811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995" y="1540813"/>
            <a:ext cx="1683203" cy="116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olded Corner 60">
            <a:extLst>
              <a:ext uri="{FF2B5EF4-FFF2-40B4-BE49-F238E27FC236}">
                <a16:creationId xmlns:a16="http://schemas.microsoft.com/office/drawing/2014/main" id="{529232CF-F902-2D5F-537D-DF849BD983F3}"/>
              </a:ext>
            </a:extLst>
          </p:cNvPr>
          <p:cNvSpPr/>
          <p:nvPr/>
        </p:nvSpPr>
        <p:spPr>
          <a:xfrm>
            <a:off x="7074995" y="5634187"/>
            <a:ext cx="1911162" cy="106285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to: 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"Vitalik.eth"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amount: </a:t>
            </a:r>
            <a:r>
              <a:rPr lang="en-GB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1000000000000000000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gas: </a:t>
            </a:r>
            <a:r>
              <a:rPr lang="en-GB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0.000000001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data: 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"transaction"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282" name="Oval Callout 11281">
            <a:extLst>
              <a:ext uri="{FF2B5EF4-FFF2-40B4-BE49-F238E27FC236}">
                <a16:creationId xmlns:a16="http://schemas.microsoft.com/office/drawing/2014/main" id="{87856B1E-14E4-8AC1-6D0B-C93C34FEA2ED}"/>
              </a:ext>
            </a:extLst>
          </p:cNvPr>
          <p:cNvSpPr/>
          <p:nvPr/>
        </p:nvSpPr>
        <p:spPr>
          <a:xfrm>
            <a:off x="3273927" y="5746659"/>
            <a:ext cx="2507895" cy="7169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nlo" panose="020B0609030804020204" pitchFamily="49" charset="0"/>
              </a:rPr>
              <a:t>Send 1 ETH to Vitalik.eth</a:t>
            </a:r>
          </a:p>
        </p:txBody>
      </p:sp>
      <p:sp>
        <p:nvSpPr>
          <p:cNvPr id="11283" name="Right Arrow 11282">
            <a:extLst>
              <a:ext uri="{FF2B5EF4-FFF2-40B4-BE49-F238E27FC236}">
                <a16:creationId xmlns:a16="http://schemas.microsoft.com/office/drawing/2014/main" id="{CEE2A001-B932-E1B6-0EB1-A2C3180C1541}"/>
              </a:ext>
            </a:extLst>
          </p:cNvPr>
          <p:cNvSpPr/>
          <p:nvPr/>
        </p:nvSpPr>
        <p:spPr>
          <a:xfrm>
            <a:off x="6060935" y="6000039"/>
            <a:ext cx="808440" cy="2591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1FFB4C-8CDD-9AB0-DE81-8EFA1F5843C0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184360" y="3580734"/>
            <a:ext cx="1791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3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5" name="Rectangle 10264">
            <a:extLst>
              <a:ext uri="{FF2B5EF4-FFF2-40B4-BE49-F238E27FC236}">
                <a16:creationId xmlns:a16="http://schemas.microsoft.com/office/drawing/2014/main" id="{4FC9C492-967F-7B8A-87C2-95DC4BDB07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389BB-AA7E-D899-54D1-46867C60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transaction with WalletConnect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62DA76-0E40-1D89-2BBE-51A0E4B5D430}"/>
              </a:ext>
            </a:extLst>
          </p:cNvPr>
          <p:cNvSpPr/>
          <p:nvPr/>
        </p:nvSpPr>
        <p:spPr>
          <a:xfrm>
            <a:off x="6465155" y="4683187"/>
            <a:ext cx="1041396" cy="634000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text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F9EEEB6-AFEA-D8A4-B98E-446DA3D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96" y="1973750"/>
            <a:ext cx="832852" cy="8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i design - Free computer icons">
            <a:extLst>
              <a:ext uri="{FF2B5EF4-FFF2-40B4-BE49-F238E27FC236}">
                <a16:creationId xmlns:a16="http://schemas.microsoft.com/office/drawing/2014/main" id="{1C8E99A9-7400-CD78-CD70-56DCCA48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91" y="3283852"/>
            <a:ext cx="641683" cy="64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artesi price today, CTSI to USD live price, marketcap and chart |  CoinMarketCap">
            <a:extLst>
              <a:ext uri="{FF2B5EF4-FFF2-40B4-BE49-F238E27FC236}">
                <a16:creationId xmlns:a16="http://schemas.microsoft.com/office/drawing/2014/main" id="{51D3F459-2B5E-95C6-F43E-7B1B85E6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78" y="4675504"/>
            <a:ext cx="641683" cy="64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C76A5D-C779-ED4F-65C5-B7AC169354F7}"/>
              </a:ext>
            </a:extLst>
          </p:cNvPr>
          <p:cNvSpPr txBox="1"/>
          <p:nvPr/>
        </p:nvSpPr>
        <p:spPr>
          <a:xfrm>
            <a:off x="1062790" y="2714415"/>
            <a:ext cx="70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53DE60-F438-957A-F391-AF8CE27B67D9}"/>
              </a:ext>
            </a:extLst>
          </p:cNvPr>
          <p:cNvSpPr txBox="1"/>
          <p:nvPr/>
        </p:nvSpPr>
        <p:spPr>
          <a:xfrm>
            <a:off x="838200" y="4012431"/>
            <a:ext cx="133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A61C4-F846-D1F6-055F-4F31F8383285}"/>
              </a:ext>
            </a:extLst>
          </p:cNvPr>
          <p:cNvSpPr txBox="1"/>
          <p:nvPr/>
        </p:nvSpPr>
        <p:spPr>
          <a:xfrm>
            <a:off x="838200" y="5427827"/>
            <a:ext cx="158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CARTESI / DAPP-SPECIFIC LAYER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1D0BD4-EBE2-42CA-598F-4B2611E29550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 flipV="1">
            <a:off x="6177413" y="5000187"/>
            <a:ext cx="287742" cy="3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049D3A-95E9-6803-2075-0EFDA810ADB0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7506551" y="4996345"/>
            <a:ext cx="622048" cy="3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C9A8AF-82BF-DD91-4158-61E32EC81324}"/>
              </a:ext>
            </a:extLst>
          </p:cNvPr>
          <p:cNvSpPr/>
          <p:nvPr/>
        </p:nvSpPr>
        <p:spPr>
          <a:xfrm>
            <a:off x="8128599" y="4675503"/>
            <a:ext cx="1056107" cy="641683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Parse all the fields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BF898-5E17-F19F-B887-89D9070F9E52}"/>
              </a:ext>
            </a:extLst>
          </p:cNvPr>
          <p:cNvSpPr/>
          <p:nvPr/>
        </p:nvSpPr>
        <p:spPr>
          <a:xfrm>
            <a:off x="9510294" y="4680848"/>
            <a:ext cx="2025214" cy="641683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 transaction data to front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F4226C-F3C7-8B80-4878-72394E43CCF4}"/>
              </a:ext>
            </a:extLst>
          </p:cNvPr>
          <p:cNvSpPr/>
          <p:nvPr/>
        </p:nvSpPr>
        <p:spPr>
          <a:xfrm>
            <a:off x="9510294" y="3363919"/>
            <a:ext cx="2022540" cy="539330"/>
          </a:xfrm>
          <a:prstGeom prst="rect">
            <a:avLst/>
          </a:prstGeom>
          <a:solidFill>
            <a:srgbClr val="00DDE8"/>
          </a:solidFill>
          <a:ln>
            <a:solidFill>
              <a:srgbClr val="00DD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QR-code with transaction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5CD0BA-FDDD-114A-D30F-FE47E62BBC5C}"/>
              </a:ext>
            </a:extLst>
          </p:cNvPr>
          <p:cNvSpPr/>
          <p:nvPr/>
        </p:nvSpPr>
        <p:spPr>
          <a:xfrm>
            <a:off x="9510294" y="2166112"/>
            <a:ext cx="2022540" cy="5561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Read &amp; Sign transaction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394760-DB6A-D2A0-25EF-482218AF8C05}"/>
              </a:ext>
            </a:extLst>
          </p:cNvPr>
          <p:cNvSpPr/>
          <p:nvPr/>
        </p:nvSpPr>
        <p:spPr>
          <a:xfrm>
            <a:off x="2177718" y="2143589"/>
            <a:ext cx="1006642" cy="5561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Submit audio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92931E-CB8E-5861-FD5A-C86231F27C59}"/>
              </a:ext>
            </a:extLst>
          </p:cNvPr>
          <p:cNvSpPr/>
          <p:nvPr/>
        </p:nvSpPr>
        <p:spPr>
          <a:xfrm>
            <a:off x="2177717" y="3324123"/>
            <a:ext cx="1006643" cy="513221"/>
          </a:xfrm>
          <a:prstGeom prst="rect">
            <a:avLst/>
          </a:prstGeom>
          <a:solidFill>
            <a:srgbClr val="00DDE8"/>
          </a:solidFill>
          <a:ln>
            <a:solidFill>
              <a:srgbClr val="00DD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Record audio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80A757-0C99-A35D-758E-620A1D66F19B}"/>
              </a:ext>
            </a:extLst>
          </p:cNvPr>
          <p:cNvSpPr/>
          <p:nvPr/>
        </p:nvSpPr>
        <p:spPr>
          <a:xfrm>
            <a:off x="3363495" y="3324123"/>
            <a:ext cx="1006643" cy="513221"/>
          </a:xfrm>
          <a:prstGeom prst="rect">
            <a:avLst/>
          </a:prstGeom>
          <a:solidFill>
            <a:srgbClr val="00DDE8"/>
          </a:solidFill>
          <a:ln>
            <a:solidFill>
              <a:srgbClr val="00DD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 audio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7E2CA9-51D1-59FC-4FAB-307D9C13FC27}"/>
              </a:ext>
            </a:extLst>
          </p:cNvPr>
          <p:cNvSpPr/>
          <p:nvPr/>
        </p:nvSpPr>
        <p:spPr>
          <a:xfrm>
            <a:off x="4567489" y="3323142"/>
            <a:ext cx="2137977" cy="513221"/>
          </a:xfrm>
          <a:prstGeom prst="rect">
            <a:avLst/>
          </a:prstGeom>
          <a:solidFill>
            <a:srgbClr val="00DDE8"/>
          </a:solidFill>
          <a:ln>
            <a:solidFill>
              <a:srgbClr val="00DD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 encoded audio to Cartesi Smart Contract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40A9C4-CDC4-51BF-6D14-906A65791EF4}"/>
              </a:ext>
            </a:extLst>
          </p:cNvPr>
          <p:cNvSpPr/>
          <p:nvPr/>
        </p:nvSpPr>
        <p:spPr>
          <a:xfrm>
            <a:off x="2177718" y="4675506"/>
            <a:ext cx="1007976" cy="657045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 encoded audio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518004-C1DC-C396-B54A-76A7D6CF809A}"/>
              </a:ext>
            </a:extLst>
          </p:cNvPr>
          <p:cNvSpPr/>
          <p:nvPr/>
        </p:nvSpPr>
        <p:spPr>
          <a:xfrm>
            <a:off x="3408948" y="4683187"/>
            <a:ext cx="2768465" cy="641683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encoded audio with ML speech-recognition module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2B17EF-0FB9-92DD-909E-004AD5430FF5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185694" y="5004029"/>
            <a:ext cx="2232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621F38-5E40-A109-3D18-4ECE33DB53C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681039" y="2699713"/>
            <a:ext cx="0" cy="624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89331C-7F1F-F646-1C30-B3B503ACB34B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184360" y="3580734"/>
            <a:ext cx="1791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29093F-73D9-9C98-ABC4-020E47D300C6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4370138" y="3579753"/>
            <a:ext cx="197351" cy="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E204E2C-E97B-D430-8CA3-1A2088503ABA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 flipH="1">
            <a:off x="2681706" y="3579753"/>
            <a:ext cx="4023760" cy="1095753"/>
          </a:xfrm>
          <a:prstGeom prst="bentConnector4">
            <a:avLst>
              <a:gd name="adj1" fmla="val -5681"/>
              <a:gd name="adj2" fmla="val 6170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6" name="Straight Arrow Connector 10245">
            <a:extLst>
              <a:ext uri="{FF2B5EF4-FFF2-40B4-BE49-F238E27FC236}">
                <a16:creationId xmlns:a16="http://schemas.microsoft.com/office/drawing/2014/main" id="{AD9E720D-F335-B7DF-1ACC-15BBF987DD33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9184706" y="4996345"/>
            <a:ext cx="325588" cy="5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1" name="Straight Arrow Connector 10250">
            <a:extLst>
              <a:ext uri="{FF2B5EF4-FFF2-40B4-BE49-F238E27FC236}">
                <a16:creationId xmlns:a16="http://schemas.microsoft.com/office/drawing/2014/main" id="{F1F1D053-5193-91EF-F491-41229BAFD6CC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H="1" flipV="1">
            <a:off x="10521564" y="3903249"/>
            <a:ext cx="1337" cy="7775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5" name="Straight Arrow Connector 10254">
            <a:extLst>
              <a:ext uri="{FF2B5EF4-FFF2-40B4-BE49-F238E27FC236}">
                <a16:creationId xmlns:a16="http://schemas.microsoft.com/office/drawing/2014/main" id="{F61489BD-A8E6-B9B7-EDE6-184F63C3E3A1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V="1">
            <a:off x="10521564" y="2722236"/>
            <a:ext cx="0" cy="641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68" name="Picture 4" descr="WalletConnect - Current Openings">
            <a:extLst>
              <a:ext uri="{FF2B5EF4-FFF2-40B4-BE49-F238E27FC236}">
                <a16:creationId xmlns:a16="http://schemas.microsoft.com/office/drawing/2014/main" id="{74F6021F-ECE4-9091-7E82-83E936811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995" y="1540813"/>
            <a:ext cx="1683203" cy="116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olded Corner 60">
            <a:extLst>
              <a:ext uri="{FF2B5EF4-FFF2-40B4-BE49-F238E27FC236}">
                <a16:creationId xmlns:a16="http://schemas.microsoft.com/office/drawing/2014/main" id="{529232CF-F902-2D5F-537D-DF849BD983F3}"/>
              </a:ext>
            </a:extLst>
          </p:cNvPr>
          <p:cNvSpPr/>
          <p:nvPr/>
        </p:nvSpPr>
        <p:spPr>
          <a:xfrm>
            <a:off x="7074995" y="5634187"/>
            <a:ext cx="1911162" cy="106285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to: 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"Vitalik.eth"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amount: </a:t>
            </a:r>
            <a:r>
              <a:rPr lang="en-GB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1000000000000000000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gas: </a:t>
            </a:r>
            <a:r>
              <a:rPr lang="en-GB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0.000000001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data: 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"transaction"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282" name="Oval Callout 11281">
            <a:extLst>
              <a:ext uri="{FF2B5EF4-FFF2-40B4-BE49-F238E27FC236}">
                <a16:creationId xmlns:a16="http://schemas.microsoft.com/office/drawing/2014/main" id="{87856B1E-14E4-8AC1-6D0B-C93C34FEA2ED}"/>
              </a:ext>
            </a:extLst>
          </p:cNvPr>
          <p:cNvSpPr/>
          <p:nvPr/>
        </p:nvSpPr>
        <p:spPr>
          <a:xfrm>
            <a:off x="3273927" y="5746659"/>
            <a:ext cx="2507895" cy="71697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nlo" panose="020B0609030804020204" pitchFamily="49" charset="0"/>
              </a:rPr>
              <a:t>Send 1 ETH to Vitalik.eth</a:t>
            </a:r>
          </a:p>
        </p:txBody>
      </p:sp>
      <p:sp>
        <p:nvSpPr>
          <p:cNvPr id="11283" name="Right Arrow 11282">
            <a:extLst>
              <a:ext uri="{FF2B5EF4-FFF2-40B4-BE49-F238E27FC236}">
                <a16:creationId xmlns:a16="http://schemas.microsoft.com/office/drawing/2014/main" id="{CEE2A001-B932-E1B6-0EB1-A2C3180C1541}"/>
              </a:ext>
            </a:extLst>
          </p:cNvPr>
          <p:cNvSpPr/>
          <p:nvPr/>
        </p:nvSpPr>
        <p:spPr>
          <a:xfrm>
            <a:off x="6060935" y="6000039"/>
            <a:ext cx="808440" cy="2591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6F04F9F-009A-30FB-813C-2112D8EF0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31" y="0"/>
            <a:ext cx="6374180" cy="6858000"/>
          </a:xfrm>
          <a:prstGeom prst="rect">
            <a:avLst/>
          </a:prstGeom>
        </p:spPr>
      </p:pic>
      <p:pic>
        <p:nvPicPr>
          <p:cNvPr id="5" name="Picture 4" descr="A person's head with a circular pattern&#10;&#10;Description automatically generated">
            <a:extLst>
              <a:ext uri="{FF2B5EF4-FFF2-40B4-BE49-F238E27FC236}">
                <a16:creationId xmlns:a16="http://schemas.microsoft.com/office/drawing/2014/main" id="{7922A967-0827-8003-A008-8C104F607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6" t="484"/>
          <a:stretch/>
        </p:blipFill>
        <p:spPr>
          <a:xfrm>
            <a:off x="5443537" y="0"/>
            <a:ext cx="6789593" cy="6858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309B54F4-431F-CC50-B577-22856A13C55B}"/>
              </a:ext>
            </a:extLst>
          </p:cNvPr>
          <p:cNvSpPr txBox="1">
            <a:spLocks/>
          </p:cNvSpPr>
          <p:nvPr/>
        </p:nvSpPr>
        <p:spPr>
          <a:xfrm>
            <a:off x="1542010" y="1138988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6622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C6EA42-7BE6-876F-724E-7BB055D75CC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A6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656D1-55C2-9466-CD7E-E5780CCB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836927" cy="1322888"/>
          </a:xfrm>
        </p:spPr>
        <p:txBody>
          <a:bodyPr>
            <a:normAutofit/>
          </a:bodyPr>
          <a:lstStyle/>
          <a:p>
            <a:r>
              <a:rPr lang="en-US" b="1" dirty="0"/>
              <a:t>Our goals</a:t>
            </a:r>
          </a:p>
        </p:txBody>
      </p:sp>
      <p:pic>
        <p:nvPicPr>
          <p:cNvPr id="1030" name="Picture 6" descr="visually impaired Icon - Free PNG &amp; SVG 2884970 - Noun Project">
            <a:extLst>
              <a:ext uri="{FF2B5EF4-FFF2-40B4-BE49-F238E27FC236}">
                <a16:creationId xmlns:a16="http://schemas.microsoft.com/office/drawing/2014/main" id="{995DBAAB-B18E-89E0-9E08-3B2FE00FD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5294" y="860031"/>
            <a:ext cx="1527685" cy="15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yslexia - Free healthcare and medical icons">
            <a:extLst>
              <a:ext uri="{FF2B5EF4-FFF2-40B4-BE49-F238E27FC236}">
                <a16:creationId xmlns:a16="http://schemas.microsoft.com/office/drawing/2014/main" id="{8744E926-C01D-08A1-3950-AF82EE0BC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5295" y="2703221"/>
            <a:ext cx="1527685" cy="15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6E6E3-6660-53E1-6538-2C86D5DEF6D4}"/>
              </a:ext>
            </a:extLst>
          </p:cNvPr>
          <p:cNvSpPr txBox="1">
            <a:spLocks/>
          </p:cNvSpPr>
          <p:nvPr/>
        </p:nvSpPr>
        <p:spPr>
          <a:xfrm>
            <a:off x="1137034" y="2194101"/>
            <a:ext cx="6433805" cy="172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/>
              <a:t>Inclusive Accessibility</a:t>
            </a:r>
            <a:br>
              <a:rPr lang="en-GB" sz="2000" b="1" dirty="0"/>
            </a:b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Leverage the </a:t>
            </a:r>
            <a:r>
              <a:rPr lang="en-GB" sz="2000" i="1" dirty="0"/>
              <a:t>power of voice recognition</a:t>
            </a:r>
            <a:r>
              <a:rPr lang="en-GB" sz="2000" dirty="0"/>
              <a:t> to offer </a:t>
            </a:r>
            <a:r>
              <a:rPr lang="en-GB" sz="2000" i="1" dirty="0"/>
              <a:t>full web3 experience</a:t>
            </a:r>
            <a:r>
              <a:rPr lang="en-GB" sz="2000" dirty="0"/>
              <a:t> to users with </a:t>
            </a:r>
            <a:r>
              <a:rPr lang="en-GB" sz="2000" i="1" dirty="0"/>
              <a:t>visual impairment, dyslexia,</a:t>
            </a:r>
            <a:r>
              <a:rPr lang="en-GB" sz="2000" dirty="0"/>
              <a:t> or anyone who finds voice input more convenient.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8720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6158D8-FAE9-F470-402F-2DAFE5FE188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A6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656D1-55C2-9466-CD7E-E5780CCB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836927" cy="1322888"/>
          </a:xfrm>
        </p:spPr>
        <p:txBody>
          <a:bodyPr>
            <a:normAutofit/>
          </a:bodyPr>
          <a:lstStyle/>
          <a:p>
            <a:r>
              <a:rPr lang="en-US" b="1"/>
              <a:t>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413A-E232-0983-CFB4-F8E75EFE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3934325"/>
            <a:ext cx="6433805" cy="22306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GB" sz="2000" b="1" i="0" dirty="0">
                <a:effectLst/>
              </a:rPr>
              <a:t>Universal Accessibility</a:t>
            </a:r>
            <a:br>
              <a:rPr lang="en-GB" sz="2000" b="1" i="0" dirty="0">
                <a:effectLst/>
              </a:rPr>
            </a:br>
            <a:endParaRPr lang="en-GB" sz="2000" dirty="0"/>
          </a:p>
          <a:p>
            <a:pPr marL="0" indent="0">
              <a:buNone/>
            </a:pPr>
            <a:r>
              <a:rPr lang="en-GB" sz="2000" dirty="0">
                <a:latin typeface="Söhne"/>
              </a:rPr>
              <a:t>I</a:t>
            </a:r>
            <a:r>
              <a:rPr lang="en-GB" sz="2000" b="0" i="0" dirty="0">
                <a:effectLst/>
                <a:latin typeface="Söhne"/>
              </a:rPr>
              <a:t>nteract with web3 in </a:t>
            </a:r>
            <a:r>
              <a:rPr lang="en-GB" sz="2000" b="0" i="1" dirty="0">
                <a:effectLst/>
                <a:latin typeface="Söhne"/>
              </a:rPr>
              <a:t>your native language</a:t>
            </a:r>
            <a:r>
              <a:rPr lang="en-GB" sz="2000" b="0" i="0" dirty="0">
                <a:effectLst/>
                <a:latin typeface="Söhne"/>
              </a:rPr>
              <a:t>. We promote global inclusion and empower users around the world to fully engage in the decentralized revolution.</a:t>
            </a:r>
            <a:endParaRPr lang="en-US" sz="2000" dirty="0"/>
          </a:p>
        </p:txBody>
      </p:sp>
      <p:pic>
        <p:nvPicPr>
          <p:cNvPr id="1038" name="Picture 14" descr="Language Special Lineal icon">
            <a:extLst>
              <a:ext uri="{FF2B5EF4-FFF2-40B4-BE49-F238E27FC236}">
                <a16:creationId xmlns:a16="http://schemas.microsoft.com/office/drawing/2014/main" id="{C6891282-4462-6F67-25FD-9B5485E49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5294" y="4546411"/>
            <a:ext cx="1527685" cy="15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7143CA-436F-F2DF-9061-A20F3812B196}"/>
              </a:ext>
            </a:extLst>
          </p:cNvPr>
          <p:cNvSpPr txBox="1">
            <a:spLocks/>
          </p:cNvSpPr>
          <p:nvPr/>
        </p:nvSpPr>
        <p:spPr>
          <a:xfrm>
            <a:off x="1137034" y="2194101"/>
            <a:ext cx="6433805" cy="172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/>
              <a:t>Inclusive Accessibility</a:t>
            </a:r>
            <a:br>
              <a:rPr lang="en-GB" sz="2000" b="1" dirty="0"/>
            </a:b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Leverage the </a:t>
            </a:r>
            <a:r>
              <a:rPr lang="en-GB" sz="2000" i="1" dirty="0"/>
              <a:t>power of voice recognition</a:t>
            </a:r>
            <a:r>
              <a:rPr lang="en-GB" sz="2000" dirty="0"/>
              <a:t> to offer </a:t>
            </a:r>
            <a:r>
              <a:rPr lang="en-GB" sz="2000" i="1" dirty="0"/>
              <a:t>full web3 experience</a:t>
            </a:r>
            <a:r>
              <a:rPr lang="en-GB" sz="2000" dirty="0"/>
              <a:t> to users with </a:t>
            </a:r>
            <a:r>
              <a:rPr lang="en-GB" sz="2000" i="1" dirty="0"/>
              <a:t>visual impairment, dyslexia,</a:t>
            </a:r>
            <a:r>
              <a:rPr lang="en-GB" sz="2000" dirty="0"/>
              <a:t> or anyone who finds voice input more convenient.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>
              <a:latin typeface="Söhne"/>
            </a:endParaRPr>
          </a:p>
        </p:txBody>
      </p:sp>
      <p:pic>
        <p:nvPicPr>
          <p:cNvPr id="6" name="Picture 6" descr="visually impaired Icon - Free PNG &amp; SVG 2884970 - Noun Project">
            <a:extLst>
              <a:ext uri="{FF2B5EF4-FFF2-40B4-BE49-F238E27FC236}">
                <a16:creationId xmlns:a16="http://schemas.microsoft.com/office/drawing/2014/main" id="{B460477A-400F-CCA2-6362-1E2DACDF6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5294" y="860031"/>
            <a:ext cx="1527685" cy="15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yslexia - Free healthcare and medical icons">
            <a:extLst>
              <a:ext uri="{FF2B5EF4-FFF2-40B4-BE49-F238E27FC236}">
                <a16:creationId xmlns:a16="http://schemas.microsoft.com/office/drawing/2014/main" id="{F3079438-4CDF-90C3-FC25-2EB0A963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5295" y="2703221"/>
            <a:ext cx="1527685" cy="15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25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3024A4-67FF-766D-AB6D-CE48926D29C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A6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656D1-55C2-9466-CD7E-E5780CCB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7814461" cy="1322888"/>
          </a:xfrm>
        </p:spPr>
        <p:txBody>
          <a:bodyPr>
            <a:normAutofit/>
          </a:bodyPr>
          <a:lstStyle/>
          <a:p>
            <a:r>
              <a:rPr lang="en-US" b="1" dirty="0"/>
              <a:t>What technology we are using</a:t>
            </a:r>
          </a:p>
        </p:txBody>
      </p:sp>
      <p:pic>
        <p:nvPicPr>
          <p:cNvPr id="5" name="Picture 2" descr="Speech Recognition Icon #397088 - Free Icons Library">
            <a:extLst>
              <a:ext uri="{FF2B5EF4-FFF2-40B4-BE49-F238E27FC236}">
                <a16:creationId xmlns:a16="http://schemas.microsoft.com/office/drawing/2014/main" id="{9DE966E3-5BCD-23BC-4E0D-8AFEE9DE9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179" y="2288306"/>
            <a:ext cx="914676" cy="103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408F8F-B205-8011-80D5-4F9F349EFAE0}"/>
              </a:ext>
            </a:extLst>
          </p:cNvPr>
          <p:cNvSpPr txBox="1">
            <a:spLocks/>
          </p:cNvSpPr>
          <p:nvPr/>
        </p:nvSpPr>
        <p:spPr>
          <a:xfrm>
            <a:off x="564444" y="2194100"/>
            <a:ext cx="8048978" cy="3158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900" dirty="0"/>
          </a:p>
          <a:p>
            <a:r>
              <a:rPr lang="en-US" sz="2900" dirty="0"/>
              <a:t>Verifiable Automatic Speech Recognition module (ASR)</a:t>
            </a:r>
          </a:p>
          <a:p>
            <a:r>
              <a:rPr lang="en-US" sz="2900" dirty="0"/>
              <a:t>Speech translation (optional)</a:t>
            </a:r>
          </a:p>
          <a:p>
            <a:r>
              <a:rPr lang="en-US" sz="2900" dirty="0"/>
              <a:t>Audio recording and encoding to FLAC</a:t>
            </a:r>
          </a:p>
          <a:p>
            <a:r>
              <a:rPr lang="en-US" sz="2900" dirty="0"/>
              <a:t>WalletConnect Web3Modal</a:t>
            </a:r>
          </a:p>
          <a:p>
            <a:r>
              <a:rPr lang="en-US" sz="2900" dirty="0"/>
              <a:t>Cartesi Rollups</a:t>
            </a:r>
          </a:p>
          <a:p>
            <a:r>
              <a:rPr lang="en-US" sz="2900" dirty="0"/>
              <a:t>Cartesi Machine</a:t>
            </a:r>
          </a:p>
          <a:p>
            <a:endParaRPr lang="en-US" sz="2000" dirty="0"/>
          </a:p>
        </p:txBody>
      </p:sp>
      <p:pic>
        <p:nvPicPr>
          <p:cNvPr id="9" name="Picture 8" descr="Cartesi price today, CTSI to USD live price, marketcap and chart |  CoinMarketCap">
            <a:extLst>
              <a:ext uri="{FF2B5EF4-FFF2-40B4-BE49-F238E27FC236}">
                <a16:creationId xmlns:a16="http://schemas.microsoft.com/office/drawing/2014/main" id="{6C643EA6-634C-51CC-87F8-069AE2E4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86" y="4643054"/>
            <a:ext cx="1191944" cy="11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WalletConnect - Current Openings">
            <a:extLst>
              <a:ext uri="{FF2B5EF4-FFF2-40B4-BE49-F238E27FC236}">
                <a16:creationId xmlns:a16="http://schemas.microsoft.com/office/drawing/2014/main" id="{8F08F94F-BAAF-9FA2-07E9-9DB24284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084" y="3574824"/>
            <a:ext cx="1173546" cy="8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67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4B06B2F-F602-97A1-54E4-1FFEF152691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A6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9A9B-62B6-EE81-8947-B49F2329A8AF}"/>
              </a:ext>
            </a:extLst>
          </p:cNvPr>
          <p:cNvSpPr/>
          <p:nvPr/>
        </p:nvSpPr>
        <p:spPr>
          <a:xfrm>
            <a:off x="429572" y="1991475"/>
            <a:ext cx="2266668" cy="3476587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50300-3A17-255B-2A10-E7648443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level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D6C97-6A2F-D3BA-4D65-83EDBC7CF41B}"/>
              </a:ext>
            </a:extLst>
          </p:cNvPr>
          <p:cNvSpPr/>
          <p:nvPr/>
        </p:nvSpPr>
        <p:spPr>
          <a:xfrm>
            <a:off x="803129" y="3249526"/>
            <a:ext cx="1548399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Sound PNG, Sound Transparent Background - FreeIconsPNG">
            <a:extLst>
              <a:ext uri="{FF2B5EF4-FFF2-40B4-BE49-F238E27FC236}">
                <a16:creationId xmlns:a16="http://schemas.microsoft.com/office/drawing/2014/main" id="{2740803C-11EE-3F5E-C650-711F4E7E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15" y="3593178"/>
            <a:ext cx="777600" cy="77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5C8EC-13DB-8E3E-7149-263129A871AB}"/>
              </a:ext>
            </a:extLst>
          </p:cNvPr>
          <p:cNvSpPr txBox="1"/>
          <p:nvPr/>
        </p:nvSpPr>
        <p:spPr>
          <a:xfrm>
            <a:off x="767370" y="1991515"/>
            <a:ext cx="189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FRONT-END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E3F50-BE20-CC7B-E0EB-F61CE6AB67F8}"/>
              </a:ext>
            </a:extLst>
          </p:cNvPr>
          <p:cNvSpPr txBox="1"/>
          <p:nvPr/>
        </p:nvSpPr>
        <p:spPr>
          <a:xfrm>
            <a:off x="899939" y="3346794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F50376-EBCB-658D-8125-9E07820A34CE}"/>
              </a:ext>
            </a:extLst>
          </p:cNvPr>
          <p:cNvSpPr txBox="1"/>
          <p:nvPr/>
        </p:nvSpPr>
        <p:spPr>
          <a:xfrm>
            <a:off x="838200" y="2622740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WEB/MOBILE</a:t>
            </a:r>
          </a:p>
        </p:txBody>
      </p:sp>
    </p:spTree>
    <p:extLst>
      <p:ext uri="{BB962C8B-B14F-4D97-AF65-F5344CB8AC3E}">
        <p14:creationId xmlns:p14="http://schemas.microsoft.com/office/powerpoint/2010/main" val="104685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4B06B2F-F602-97A1-54E4-1FFEF152691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A6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9A9B-62B6-EE81-8947-B49F2329A8AF}"/>
              </a:ext>
            </a:extLst>
          </p:cNvPr>
          <p:cNvSpPr/>
          <p:nvPr/>
        </p:nvSpPr>
        <p:spPr>
          <a:xfrm>
            <a:off x="429572" y="1991475"/>
            <a:ext cx="2266668" cy="3476587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50300-3A17-255B-2A10-E7648443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level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D6C97-6A2F-D3BA-4D65-83EDBC7CF41B}"/>
              </a:ext>
            </a:extLst>
          </p:cNvPr>
          <p:cNvSpPr/>
          <p:nvPr/>
        </p:nvSpPr>
        <p:spPr>
          <a:xfrm>
            <a:off x="803129" y="3249526"/>
            <a:ext cx="1548399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Sound PNG, Sound Transparent Background - FreeIconsPNG">
            <a:extLst>
              <a:ext uri="{FF2B5EF4-FFF2-40B4-BE49-F238E27FC236}">
                <a16:creationId xmlns:a16="http://schemas.microsoft.com/office/drawing/2014/main" id="{2740803C-11EE-3F5E-C650-711F4E7E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15" y="3593178"/>
            <a:ext cx="777600" cy="77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D8528C-3662-5CFD-6F8B-97D5C9F799FA}"/>
              </a:ext>
            </a:extLst>
          </p:cNvPr>
          <p:cNvSpPr/>
          <p:nvPr/>
        </p:nvSpPr>
        <p:spPr>
          <a:xfrm>
            <a:off x="3525251" y="1991476"/>
            <a:ext cx="8177238" cy="34803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156BB-F5DA-8CCE-D8A8-1B83416D82AB}"/>
              </a:ext>
            </a:extLst>
          </p:cNvPr>
          <p:cNvSpPr/>
          <p:nvPr/>
        </p:nvSpPr>
        <p:spPr>
          <a:xfrm>
            <a:off x="3849520" y="2608036"/>
            <a:ext cx="1999584" cy="2253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1D43FA-0846-BB6C-F6EC-9CE1C2E2DBE3}"/>
              </a:ext>
            </a:extLst>
          </p:cNvPr>
          <p:cNvSpPr/>
          <p:nvPr/>
        </p:nvSpPr>
        <p:spPr>
          <a:xfrm>
            <a:off x="7002384" y="2608037"/>
            <a:ext cx="4392926" cy="2253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EEB0E4-DA89-9307-8809-2872E6EDDF74}"/>
              </a:ext>
            </a:extLst>
          </p:cNvPr>
          <p:cNvSpPr/>
          <p:nvPr/>
        </p:nvSpPr>
        <p:spPr>
          <a:xfrm>
            <a:off x="7307634" y="3173185"/>
            <a:ext cx="3762823" cy="148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Machine Learning Icon - Free PNG &amp; SVG 2010152 - Noun Project">
            <a:extLst>
              <a:ext uri="{FF2B5EF4-FFF2-40B4-BE49-F238E27FC236}">
                <a16:creationId xmlns:a16="http://schemas.microsoft.com/office/drawing/2014/main" id="{6988A519-53F1-A7D8-BC80-CDD2BA9D4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245" y="3704232"/>
            <a:ext cx="777600" cy="77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5C8EC-13DB-8E3E-7149-263129A871AB}"/>
              </a:ext>
            </a:extLst>
          </p:cNvPr>
          <p:cNvSpPr txBox="1"/>
          <p:nvPr/>
        </p:nvSpPr>
        <p:spPr>
          <a:xfrm>
            <a:off x="767370" y="1991515"/>
            <a:ext cx="189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FRONT-END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E3F50-BE20-CC7B-E0EB-F61CE6AB67F8}"/>
              </a:ext>
            </a:extLst>
          </p:cNvPr>
          <p:cNvSpPr txBox="1"/>
          <p:nvPr/>
        </p:nvSpPr>
        <p:spPr>
          <a:xfrm>
            <a:off x="899939" y="3346794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F50376-EBCB-658D-8125-9E07820A34CE}"/>
              </a:ext>
            </a:extLst>
          </p:cNvPr>
          <p:cNvSpPr txBox="1"/>
          <p:nvPr/>
        </p:nvSpPr>
        <p:spPr>
          <a:xfrm>
            <a:off x="838200" y="2622740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WEB/MOBILE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CC9C4-311D-6F54-A5A5-5B1E2C8F61AB}"/>
              </a:ext>
            </a:extLst>
          </p:cNvPr>
          <p:cNvSpPr txBox="1"/>
          <p:nvPr/>
        </p:nvSpPr>
        <p:spPr>
          <a:xfrm>
            <a:off x="7398484" y="3215396"/>
            <a:ext cx="38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COMPUTATION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140017-D65D-5A5B-31E4-1589A100F7DB}"/>
              </a:ext>
            </a:extLst>
          </p:cNvPr>
          <p:cNvSpPr txBox="1"/>
          <p:nvPr/>
        </p:nvSpPr>
        <p:spPr>
          <a:xfrm>
            <a:off x="8206942" y="2647749"/>
            <a:ext cx="30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CARTESI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165E1-18C4-5823-4731-822AE8E7FC0B}"/>
              </a:ext>
            </a:extLst>
          </p:cNvPr>
          <p:cNvSpPr txBox="1"/>
          <p:nvPr/>
        </p:nvSpPr>
        <p:spPr>
          <a:xfrm>
            <a:off x="6011776" y="1987759"/>
            <a:ext cx="303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CARTESI FRAMEWORK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59D450-5122-C8E6-ED58-548D4610189D}"/>
              </a:ext>
            </a:extLst>
          </p:cNvPr>
          <p:cNvSpPr txBox="1"/>
          <p:nvPr/>
        </p:nvSpPr>
        <p:spPr>
          <a:xfrm>
            <a:off x="3888808" y="2647749"/>
            <a:ext cx="30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CARTESI ROLLUPS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D2BED-A023-32C0-CBB6-94A954303A37}"/>
              </a:ext>
            </a:extLst>
          </p:cNvPr>
          <p:cNvSpPr/>
          <p:nvPr/>
        </p:nvSpPr>
        <p:spPr>
          <a:xfrm>
            <a:off x="4045899" y="3165949"/>
            <a:ext cx="1540516" cy="148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26158-0D4F-6F42-AB15-D35DAB8B9C73}"/>
              </a:ext>
            </a:extLst>
          </p:cNvPr>
          <p:cNvSpPr txBox="1"/>
          <p:nvPr/>
        </p:nvSpPr>
        <p:spPr>
          <a:xfrm>
            <a:off x="4253165" y="3215396"/>
            <a:ext cx="38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INPUTBOX</a:t>
            </a:r>
          </a:p>
        </p:txBody>
      </p:sp>
      <p:pic>
        <p:nvPicPr>
          <p:cNvPr id="6152" name="Picture 8" descr="Smart contract Generic Detailed Outline icon">
            <a:extLst>
              <a:ext uri="{FF2B5EF4-FFF2-40B4-BE49-F238E27FC236}">
                <a16:creationId xmlns:a16="http://schemas.microsoft.com/office/drawing/2014/main" id="{0A1E06E9-E8C6-B8E7-D47B-E5216E006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874" y="3646526"/>
            <a:ext cx="893011" cy="89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B5CD97-0417-F2A0-3926-74154175A644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2351528" y="3907823"/>
            <a:ext cx="1694371" cy="4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4FA1B5-3ECB-179D-C55B-50DC374FAB7E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5586415" y="3907823"/>
            <a:ext cx="1721219" cy="7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78D681-FDB8-D1D3-11DB-DDB23A862B25}"/>
              </a:ext>
            </a:extLst>
          </p:cNvPr>
          <p:cNvSpPr txBox="1"/>
          <p:nvPr/>
        </p:nvSpPr>
        <p:spPr>
          <a:xfrm>
            <a:off x="4253165" y="4945358"/>
            <a:ext cx="38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ON-CHAIN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7C355F-8945-3139-2A80-66A3EAFB6E14}"/>
              </a:ext>
            </a:extLst>
          </p:cNvPr>
          <p:cNvSpPr txBox="1"/>
          <p:nvPr/>
        </p:nvSpPr>
        <p:spPr>
          <a:xfrm>
            <a:off x="8563947" y="4945358"/>
            <a:ext cx="38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OFF-CHAIN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A2FE8D-3437-62F9-8A7C-29DEB08F16C6}"/>
              </a:ext>
            </a:extLst>
          </p:cNvPr>
          <p:cNvSpPr txBox="1"/>
          <p:nvPr/>
        </p:nvSpPr>
        <p:spPr>
          <a:xfrm>
            <a:off x="5845051" y="2958793"/>
            <a:ext cx="117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ADVANCE</a:t>
            </a:r>
            <a:br>
              <a:rPr lang="en-US" dirty="0"/>
            </a:br>
            <a:r>
              <a:rPr lang="en-US" dirty="0"/>
              <a:t>STATE</a:t>
            </a:r>
            <a:br>
              <a:rPr lang="en-US" dirty="0"/>
            </a:br>
            <a:r>
              <a:rPr lang="en-US" dirty="0"/>
              <a:t>REQUEST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47CDC-5A76-7999-3CE3-A4FFA96B30DF}"/>
              </a:ext>
            </a:extLst>
          </p:cNvPr>
          <p:cNvSpPr txBox="1"/>
          <p:nvPr/>
        </p:nvSpPr>
        <p:spPr>
          <a:xfrm>
            <a:off x="2571267" y="3221780"/>
            <a:ext cx="117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81007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4B06B2F-F602-97A1-54E4-1FFEF152691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A6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9A9B-62B6-EE81-8947-B49F2329A8AF}"/>
              </a:ext>
            </a:extLst>
          </p:cNvPr>
          <p:cNvSpPr/>
          <p:nvPr/>
        </p:nvSpPr>
        <p:spPr>
          <a:xfrm>
            <a:off x="429572" y="1991475"/>
            <a:ext cx="2266668" cy="3476587"/>
          </a:xfrm>
          <a:prstGeom prst="rect">
            <a:avLst/>
          </a:prstGeom>
          <a:solidFill>
            <a:srgbClr val="FFBCFA"/>
          </a:solidFill>
          <a:ln>
            <a:solidFill>
              <a:srgbClr val="FFBCF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50300-3A17-255B-2A10-E7648443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level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D6C97-6A2F-D3BA-4D65-83EDBC7CF41B}"/>
              </a:ext>
            </a:extLst>
          </p:cNvPr>
          <p:cNvSpPr/>
          <p:nvPr/>
        </p:nvSpPr>
        <p:spPr>
          <a:xfrm>
            <a:off x="803129" y="3249526"/>
            <a:ext cx="1548399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Sound PNG, Sound Transparent Background - FreeIconsPNG">
            <a:extLst>
              <a:ext uri="{FF2B5EF4-FFF2-40B4-BE49-F238E27FC236}">
                <a16:creationId xmlns:a16="http://schemas.microsoft.com/office/drawing/2014/main" id="{2740803C-11EE-3F5E-C650-711F4E7E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15" y="3593178"/>
            <a:ext cx="777600" cy="77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D8528C-3662-5CFD-6F8B-97D5C9F799FA}"/>
              </a:ext>
            </a:extLst>
          </p:cNvPr>
          <p:cNvSpPr/>
          <p:nvPr/>
        </p:nvSpPr>
        <p:spPr>
          <a:xfrm>
            <a:off x="3525251" y="1991476"/>
            <a:ext cx="8177238" cy="34803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156BB-F5DA-8CCE-D8A8-1B83416D82AB}"/>
              </a:ext>
            </a:extLst>
          </p:cNvPr>
          <p:cNvSpPr/>
          <p:nvPr/>
        </p:nvSpPr>
        <p:spPr>
          <a:xfrm>
            <a:off x="3849520" y="2608036"/>
            <a:ext cx="1999584" cy="2253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1D43FA-0846-BB6C-F6EC-9CE1C2E2DBE3}"/>
              </a:ext>
            </a:extLst>
          </p:cNvPr>
          <p:cNvSpPr/>
          <p:nvPr/>
        </p:nvSpPr>
        <p:spPr>
          <a:xfrm>
            <a:off x="7002384" y="2608037"/>
            <a:ext cx="4392926" cy="2253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EEB0E4-DA89-9307-8809-2872E6EDDF74}"/>
              </a:ext>
            </a:extLst>
          </p:cNvPr>
          <p:cNvSpPr/>
          <p:nvPr/>
        </p:nvSpPr>
        <p:spPr>
          <a:xfrm>
            <a:off x="7307634" y="3173185"/>
            <a:ext cx="3762823" cy="148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Machine Learning Icon - Free PNG &amp; SVG 2010152 - Noun Project">
            <a:extLst>
              <a:ext uri="{FF2B5EF4-FFF2-40B4-BE49-F238E27FC236}">
                <a16:creationId xmlns:a16="http://schemas.microsoft.com/office/drawing/2014/main" id="{6988A519-53F1-A7D8-BC80-CDD2BA9D4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245" y="3704232"/>
            <a:ext cx="777600" cy="77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5C8EC-13DB-8E3E-7149-263129A871AB}"/>
              </a:ext>
            </a:extLst>
          </p:cNvPr>
          <p:cNvSpPr txBox="1"/>
          <p:nvPr/>
        </p:nvSpPr>
        <p:spPr>
          <a:xfrm>
            <a:off x="767370" y="1991515"/>
            <a:ext cx="189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FRONT-END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E3F50-BE20-CC7B-E0EB-F61CE6AB67F8}"/>
              </a:ext>
            </a:extLst>
          </p:cNvPr>
          <p:cNvSpPr txBox="1"/>
          <p:nvPr/>
        </p:nvSpPr>
        <p:spPr>
          <a:xfrm>
            <a:off x="899939" y="3346794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F50376-EBCB-658D-8125-9E07820A34CE}"/>
              </a:ext>
            </a:extLst>
          </p:cNvPr>
          <p:cNvSpPr txBox="1"/>
          <p:nvPr/>
        </p:nvSpPr>
        <p:spPr>
          <a:xfrm>
            <a:off x="838200" y="2622740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WEB/MOBILE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CC9C4-311D-6F54-A5A5-5B1E2C8F61AB}"/>
              </a:ext>
            </a:extLst>
          </p:cNvPr>
          <p:cNvSpPr txBox="1"/>
          <p:nvPr/>
        </p:nvSpPr>
        <p:spPr>
          <a:xfrm>
            <a:off x="7398484" y="3215396"/>
            <a:ext cx="38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COMPUTATION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140017-D65D-5A5B-31E4-1589A100F7DB}"/>
              </a:ext>
            </a:extLst>
          </p:cNvPr>
          <p:cNvSpPr txBox="1"/>
          <p:nvPr/>
        </p:nvSpPr>
        <p:spPr>
          <a:xfrm>
            <a:off x="8206942" y="2647749"/>
            <a:ext cx="30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CARTESI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165E1-18C4-5823-4731-822AE8E7FC0B}"/>
              </a:ext>
            </a:extLst>
          </p:cNvPr>
          <p:cNvSpPr txBox="1"/>
          <p:nvPr/>
        </p:nvSpPr>
        <p:spPr>
          <a:xfrm>
            <a:off x="6011776" y="1987759"/>
            <a:ext cx="303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CARTESI FRAMEWORK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59D450-5122-C8E6-ED58-548D4610189D}"/>
              </a:ext>
            </a:extLst>
          </p:cNvPr>
          <p:cNvSpPr txBox="1"/>
          <p:nvPr/>
        </p:nvSpPr>
        <p:spPr>
          <a:xfrm>
            <a:off x="3888808" y="2647749"/>
            <a:ext cx="30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CARTESI ROLLUPS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D2BED-A023-32C0-CBB6-94A954303A37}"/>
              </a:ext>
            </a:extLst>
          </p:cNvPr>
          <p:cNvSpPr/>
          <p:nvPr/>
        </p:nvSpPr>
        <p:spPr>
          <a:xfrm>
            <a:off x="4045899" y="3165949"/>
            <a:ext cx="1540516" cy="148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26158-0D4F-6F42-AB15-D35DAB8B9C73}"/>
              </a:ext>
            </a:extLst>
          </p:cNvPr>
          <p:cNvSpPr txBox="1"/>
          <p:nvPr/>
        </p:nvSpPr>
        <p:spPr>
          <a:xfrm>
            <a:off x="4253165" y="3215396"/>
            <a:ext cx="38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INPUTBOX</a:t>
            </a:r>
          </a:p>
        </p:txBody>
      </p:sp>
      <p:pic>
        <p:nvPicPr>
          <p:cNvPr id="6152" name="Picture 8" descr="Smart contract Generic Detailed Outline icon">
            <a:extLst>
              <a:ext uri="{FF2B5EF4-FFF2-40B4-BE49-F238E27FC236}">
                <a16:creationId xmlns:a16="http://schemas.microsoft.com/office/drawing/2014/main" id="{0A1E06E9-E8C6-B8E7-D47B-E5216E006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874" y="3646526"/>
            <a:ext cx="893011" cy="89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B5CD97-0417-F2A0-3926-74154175A644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2351528" y="3907823"/>
            <a:ext cx="1694371" cy="4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4FA1B5-3ECB-179D-C55B-50DC374FAB7E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5586415" y="3907823"/>
            <a:ext cx="1721219" cy="7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78D681-FDB8-D1D3-11DB-DDB23A862B25}"/>
              </a:ext>
            </a:extLst>
          </p:cNvPr>
          <p:cNvSpPr txBox="1"/>
          <p:nvPr/>
        </p:nvSpPr>
        <p:spPr>
          <a:xfrm>
            <a:off x="4253165" y="4945358"/>
            <a:ext cx="38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ON-CHAIN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7C355F-8945-3139-2A80-66A3EAFB6E14}"/>
              </a:ext>
            </a:extLst>
          </p:cNvPr>
          <p:cNvSpPr txBox="1"/>
          <p:nvPr/>
        </p:nvSpPr>
        <p:spPr>
          <a:xfrm>
            <a:off x="8563947" y="4945358"/>
            <a:ext cx="38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OFF-CHAIN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A2FE8D-3437-62F9-8A7C-29DEB08F16C6}"/>
              </a:ext>
            </a:extLst>
          </p:cNvPr>
          <p:cNvSpPr txBox="1"/>
          <p:nvPr/>
        </p:nvSpPr>
        <p:spPr>
          <a:xfrm>
            <a:off x="5845051" y="2958793"/>
            <a:ext cx="117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ADVANCE</a:t>
            </a:r>
            <a:br>
              <a:rPr lang="en-US" dirty="0"/>
            </a:br>
            <a:r>
              <a:rPr lang="en-US" dirty="0"/>
              <a:t>STATE</a:t>
            </a:r>
            <a:br>
              <a:rPr lang="en-US" dirty="0"/>
            </a:br>
            <a:r>
              <a:rPr lang="en-US" dirty="0"/>
              <a:t>REQUEST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7CB9CC6-FD4E-7D5C-5029-C691214A4D58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H="1">
            <a:off x="1562906" y="3915059"/>
            <a:ext cx="9507551" cy="1553003"/>
          </a:xfrm>
          <a:prstGeom prst="bentConnector4">
            <a:avLst>
              <a:gd name="adj1" fmla="val -2404"/>
              <a:gd name="adj2" fmla="val 121693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AC4461-A201-0AEC-7FDF-512015AE70B4}"/>
              </a:ext>
            </a:extLst>
          </p:cNvPr>
          <p:cNvSpPr txBox="1"/>
          <p:nvPr/>
        </p:nvSpPr>
        <p:spPr>
          <a:xfrm>
            <a:off x="5693662" y="5925411"/>
            <a:ext cx="384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TRANSCRIPTION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47CDC-5A76-7999-3CE3-A4FFA96B30DF}"/>
              </a:ext>
            </a:extLst>
          </p:cNvPr>
          <p:cNvSpPr txBox="1"/>
          <p:nvPr/>
        </p:nvSpPr>
        <p:spPr>
          <a:xfrm>
            <a:off x="2571267" y="3221780"/>
            <a:ext cx="117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97158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5" name="Rectangle 10264">
            <a:extLst>
              <a:ext uri="{FF2B5EF4-FFF2-40B4-BE49-F238E27FC236}">
                <a16:creationId xmlns:a16="http://schemas.microsoft.com/office/drawing/2014/main" id="{4FC9C492-967F-7B8A-87C2-95DC4BDB07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389BB-AA7E-D899-54D1-46867C60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transaction with WalletConnect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F9EEEB6-AFEA-D8A4-B98E-446DA3D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96" y="1973750"/>
            <a:ext cx="832852" cy="8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i design - Free computer icons">
            <a:extLst>
              <a:ext uri="{FF2B5EF4-FFF2-40B4-BE49-F238E27FC236}">
                <a16:creationId xmlns:a16="http://schemas.microsoft.com/office/drawing/2014/main" id="{1C8E99A9-7400-CD78-CD70-56DCCA48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91" y="3283852"/>
            <a:ext cx="641683" cy="64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artesi price today, CTSI to USD live price, marketcap and chart |  CoinMarketCap">
            <a:extLst>
              <a:ext uri="{FF2B5EF4-FFF2-40B4-BE49-F238E27FC236}">
                <a16:creationId xmlns:a16="http://schemas.microsoft.com/office/drawing/2014/main" id="{51D3F459-2B5E-95C6-F43E-7B1B85E6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78" y="4675504"/>
            <a:ext cx="641683" cy="64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C76A5D-C779-ED4F-65C5-B7AC169354F7}"/>
              </a:ext>
            </a:extLst>
          </p:cNvPr>
          <p:cNvSpPr txBox="1"/>
          <p:nvPr/>
        </p:nvSpPr>
        <p:spPr>
          <a:xfrm>
            <a:off x="1062790" y="2714415"/>
            <a:ext cx="70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53DE60-F438-957A-F391-AF8CE27B67D9}"/>
              </a:ext>
            </a:extLst>
          </p:cNvPr>
          <p:cNvSpPr txBox="1"/>
          <p:nvPr/>
        </p:nvSpPr>
        <p:spPr>
          <a:xfrm>
            <a:off x="838200" y="4012431"/>
            <a:ext cx="133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A61C4-F846-D1F6-055F-4F31F8383285}"/>
              </a:ext>
            </a:extLst>
          </p:cNvPr>
          <p:cNvSpPr txBox="1"/>
          <p:nvPr/>
        </p:nvSpPr>
        <p:spPr>
          <a:xfrm>
            <a:off x="838200" y="5427827"/>
            <a:ext cx="158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CARTESI / DAPP-SPECIFIC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394760-DB6A-D2A0-25EF-482218AF8C05}"/>
              </a:ext>
            </a:extLst>
          </p:cNvPr>
          <p:cNvSpPr/>
          <p:nvPr/>
        </p:nvSpPr>
        <p:spPr>
          <a:xfrm>
            <a:off x="2177718" y="2143589"/>
            <a:ext cx="1006642" cy="5561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Submit audio</a:t>
            </a:r>
          </a:p>
        </p:txBody>
      </p:sp>
      <p:pic>
        <p:nvPicPr>
          <p:cNvPr id="11268" name="Picture 4" descr="WalletConnect - Current Openings">
            <a:extLst>
              <a:ext uri="{FF2B5EF4-FFF2-40B4-BE49-F238E27FC236}">
                <a16:creationId xmlns:a16="http://schemas.microsoft.com/office/drawing/2014/main" id="{74F6021F-ECE4-9091-7E82-83E936811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995" y="1540813"/>
            <a:ext cx="1683203" cy="116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67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5" name="Rectangle 10264">
            <a:extLst>
              <a:ext uri="{FF2B5EF4-FFF2-40B4-BE49-F238E27FC236}">
                <a16:creationId xmlns:a16="http://schemas.microsoft.com/office/drawing/2014/main" id="{4FC9C492-967F-7B8A-87C2-95DC4BDB07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389BB-AA7E-D899-54D1-46867C60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transaction with WalletConnect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F9EEEB6-AFEA-D8A4-B98E-446DA3DD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96" y="1973750"/>
            <a:ext cx="832852" cy="8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i design - Free computer icons">
            <a:extLst>
              <a:ext uri="{FF2B5EF4-FFF2-40B4-BE49-F238E27FC236}">
                <a16:creationId xmlns:a16="http://schemas.microsoft.com/office/drawing/2014/main" id="{1C8E99A9-7400-CD78-CD70-56DCCA48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91" y="3283852"/>
            <a:ext cx="641683" cy="64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artesi price today, CTSI to USD live price, marketcap and chart |  CoinMarketCap">
            <a:extLst>
              <a:ext uri="{FF2B5EF4-FFF2-40B4-BE49-F238E27FC236}">
                <a16:creationId xmlns:a16="http://schemas.microsoft.com/office/drawing/2014/main" id="{51D3F459-2B5E-95C6-F43E-7B1B85E6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78" y="4675504"/>
            <a:ext cx="641683" cy="64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C76A5D-C779-ED4F-65C5-B7AC169354F7}"/>
              </a:ext>
            </a:extLst>
          </p:cNvPr>
          <p:cNvSpPr txBox="1"/>
          <p:nvPr/>
        </p:nvSpPr>
        <p:spPr>
          <a:xfrm>
            <a:off x="1062790" y="2714415"/>
            <a:ext cx="70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53DE60-F438-957A-F391-AF8CE27B67D9}"/>
              </a:ext>
            </a:extLst>
          </p:cNvPr>
          <p:cNvSpPr txBox="1"/>
          <p:nvPr/>
        </p:nvSpPr>
        <p:spPr>
          <a:xfrm>
            <a:off x="838200" y="4012431"/>
            <a:ext cx="133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A61C4-F846-D1F6-055F-4F31F8383285}"/>
              </a:ext>
            </a:extLst>
          </p:cNvPr>
          <p:cNvSpPr txBox="1"/>
          <p:nvPr/>
        </p:nvSpPr>
        <p:spPr>
          <a:xfrm>
            <a:off x="838200" y="5427827"/>
            <a:ext cx="158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CARTESI / DAPP-SPECIFIC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394760-DB6A-D2A0-25EF-482218AF8C05}"/>
              </a:ext>
            </a:extLst>
          </p:cNvPr>
          <p:cNvSpPr/>
          <p:nvPr/>
        </p:nvSpPr>
        <p:spPr>
          <a:xfrm>
            <a:off x="2177718" y="2143589"/>
            <a:ext cx="1006642" cy="5561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Submit audio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92931E-CB8E-5861-FD5A-C86231F27C59}"/>
              </a:ext>
            </a:extLst>
          </p:cNvPr>
          <p:cNvSpPr/>
          <p:nvPr/>
        </p:nvSpPr>
        <p:spPr>
          <a:xfrm>
            <a:off x="2177717" y="3324123"/>
            <a:ext cx="1006643" cy="513221"/>
          </a:xfrm>
          <a:prstGeom prst="rect">
            <a:avLst/>
          </a:prstGeom>
          <a:solidFill>
            <a:srgbClr val="00DDE8"/>
          </a:solidFill>
          <a:ln>
            <a:solidFill>
              <a:srgbClr val="00DD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Record audio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80A757-0C99-A35D-758E-620A1D66F19B}"/>
              </a:ext>
            </a:extLst>
          </p:cNvPr>
          <p:cNvSpPr/>
          <p:nvPr/>
        </p:nvSpPr>
        <p:spPr>
          <a:xfrm>
            <a:off x="3363495" y="3324123"/>
            <a:ext cx="1006643" cy="513221"/>
          </a:xfrm>
          <a:prstGeom prst="rect">
            <a:avLst/>
          </a:prstGeom>
          <a:solidFill>
            <a:srgbClr val="00DDE8"/>
          </a:solidFill>
          <a:ln>
            <a:solidFill>
              <a:srgbClr val="00DD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 audio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7E2CA9-51D1-59FC-4FAB-307D9C13FC27}"/>
              </a:ext>
            </a:extLst>
          </p:cNvPr>
          <p:cNvSpPr/>
          <p:nvPr/>
        </p:nvSpPr>
        <p:spPr>
          <a:xfrm>
            <a:off x="4567489" y="3323142"/>
            <a:ext cx="2137977" cy="513221"/>
          </a:xfrm>
          <a:prstGeom prst="rect">
            <a:avLst/>
          </a:prstGeom>
          <a:solidFill>
            <a:srgbClr val="00DDE8"/>
          </a:solidFill>
          <a:ln>
            <a:solidFill>
              <a:srgbClr val="00DD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 encoded audio to Cartesi Smart Contract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29093F-73D9-9C98-ABC4-020E47D300C6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4370138" y="3579753"/>
            <a:ext cx="197351" cy="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68" name="Picture 4" descr="WalletConnect - Current Openings">
            <a:extLst>
              <a:ext uri="{FF2B5EF4-FFF2-40B4-BE49-F238E27FC236}">
                <a16:creationId xmlns:a16="http://schemas.microsoft.com/office/drawing/2014/main" id="{74F6021F-ECE4-9091-7E82-83E936811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995" y="1540813"/>
            <a:ext cx="1683203" cy="116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114742-4B5B-1E37-78D4-BA4439432E2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681039" y="2699713"/>
            <a:ext cx="0" cy="624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76931F-606F-B4BB-6E5A-239DB911B2D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184360" y="3580734"/>
            <a:ext cx="1791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2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480</Words>
  <Application>Microsoft Macintosh PowerPoint</Application>
  <PresentationFormat>Widescreen</PresentationFormat>
  <Paragraphs>126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Söhne</vt:lpstr>
      <vt:lpstr>Office Theme</vt:lpstr>
      <vt:lpstr>PowerPoint Presentation</vt:lpstr>
      <vt:lpstr>Our goals</vt:lpstr>
      <vt:lpstr>Our goals</vt:lpstr>
      <vt:lpstr>What technology we are using</vt:lpstr>
      <vt:lpstr>High level architecture</vt:lpstr>
      <vt:lpstr>High level architecture</vt:lpstr>
      <vt:lpstr>High level architecture</vt:lpstr>
      <vt:lpstr>Creating a transaction with WalletConnect</vt:lpstr>
      <vt:lpstr>Creating a transaction with WalletConnect</vt:lpstr>
      <vt:lpstr>Creating a transaction with WalletConnect</vt:lpstr>
      <vt:lpstr>Creating a transaction with WalletConnect</vt:lpstr>
      <vt:lpstr>Creating a transaction with WalletConnect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Voice-driven DApps</dc:title>
  <dc:creator>Nico Shishkin</dc:creator>
  <cp:lastModifiedBy>Nico Shishkin</cp:lastModifiedBy>
  <cp:revision>23</cp:revision>
  <dcterms:created xsi:type="dcterms:W3CDTF">2023-07-21T09:14:44Z</dcterms:created>
  <dcterms:modified xsi:type="dcterms:W3CDTF">2023-07-23T02:29:01Z</dcterms:modified>
</cp:coreProperties>
</file>