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7" r:id="rId6"/>
    <p:sldId id="268" r:id="rId7"/>
    <p:sldId id="269" r:id="rId8"/>
    <p:sldId id="270" r:id="rId9"/>
    <p:sldId id="272" r:id="rId10"/>
    <p:sldId id="273" r:id="rId11"/>
    <p:sldId id="274" r:id="rId12"/>
    <p:sldId id="275" r:id="rId13"/>
    <p:sldId id="276" r:id="rId14"/>
    <p:sldId id="277" r:id="rId15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74" d="100"/>
          <a:sy n="74" d="100"/>
        </p:scale>
        <p:origin x="49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02F1CD6-83D7-4AFB-B44E-9B783AF7FD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EBFA468-76A1-4AFF-8A25-EDF86E61AC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78520-E9AB-4B1A-9B49-E67C72256C29}" type="datetimeFigureOut">
              <a:rPr lang="es-ES" smtClean="0"/>
              <a:t>29/01/2021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85C005-4ADD-42E5-B8DF-CB4478D3CC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A2E970-8FFB-4C05-AA67-65B70B39BD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C2AA7-279B-4C56-AF4B-F60E713A5A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110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6881C-69AF-4E68-B910-A30DC57EEF83}" type="datetimeFigureOut">
              <a:rPr lang="es-ES" noProof="0" smtClean="0"/>
              <a:t>29/01/2021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2ED02-0BE9-46EA-BA63-E1EED13817D7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07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208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719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2339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0171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7564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327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9884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1946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402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7413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3209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0E83B3-2DF2-4C51-8E37-F0891FBF120C}" type="datetime1">
              <a:rPr lang="es-ES" noProof="0" smtClean="0"/>
              <a:t>29/01/2021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86DD05-C942-401F-BA9D-1FF2ECF27C7A}" type="datetime1">
              <a:rPr lang="es-ES" noProof="0" smtClean="0"/>
              <a:t>29/01/2021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9386C7-0916-4725-9AF6-7DDE6FD7513B}" type="datetime1">
              <a:rPr lang="es-ES" noProof="0" smtClean="0"/>
              <a:t>29/01/2021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del título del patrón</a:t>
            </a:r>
          </a:p>
        </p:txBody>
      </p:sp>
      <p:sp>
        <p:nvSpPr>
          <p:cNvPr id="14" name="Marcador de posición de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DD2A35-1D5E-47C8-8B08-48CCCCCDDF4D}" type="datetime1">
              <a:rPr lang="es-ES" noProof="0" smtClean="0"/>
              <a:t>29/01/2021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9" name="Cuadro de texto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“</a:t>
            </a:r>
          </a:p>
        </p:txBody>
      </p:sp>
      <p:sp>
        <p:nvSpPr>
          <p:cNvPr id="13" name="Cuadro de texto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9F04CC-8741-45EA-9BD2-B1BD38506667}" type="datetime1">
              <a:rPr lang="es-ES" noProof="0" smtClean="0"/>
              <a:t>29/01/2021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6" name="Marcador de posición de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9" name="Marcador de posición de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4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0" name="Marcador de posición de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3FAF36-9F18-4027-B0AC-A2B1BE25CF1B}" type="datetime1">
              <a:rPr lang="es-ES" noProof="0" smtClean="0"/>
              <a:t>29/01/2021</a:t>
            </a:fld>
            <a:endParaRPr lang="es-ES" noProof="0"/>
          </a:p>
        </p:txBody>
      </p:sp>
      <p:sp>
        <p:nvSpPr>
          <p:cNvPr id="4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9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2" name="Marcador de posición de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0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posición de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4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1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D4A86A-2CEE-444A-AE80-15C3ABA49728}" type="datetime1">
              <a:rPr lang="es-ES" noProof="0" smtClean="0"/>
              <a:t>29/01/2021</a:t>
            </a:fld>
            <a:endParaRPr lang="es-ES" noProof="0"/>
          </a:p>
        </p:txBody>
      </p:sp>
      <p:sp>
        <p:nvSpPr>
          <p:cNvPr id="4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2B2A3C-8431-49B4-B96F-C4B888D3E457}" type="datetime1">
              <a:rPr lang="es-ES" noProof="0" smtClean="0"/>
              <a:t>29/01/2021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5563F4-9295-4742-9244-84287EB7291F}" type="datetime1">
              <a:rPr lang="es-ES" noProof="0" smtClean="0"/>
              <a:t>29/01/2021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80820C-E135-48C2-83AB-4A8E29380C8D}" type="datetime1">
              <a:rPr lang="es-ES" noProof="0" smtClean="0"/>
              <a:t>29/01/2021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E4E08F-4E28-408F-ADA0-39396887AC06}" type="datetime1">
              <a:rPr lang="es-ES" noProof="0" smtClean="0"/>
              <a:t>29/01/2021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605A5A-DCAF-481E-BBF5-8C07CB5D8493}" type="datetime1">
              <a:rPr lang="es-ES" noProof="0" smtClean="0"/>
              <a:t>29/01/2021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5A8288-3577-4402-B328-FD4294D38999}" type="datetime1">
              <a:rPr lang="es-ES" noProof="0" smtClean="0"/>
              <a:t>29/01/2021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D7DEEB-AC70-4070-BF1B-ABC9B6FC04DF}" type="datetime1">
              <a:rPr lang="es-ES" noProof="0" smtClean="0"/>
              <a:t>29/01/2021</a:t>
            </a:fld>
            <a:endParaRPr lang="es-ES" noProof="0"/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15D6D5-B3C0-46E2-BD0D-E0FD25BADF10}" type="datetime1">
              <a:rPr lang="es-ES" noProof="0" smtClean="0"/>
              <a:t>29/01/2021</a:t>
            </a:fld>
            <a:endParaRPr lang="es-ES" noProof="0"/>
          </a:p>
        </p:txBody>
      </p:sp>
      <p:sp>
        <p:nvSpPr>
          <p:cNvPr id="5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7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81006A-89A7-4F62-93D0-38C1C96445DC}" type="datetime1">
              <a:rPr lang="es-ES" noProof="0" smtClean="0"/>
              <a:t>29/01/2021</a:t>
            </a:fld>
            <a:endParaRPr lang="es-ES" noProof="0"/>
          </a:p>
        </p:txBody>
      </p:sp>
      <p:sp>
        <p:nvSpPr>
          <p:cNvPr id="5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F0BA48-95C2-4B97-AC2A-FFEF570A9561}" type="datetime1">
              <a:rPr lang="es-ES" noProof="0" smtClean="0"/>
              <a:t>29/01/2021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Elips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39B356B7-B422-45F8-B0DC-60582FE5A1F5}" type="datetime1">
              <a:rPr lang="es-ES" noProof="0" smtClean="0"/>
              <a:t>29/01/2021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la metálica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b="1" dirty="0">
                <a:latin typeface="Bell MT" panose="02020503060305020303" pitchFamily="18" charset="0"/>
              </a:rPr>
              <a:t>ALGUNOS ALGORITMOS RESUELTOS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“LA PRÁCTICA ES IMPORTANTE”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iseño abstracto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ítulo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4475" y="1564211"/>
            <a:ext cx="9634782" cy="4720679"/>
          </a:xfrm>
          <a:ln>
            <a:solidFill>
              <a:schemeClr val="accent1"/>
            </a:solidFill>
          </a:ln>
        </p:spPr>
        <p:txBody>
          <a:bodyPr rtlCol="0" anchor="t">
            <a:normAutofit/>
          </a:bodyPr>
          <a:lstStyle/>
          <a:p>
            <a:pPr marL="269875"/>
            <a:br>
              <a:rPr lang="es-ES" sz="2700" b="1" dirty="0"/>
            </a:br>
            <a:r>
              <a:rPr lang="es-ES" sz="2700" b="1" dirty="0">
                <a:latin typeface="Bell MT" panose="02020503060305020303" pitchFamily="18" charset="0"/>
              </a:rPr>
              <a:t>- No se ha mencionado aunque es importante probar el programa.</a:t>
            </a:r>
            <a:br>
              <a:rPr lang="es-ES" sz="2700" b="1" dirty="0">
                <a:latin typeface="Bell MT" panose="02020503060305020303" pitchFamily="18" charset="0"/>
              </a:rPr>
            </a:br>
            <a:r>
              <a:rPr lang="es-ES" sz="2700" b="1" dirty="0">
                <a:latin typeface="Bell MT" panose="02020503060305020303" pitchFamily="18" charset="0"/>
              </a:rPr>
              <a:t>- Se puede intentar justo con el número anterior, es decir, el 1245645.</a:t>
            </a:r>
            <a:br>
              <a:rPr lang="es-ES" sz="2700" b="1" dirty="0"/>
            </a:br>
            <a:br>
              <a:rPr lang="es-ES" sz="2700" b="1" dirty="0"/>
            </a:br>
            <a:r>
              <a:rPr lang="es-ES" sz="2700" b="1" dirty="0"/>
              <a:t>- 1 + 2 + 4 + 5 + 6 + 4 + 5 = 27</a:t>
            </a:r>
            <a:br>
              <a:rPr lang="es-ES" sz="2700" b="1" dirty="0"/>
            </a:br>
            <a:br>
              <a:rPr lang="es-ES" sz="2700" b="1" dirty="0"/>
            </a:br>
            <a:r>
              <a:rPr lang="es-ES" sz="2700" b="1" dirty="0"/>
              <a:t>- 27 % 3 = 0</a:t>
            </a:r>
            <a:br>
              <a:rPr lang="es-ES" sz="2700" b="1" dirty="0"/>
            </a:br>
            <a:br>
              <a:rPr lang="es-ES" sz="2700" b="1" dirty="0"/>
            </a:br>
            <a:r>
              <a:rPr lang="es-ES" sz="2700" b="1" dirty="0"/>
              <a:t>- Como es 0 entonces 1245645 “SI es MÚLTIPLO DE 3”</a:t>
            </a:r>
            <a:endParaRPr lang="es-ES" sz="2400" b="1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ítulo 11">
            <a:extLst>
              <a:ext uri="{FF2B5EF4-FFF2-40B4-BE49-F238E27FC236}">
                <a16:creationId xmlns:a16="http://schemas.microsoft.com/office/drawing/2014/main" id="{E05889D8-59C3-4E50-8A2E-E85E071F3B01}"/>
              </a:ext>
            </a:extLst>
          </p:cNvPr>
          <p:cNvSpPr txBox="1">
            <a:spLocks/>
          </p:cNvSpPr>
          <p:nvPr/>
        </p:nvSpPr>
        <p:spPr>
          <a:xfrm>
            <a:off x="1294476" y="153080"/>
            <a:ext cx="8825658" cy="10661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b="1" u="sng" dirty="0">
                <a:latin typeface="Bell MT" panose="02020503060305020303" pitchFamily="18" charset="0"/>
              </a:rPr>
              <a:t>Paso 4</a:t>
            </a:r>
          </a:p>
        </p:txBody>
      </p:sp>
    </p:spTree>
    <p:extLst>
      <p:ext uri="{BB962C8B-B14F-4D97-AF65-F5344CB8AC3E}">
        <p14:creationId xmlns:p14="http://schemas.microsoft.com/office/powerpoint/2010/main" val="2916729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iseño abstracto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ítulo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4475" y="1564211"/>
            <a:ext cx="9634782" cy="4720679"/>
          </a:xfrm>
          <a:ln>
            <a:solidFill>
              <a:schemeClr val="accent1"/>
            </a:solidFill>
          </a:ln>
        </p:spPr>
        <p:txBody>
          <a:bodyPr rtlCol="0" anchor="t">
            <a:normAutofit/>
          </a:bodyPr>
          <a:lstStyle/>
          <a:p>
            <a:pPr marL="269875"/>
            <a:br>
              <a:rPr lang="es-ES" sz="2700" b="1" dirty="0"/>
            </a:br>
            <a:r>
              <a:rPr lang="es-ES" sz="2700" b="1" dirty="0">
                <a:latin typeface="Bell MT" panose="02020503060305020303" pitchFamily="18" charset="0"/>
              </a:rPr>
              <a:t>- Intentad el resto de problemas que ya digo son típicos y os los habréis encontrado de una manera u otra probablemente.</a:t>
            </a:r>
            <a:br>
              <a:rPr lang="es-ES" sz="2700" b="1" dirty="0">
                <a:latin typeface="Bell MT" panose="02020503060305020303" pitchFamily="18" charset="0"/>
              </a:rPr>
            </a:br>
            <a:br>
              <a:rPr lang="es-ES" sz="2700" b="1" dirty="0">
                <a:latin typeface="Bell MT" panose="02020503060305020303" pitchFamily="18" charset="0"/>
              </a:rPr>
            </a:br>
            <a:r>
              <a:rPr lang="es-ES" sz="2700" b="1" dirty="0">
                <a:latin typeface="Bell MT" panose="02020503060305020303" pitchFamily="18" charset="0"/>
              </a:rPr>
              <a:t>- Si no es así y estáis perdidos no hay problema que entregaré explicaciones y los algoritmos resueltos.</a:t>
            </a:r>
            <a:br>
              <a:rPr lang="es-ES" sz="2700" b="1" dirty="0">
                <a:latin typeface="Bell MT" panose="02020503060305020303" pitchFamily="18" charset="0"/>
              </a:rPr>
            </a:br>
            <a:br>
              <a:rPr lang="es-ES" sz="2700" b="1" dirty="0">
                <a:latin typeface="Bell MT" panose="02020503060305020303" pitchFamily="18" charset="0"/>
              </a:rPr>
            </a:br>
            <a:r>
              <a:rPr lang="es-ES" sz="2700" b="1">
                <a:latin typeface="Bell MT" panose="02020503060305020303" pitchFamily="18" charset="0"/>
              </a:rPr>
              <a:t>UN SALUDO</a:t>
            </a:r>
            <a:endParaRPr lang="es-ES" sz="2400" b="1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ítulo 11">
            <a:extLst>
              <a:ext uri="{FF2B5EF4-FFF2-40B4-BE49-F238E27FC236}">
                <a16:creationId xmlns:a16="http://schemas.microsoft.com/office/drawing/2014/main" id="{E05889D8-59C3-4E50-8A2E-E85E071F3B01}"/>
              </a:ext>
            </a:extLst>
          </p:cNvPr>
          <p:cNvSpPr txBox="1">
            <a:spLocks/>
          </p:cNvSpPr>
          <p:nvPr/>
        </p:nvSpPr>
        <p:spPr>
          <a:xfrm>
            <a:off x="1294476" y="153080"/>
            <a:ext cx="8825658" cy="10661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b="1" u="sng" dirty="0">
                <a:latin typeface="Bell MT" panose="02020503060305020303" pitchFamily="18" charset="0"/>
              </a:rPr>
              <a:t>Continuará …</a:t>
            </a:r>
          </a:p>
        </p:txBody>
      </p:sp>
    </p:spTree>
    <p:extLst>
      <p:ext uri="{BB962C8B-B14F-4D97-AF65-F5344CB8AC3E}">
        <p14:creationId xmlns:p14="http://schemas.microsoft.com/office/powerpoint/2010/main" val="190913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iseño abstracto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ítulo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4476" y="1509487"/>
            <a:ext cx="8825658" cy="4662374"/>
          </a:xfrm>
          <a:noFill/>
          <a:ln>
            <a:solidFill>
              <a:schemeClr val="accent1"/>
            </a:solidFill>
          </a:ln>
        </p:spPr>
        <p:txBody>
          <a:bodyPr rtlCol="0">
            <a:normAutofit fontScale="90000"/>
          </a:bodyPr>
          <a:lstStyle/>
          <a:p>
            <a:pPr rtl="0"/>
            <a:r>
              <a:rPr lang="es-ES" sz="2700" dirty="0">
                <a:latin typeface="Bell MT" panose="02020503060305020303" pitchFamily="18" charset="0"/>
              </a:rPr>
              <a:t>1 - </a:t>
            </a:r>
            <a:r>
              <a:rPr lang="es-ES" sz="2700" b="1" dirty="0">
                <a:latin typeface="Bell MT" panose="02020503060305020303" pitchFamily="18" charset="0"/>
              </a:rPr>
              <a:t>Averiguar si un número es múltiplo de 3</a:t>
            </a:r>
            <a:br>
              <a:rPr lang="es-ES" sz="2700" dirty="0">
                <a:latin typeface="Bell MT" panose="02020503060305020303" pitchFamily="18" charset="0"/>
              </a:rPr>
            </a:br>
            <a:br>
              <a:rPr lang="es-ES" sz="2700" dirty="0">
                <a:latin typeface="Bell MT" panose="02020503060305020303" pitchFamily="18" charset="0"/>
              </a:rPr>
            </a:br>
            <a:r>
              <a:rPr lang="es-ES" sz="2700" dirty="0">
                <a:latin typeface="Bell MT" panose="02020503060305020303" pitchFamily="18" charset="0"/>
              </a:rPr>
              <a:t>2 - </a:t>
            </a:r>
            <a:r>
              <a:rPr lang="es-ES" sz="2700" b="1" dirty="0">
                <a:latin typeface="Bell MT" panose="02020503060305020303" pitchFamily="18" charset="0"/>
              </a:rPr>
              <a:t>Averiguar el máximo común divisor de 2 números</a:t>
            </a:r>
            <a:br>
              <a:rPr lang="es-ES" sz="2700" b="1" dirty="0">
                <a:latin typeface="Bell MT" panose="02020503060305020303" pitchFamily="18" charset="0"/>
              </a:rPr>
            </a:br>
            <a:br>
              <a:rPr lang="es-ES" sz="2700" dirty="0">
                <a:latin typeface="Bell MT" panose="02020503060305020303" pitchFamily="18" charset="0"/>
              </a:rPr>
            </a:br>
            <a:r>
              <a:rPr lang="es-ES" sz="2700" dirty="0">
                <a:latin typeface="Bell MT" panose="02020503060305020303" pitchFamily="18" charset="0"/>
              </a:rPr>
              <a:t>3 - </a:t>
            </a:r>
            <a:r>
              <a:rPr lang="es-ES" sz="2700" b="1" dirty="0">
                <a:latin typeface="Bell MT" panose="02020503060305020303" pitchFamily="18" charset="0"/>
              </a:rPr>
              <a:t>Averiguar las combinaciones de n elementos tomados en  </a:t>
            </a:r>
            <a:br>
              <a:rPr lang="es-ES" sz="2700" b="1" dirty="0">
                <a:latin typeface="Bell MT" panose="02020503060305020303" pitchFamily="18" charset="0"/>
              </a:rPr>
            </a:br>
            <a:r>
              <a:rPr lang="es-ES" sz="2700" b="1" dirty="0">
                <a:latin typeface="Bell MT" panose="02020503060305020303" pitchFamily="18" charset="0"/>
              </a:rPr>
              <a:t>  grupos de p elementos donde p &lt; n</a:t>
            </a:r>
            <a:br>
              <a:rPr lang="es-ES" sz="2700" b="1" dirty="0">
                <a:latin typeface="Bell MT" panose="02020503060305020303" pitchFamily="18" charset="0"/>
              </a:rPr>
            </a:br>
            <a:br>
              <a:rPr lang="es-ES" sz="2700" dirty="0">
                <a:latin typeface="Bell MT" panose="02020503060305020303" pitchFamily="18" charset="0"/>
              </a:rPr>
            </a:br>
            <a:r>
              <a:rPr lang="es-ES" sz="2700" dirty="0">
                <a:latin typeface="Bell MT" panose="02020503060305020303" pitchFamily="18" charset="0"/>
              </a:rPr>
              <a:t>4 - </a:t>
            </a:r>
            <a:r>
              <a:rPr lang="es-ES" sz="2700" b="1" dirty="0">
                <a:latin typeface="Bell MT" panose="02020503060305020303" pitchFamily="18" charset="0"/>
              </a:rPr>
              <a:t>Calcular el producto de 2 matrices 2x2 </a:t>
            </a:r>
            <a:br>
              <a:rPr lang="es-ES" sz="2700" b="1" dirty="0">
                <a:latin typeface="Bell MT" panose="02020503060305020303" pitchFamily="18" charset="0"/>
              </a:rPr>
            </a:br>
            <a:br>
              <a:rPr lang="es-ES" sz="2700" dirty="0">
                <a:latin typeface="Bell MT" panose="02020503060305020303" pitchFamily="18" charset="0"/>
              </a:rPr>
            </a:br>
            <a:r>
              <a:rPr lang="es-ES" sz="2700" dirty="0">
                <a:latin typeface="Bell MT" panose="02020503060305020303" pitchFamily="18" charset="0"/>
              </a:rPr>
              <a:t>5 - </a:t>
            </a:r>
            <a:r>
              <a:rPr lang="es-ES" sz="2700" b="1" dirty="0">
                <a:latin typeface="Bell MT" panose="02020503060305020303" pitchFamily="18" charset="0"/>
              </a:rPr>
              <a:t>Ordenar una serie de ficheros en directorios según unas </a:t>
            </a:r>
            <a:br>
              <a:rPr lang="es-ES" sz="2700" b="1" dirty="0">
                <a:latin typeface="Bell MT" panose="02020503060305020303" pitchFamily="18" charset="0"/>
              </a:rPr>
            </a:br>
            <a:r>
              <a:rPr lang="es-ES" sz="2700" b="1" dirty="0">
                <a:latin typeface="Bell MT" panose="02020503060305020303" pitchFamily="18" charset="0"/>
              </a:rPr>
              <a:t>  normas que se describirán detalladamente</a:t>
            </a:r>
            <a:br>
              <a:rPr lang="es-ES" sz="2400" dirty="0"/>
            </a:br>
            <a:endParaRPr lang="es-ES" sz="2400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ítulo 11">
            <a:extLst>
              <a:ext uri="{FF2B5EF4-FFF2-40B4-BE49-F238E27FC236}">
                <a16:creationId xmlns:a16="http://schemas.microsoft.com/office/drawing/2014/main" id="{E05889D8-59C3-4E50-8A2E-E85E071F3B01}"/>
              </a:ext>
            </a:extLst>
          </p:cNvPr>
          <p:cNvSpPr txBox="1">
            <a:spLocks/>
          </p:cNvSpPr>
          <p:nvPr/>
        </p:nvSpPr>
        <p:spPr>
          <a:xfrm>
            <a:off x="1294476" y="153080"/>
            <a:ext cx="8825658" cy="10661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b="1" u="sng" dirty="0">
                <a:latin typeface="Bell MT" panose="02020503060305020303" pitchFamily="18" charset="0"/>
              </a:rPr>
              <a:t>Algoritmos propuestos</a:t>
            </a:r>
          </a:p>
        </p:txBody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iseño abstracto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2889"/>
            <a:ext cx="12191980" cy="6857990"/>
          </a:xfrm>
          <a:prstGeom prst="rect">
            <a:avLst/>
          </a:prstGeom>
        </p:spPr>
      </p:pic>
      <p:sp>
        <p:nvSpPr>
          <p:cNvPr id="12" name="Título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4476" y="1814287"/>
            <a:ext cx="8825658" cy="3860799"/>
          </a:xfrm>
          <a:ln>
            <a:solidFill>
              <a:schemeClr val="accent1"/>
            </a:solidFill>
          </a:ln>
        </p:spPr>
        <p:txBody>
          <a:bodyPr rtlCol="0">
            <a:normAutofit fontScale="90000"/>
          </a:bodyPr>
          <a:lstStyle/>
          <a:p>
            <a:pPr rtl="0"/>
            <a:br>
              <a:rPr lang="es-ES" sz="2400" dirty="0"/>
            </a:br>
            <a:r>
              <a:rPr lang="es-ES" sz="2700" dirty="0">
                <a:latin typeface="Bell MT" panose="02020503060305020303" pitchFamily="18" charset="0"/>
              </a:rPr>
              <a:t>- </a:t>
            </a:r>
            <a:r>
              <a:rPr lang="es-ES" sz="2700" b="1" dirty="0">
                <a:latin typeface="Bell MT" panose="02020503060305020303" pitchFamily="18" charset="0"/>
              </a:rPr>
              <a:t>Un número es múltiplo de 3 cuando la suma de todos sus </a:t>
            </a:r>
            <a:br>
              <a:rPr lang="es-ES" sz="2700" b="1" dirty="0">
                <a:latin typeface="Bell MT" panose="02020503060305020303" pitchFamily="18" charset="0"/>
              </a:rPr>
            </a:br>
            <a:r>
              <a:rPr lang="es-ES" sz="2700" b="1" dirty="0">
                <a:latin typeface="Bell MT" panose="02020503060305020303" pitchFamily="18" charset="0"/>
              </a:rPr>
              <a:t>  dígitos es divisible entre 3.</a:t>
            </a:r>
            <a:br>
              <a:rPr lang="es-ES" sz="2700" b="1" dirty="0">
                <a:latin typeface="Bell MT" panose="02020503060305020303" pitchFamily="18" charset="0"/>
              </a:rPr>
            </a:br>
            <a:br>
              <a:rPr lang="es-ES" sz="2700" b="1" dirty="0">
                <a:latin typeface="Bell MT" panose="02020503060305020303" pitchFamily="18" charset="0"/>
              </a:rPr>
            </a:br>
            <a:r>
              <a:rPr lang="es-ES" sz="2700" b="1" dirty="0">
                <a:latin typeface="Bell MT" panose="02020503060305020303" pitchFamily="18" charset="0"/>
              </a:rPr>
              <a:t>-Empleamos el método de </a:t>
            </a:r>
            <a:r>
              <a:rPr lang="es-ES" sz="2700" b="1" u="sng" dirty="0">
                <a:latin typeface="Bell MT" panose="02020503060305020303" pitchFamily="18" charset="0"/>
              </a:rPr>
              <a:t>divide y vencerás</a:t>
            </a:r>
            <a:r>
              <a:rPr lang="es-ES" sz="2700" b="1" dirty="0">
                <a:latin typeface="Bell MT" panose="02020503060305020303" pitchFamily="18" charset="0"/>
              </a:rPr>
              <a:t> (paso a paso y  </a:t>
            </a:r>
            <a:br>
              <a:rPr lang="es-ES" sz="2700" b="1" dirty="0">
                <a:latin typeface="Bell MT" panose="02020503060305020303" pitchFamily="18" charset="0"/>
              </a:rPr>
            </a:br>
            <a:r>
              <a:rPr lang="es-ES" sz="2700" b="1" dirty="0">
                <a:latin typeface="Bell MT" panose="02020503060305020303" pitchFamily="18" charset="0"/>
              </a:rPr>
              <a:t> división en problemas más sencillos) y además seguiremos   </a:t>
            </a:r>
            <a:br>
              <a:rPr lang="es-ES" sz="2700" b="1" dirty="0">
                <a:latin typeface="Bell MT" panose="02020503060305020303" pitchFamily="18" charset="0"/>
              </a:rPr>
            </a:br>
            <a:r>
              <a:rPr lang="es-ES" sz="2700" b="1" dirty="0">
                <a:latin typeface="Bell MT" panose="02020503060305020303" pitchFamily="18" charset="0"/>
              </a:rPr>
              <a:t> hasta el final con los principios de </a:t>
            </a:r>
            <a:r>
              <a:rPr lang="es-ES" sz="2700" b="1" u="sng" dirty="0">
                <a:latin typeface="Bell MT" panose="02020503060305020303" pitchFamily="18" charset="0"/>
              </a:rPr>
              <a:t>corrección, eficacia y </a:t>
            </a:r>
            <a:br>
              <a:rPr lang="es-ES" sz="2700" b="1" u="sng" dirty="0">
                <a:latin typeface="Bell MT" panose="02020503060305020303" pitchFamily="18" charset="0"/>
              </a:rPr>
            </a:br>
            <a:r>
              <a:rPr lang="es-ES" sz="2700" b="1" dirty="0">
                <a:latin typeface="Bell MT" panose="02020503060305020303" pitchFamily="18" charset="0"/>
              </a:rPr>
              <a:t> </a:t>
            </a:r>
            <a:r>
              <a:rPr lang="es-ES" sz="2700" b="1" u="sng" dirty="0">
                <a:latin typeface="Bell MT" panose="02020503060305020303" pitchFamily="18" charset="0"/>
              </a:rPr>
              <a:t>eficiencia</a:t>
            </a:r>
            <a:r>
              <a:rPr lang="es-ES" sz="2700" b="1" dirty="0">
                <a:latin typeface="Bell MT" panose="02020503060305020303" pitchFamily="18" charset="0"/>
              </a:rPr>
              <a:t> (se verán en la implementación).</a:t>
            </a:r>
            <a:br>
              <a:rPr lang="es-ES" sz="2400" b="1" dirty="0"/>
            </a:br>
            <a:br>
              <a:rPr lang="es-ES" sz="2400" dirty="0"/>
            </a:br>
            <a:br>
              <a:rPr lang="es-ES" sz="2400" dirty="0"/>
            </a:br>
            <a:endParaRPr lang="es-ES" sz="2400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ítulo 11">
            <a:extLst>
              <a:ext uri="{FF2B5EF4-FFF2-40B4-BE49-F238E27FC236}">
                <a16:creationId xmlns:a16="http://schemas.microsoft.com/office/drawing/2014/main" id="{E05889D8-59C3-4E50-8A2E-E85E071F3B01}"/>
              </a:ext>
            </a:extLst>
          </p:cNvPr>
          <p:cNvSpPr txBox="1">
            <a:spLocks/>
          </p:cNvSpPr>
          <p:nvPr/>
        </p:nvSpPr>
        <p:spPr>
          <a:xfrm>
            <a:off x="1294476" y="153080"/>
            <a:ext cx="8825658" cy="10661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b="1" u="sng" dirty="0">
                <a:latin typeface="Bell MT" panose="02020503060305020303" pitchFamily="18" charset="0"/>
              </a:rPr>
              <a:t>Múltiplos de 3</a:t>
            </a:r>
          </a:p>
        </p:txBody>
      </p:sp>
    </p:spTree>
    <p:extLst>
      <p:ext uri="{BB962C8B-B14F-4D97-AF65-F5344CB8AC3E}">
        <p14:creationId xmlns:p14="http://schemas.microsoft.com/office/powerpoint/2010/main" val="174476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iseño abstracto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ítulo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4476" y="1756153"/>
            <a:ext cx="8825658" cy="4564892"/>
          </a:xfrm>
          <a:ln>
            <a:solidFill>
              <a:schemeClr val="accent1"/>
            </a:solidFill>
          </a:ln>
        </p:spPr>
        <p:txBody>
          <a:bodyPr rtlCol="0">
            <a:normAutofit fontScale="90000"/>
          </a:bodyPr>
          <a:lstStyle/>
          <a:p>
            <a:pPr rtl="0"/>
            <a:br>
              <a:rPr lang="es-ES" sz="2400" dirty="0"/>
            </a:br>
            <a:br>
              <a:rPr lang="es-ES" sz="2400" dirty="0"/>
            </a:br>
            <a:br>
              <a:rPr lang="es-ES" sz="2400" dirty="0"/>
            </a:br>
            <a:br>
              <a:rPr lang="es-ES" sz="2400" dirty="0"/>
            </a:br>
            <a:br>
              <a:rPr lang="es-ES" sz="2400" dirty="0"/>
            </a:br>
            <a:br>
              <a:rPr lang="es-ES" sz="2400" dirty="0">
                <a:latin typeface="Bell MT" panose="02020503060305020303" pitchFamily="18" charset="0"/>
              </a:rPr>
            </a:br>
            <a:r>
              <a:rPr lang="es-ES" sz="2400" dirty="0">
                <a:latin typeface="Bell MT" panose="02020503060305020303" pitchFamily="18" charset="0"/>
              </a:rPr>
              <a:t>- </a:t>
            </a:r>
            <a:r>
              <a:rPr lang="es-ES" sz="2400" b="1" u="sng" dirty="0">
                <a:latin typeface="Bell MT" panose="02020503060305020303" pitchFamily="18" charset="0"/>
              </a:rPr>
              <a:t>Paso 1</a:t>
            </a:r>
            <a:r>
              <a:rPr lang="es-ES" sz="2400" b="1" dirty="0">
                <a:latin typeface="Bell MT" panose="02020503060305020303" pitchFamily="18" charset="0"/>
              </a:rPr>
              <a:t>: tenemos que introducir en una variable la suma </a:t>
            </a:r>
            <a:br>
              <a:rPr lang="es-ES" sz="2400" b="1" dirty="0">
                <a:latin typeface="Bell MT" panose="02020503060305020303" pitchFamily="18" charset="0"/>
              </a:rPr>
            </a:br>
            <a:r>
              <a:rPr lang="es-ES" sz="2400" b="1" dirty="0">
                <a:latin typeface="Bell MT" panose="02020503060305020303" pitchFamily="18" charset="0"/>
              </a:rPr>
              <a:t>  de cada uno de los dígitos del número del cual </a:t>
            </a:r>
            <a:br>
              <a:rPr lang="es-ES" sz="2400" b="1" dirty="0">
                <a:latin typeface="Bell MT" panose="02020503060305020303" pitchFamily="18" charset="0"/>
              </a:rPr>
            </a:br>
            <a:r>
              <a:rPr lang="es-ES" sz="2400" b="1" dirty="0">
                <a:latin typeface="Bell MT" panose="02020503060305020303" pitchFamily="18" charset="0"/>
              </a:rPr>
              <a:t>  queremos averiguar si es o no múltiplo de 3.</a:t>
            </a:r>
            <a:br>
              <a:rPr lang="es-ES" sz="2400" b="1" dirty="0">
                <a:latin typeface="Bell MT" panose="02020503060305020303" pitchFamily="18" charset="0"/>
              </a:rPr>
            </a:br>
            <a:br>
              <a:rPr lang="es-ES" sz="2400" b="1" dirty="0">
                <a:latin typeface="Bell MT" panose="02020503060305020303" pitchFamily="18" charset="0"/>
              </a:rPr>
            </a:br>
            <a:br>
              <a:rPr lang="es-ES" sz="2400" b="1" dirty="0">
                <a:latin typeface="Bell MT" panose="02020503060305020303" pitchFamily="18" charset="0"/>
              </a:rPr>
            </a:br>
            <a:r>
              <a:rPr lang="es-ES" sz="2400" b="1" dirty="0">
                <a:latin typeface="Bell MT" panose="02020503060305020303" pitchFamily="18" charset="0"/>
              </a:rPr>
              <a:t>- </a:t>
            </a:r>
            <a:r>
              <a:rPr lang="es-ES" sz="2400" b="1" u="sng" dirty="0">
                <a:latin typeface="Bell MT" panose="02020503060305020303" pitchFamily="18" charset="0"/>
              </a:rPr>
              <a:t>Paso 2</a:t>
            </a:r>
            <a:r>
              <a:rPr lang="es-ES" sz="2400" b="1" dirty="0">
                <a:latin typeface="Bell MT" panose="02020503060305020303" pitchFamily="18" charset="0"/>
              </a:rPr>
              <a:t>: Cuando los hayamos sumado tenemos que averiguar    </a:t>
            </a:r>
            <a:br>
              <a:rPr lang="es-ES" sz="2400" b="1" dirty="0">
                <a:latin typeface="Bell MT" panose="02020503060305020303" pitchFamily="18" charset="0"/>
              </a:rPr>
            </a:br>
            <a:r>
              <a:rPr lang="es-ES" sz="2400" b="1" dirty="0">
                <a:latin typeface="Bell MT" panose="02020503060305020303" pitchFamily="18" charset="0"/>
              </a:rPr>
              <a:t>   el resto de dicha suma dividida entre 3</a:t>
            </a:r>
            <a:br>
              <a:rPr lang="es-ES" sz="2400" b="1" dirty="0">
                <a:latin typeface="Bell MT" panose="02020503060305020303" pitchFamily="18" charset="0"/>
              </a:rPr>
            </a:br>
            <a:br>
              <a:rPr lang="es-ES" sz="2400" b="1" dirty="0">
                <a:latin typeface="Bell MT" panose="02020503060305020303" pitchFamily="18" charset="0"/>
              </a:rPr>
            </a:br>
            <a:br>
              <a:rPr lang="es-ES" sz="2400" b="1" dirty="0">
                <a:latin typeface="Bell MT" panose="02020503060305020303" pitchFamily="18" charset="0"/>
              </a:rPr>
            </a:br>
            <a:r>
              <a:rPr lang="es-ES" sz="2400" b="1" dirty="0">
                <a:latin typeface="Bell MT" panose="02020503060305020303" pitchFamily="18" charset="0"/>
              </a:rPr>
              <a:t>- </a:t>
            </a:r>
            <a:r>
              <a:rPr lang="es-ES" sz="2400" b="1" u="sng" dirty="0">
                <a:latin typeface="Bell MT" panose="02020503060305020303" pitchFamily="18" charset="0"/>
              </a:rPr>
              <a:t>Paso 3</a:t>
            </a:r>
            <a:r>
              <a:rPr lang="es-ES" sz="2400" b="1" dirty="0">
                <a:latin typeface="Bell MT" panose="02020503060305020303" pitchFamily="18" charset="0"/>
              </a:rPr>
              <a:t>: Si el resto obtenido en el paso 2 es cero entonces si que es múltiplo de 3 y si no es cero no lo es. </a:t>
            </a:r>
            <a:br>
              <a:rPr lang="es-ES" sz="2400" dirty="0"/>
            </a:br>
            <a:br>
              <a:rPr lang="es-ES" sz="2400" dirty="0"/>
            </a:br>
            <a:endParaRPr lang="es-ES" sz="2400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ítulo 11">
            <a:extLst>
              <a:ext uri="{FF2B5EF4-FFF2-40B4-BE49-F238E27FC236}">
                <a16:creationId xmlns:a16="http://schemas.microsoft.com/office/drawing/2014/main" id="{E05889D8-59C3-4E50-8A2E-E85E071F3B01}"/>
              </a:ext>
            </a:extLst>
          </p:cNvPr>
          <p:cNvSpPr txBox="1">
            <a:spLocks/>
          </p:cNvSpPr>
          <p:nvPr/>
        </p:nvSpPr>
        <p:spPr>
          <a:xfrm>
            <a:off x="1294476" y="153080"/>
            <a:ext cx="8825658" cy="10661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b="1" u="sng" dirty="0">
                <a:latin typeface="Bell MT" panose="02020503060305020303" pitchFamily="18" charset="0"/>
              </a:rPr>
              <a:t>Múltiplos de 3</a:t>
            </a:r>
          </a:p>
        </p:txBody>
      </p:sp>
    </p:spTree>
    <p:extLst>
      <p:ext uri="{BB962C8B-B14F-4D97-AF65-F5344CB8AC3E}">
        <p14:creationId xmlns:p14="http://schemas.microsoft.com/office/powerpoint/2010/main" val="3539266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iseño abstracto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ítulo 11">
                <a:extLst>
                  <a:ext uri="{FF2B5EF4-FFF2-40B4-BE49-F238E27FC236}">
                    <a16:creationId xmlns:a16="http://schemas.microsoft.com/office/drawing/2014/main" id="{970C361B-D32E-42E0-A41E-86C3D9AC886F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294476" y="1564211"/>
                <a:ext cx="8825658" cy="4720679"/>
              </a:xfrm>
              <a:ln>
                <a:solidFill>
                  <a:schemeClr val="accent1"/>
                </a:solidFill>
              </a:ln>
            </p:spPr>
            <p:txBody>
              <a:bodyPr rtlCol="0" anchor="t">
                <a:normAutofit fontScale="90000"/>
              </a:bodyPr>
              <a:lstStyle/>
              <a:p>
                <a:r>
                  <a:rPr lang="es-ES" sz="2400" dirty="0">
                    <a:latin typeface="Bell MT" panose="02020503060305020303" pitchFamily="18" charset="0"/>
                  </a:rPr>
                  <a:t>- </a:t>
                </a:r>
                <a:r>
                  <a:rPr lang="es-ES" sz="2400" b="1" dirty="0">
                    <a:latin typeface="Bell MT" panose="02020503060305020303" pitchFamily="18" charset="0"/>
                  </a:rPr>
                  <a:t>Para obtener cada uno de los dígitos de un número lo </a:t>
                </a:r>
                <a:br>
                  <a:rPr lang="es-ES" sz="2400" b="1" dirty="0">
                    <a:latin typeface="Bell MT" panose="02020503060305020303" pitchFamily="18" charset="0"/>
                  </a:rPr>
                </a:br>
                <a:r>
                  <a:rPr lang="es-ES" sz="2400" b="1" dirty="0">
                    <a:latin typeface="Bell MT" panose="02020503060305020303" pitchFamily="18" charset="0"/>
                  </a:rPr>
                  <a:t>  que tenemos que hacer es dividirlo entre 10 y quedarnos </a:t>
                </a:r>
                <a:br>
                  <a:rPr lang="es-ES" sz="2400" b="1" dirty="0">
                    <a:latin typeface="Bell MT" panose="02020503060305020303" pitchFamily="18" charset="0"/>
                  </a:rPr>
                </a:br>
                <a:r>
                  <a:rPr lang="es-ES" sz="2400" b="1" dirty="0">
                    <a:latin typeface="Bell MT" panose="02020503060305020303" pitchFamily="18" charset="0"/>
                  </a:rPr>
                  <a:t>  de manera sucesiva con el resto tomando como nuevo </a:t>
                </a:r>
                <a:br>
                  <a:rPr lang="es-ES" sz="2400" b="1" dirty="0">
                    <a:latin typeface="Bell MT" panose="02020503060305020303" pitchFamily="18" charset="0"/>
                  </a:rPr>
                </a:br>
                <a:r>
                  <a:rPr lang="es-ES" sz="2400" b="1" dirty="0">
                    <a:latin typeface="Bell MT" panose="02020503060305020303" pitchFamily="18" charset="0"/>
                  </a:rPr>
                  <a:t>  número a dividir el cociente entero.</a:t>
                </a:r>
                <a:br>
                  <a:rPr lang="es-ES" sz="2400" b="1" dirty="0">
                    <a:latin typeface="Bell MT" panose="02020503060305020303" pitchFamily="18" charset="0"/>
                  </a:rPr>
                </a:br>
                <a:br>
                  <a:rPr lang="es-ES" sz="2400" b="1" dirty="0">
                    <a:latin typeface="Bell MT" panose="02020503060305020303" pitchFamily="18" charset="0"/>
                  </a:rPr>
                </a:br>
                <a:r>
                  <a:rPr lang="es-ES" sz="2400" b="1" dirty="0">
                    <a:latin typeface="Bell MT" panose="02020503060305020303" pitchFamily="18" charset="0"/>
                  </a:rPr>
                  <a:t>- Por ejemplo: 1245646</a:t>
                </a:r>
                <a:br>
                  <a:rPr lang="es-ES" sz="2400" b="1" dirty="0"/>
                </a:br>
                <a:br>
                  <a:rPr lang="es-ES" sz="2400" b="1" dirty="0"/>
                </a:br>
                <a:r>
                  <a:rPr lang="es-ES" sz="2400" b="1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4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4400" b="1" i="1" smtClean="0">
                            <a:latin typeface="Cambria Math" panose="02040503050406030204" pitchFamily="18" charset="0"/>
                          </a:rPr>
                          <m:t>𝟏𝟐𝟒𝟓𝟔𝟒𝟔</m:t>
                        </m:r>
                      </m:num>
                      <m:den>
                        <m:r>
                          <a:rPr lang="es-ES" sz="44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  <m:r>
                      <a:rPr lang="es-ES" sz="4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4400" b="1" i="1" smtClean="0">
                        <a:latin typeface="Cambria Math" panose="02040503050406030204" pitchFamily="18" charset="0"/>
                      </a:rPr>
                      <m:t>𝟏𝟐𝟒𝟓𝟔𝟒</m:t>
                    </m:r>
                    <m:r>
                      <a:rPr lang="es-ES" sz="4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4400" b="1" i="1" smtClean="0">
                        <a:latin typeface="Cambria Math" panose="02040503050406030204" pitchFamily="18" charset="0"/>
                      </a:rPr>
                      <m:t>𝒄𝒐𝒏</m:t>
                    </m:r>
                    <m:r>
                      <a:rPr lang="es-ES" sz="4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4400" b="1" i="1" smtClean="0">
                        <a:latin typeface="Cambria Math" panose="02040503050406030204" pitchFamily="18" charset="0"/>
                      </a:rPr>
                      <m:t>𝒓𝒆𝒔𝒕𝒐</m:t>
                    </m:r>
                    <m:r>
                      <a:rPr lang="es-ES" sz="4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4400" b="1" i="1" smtClean="0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br>
                  <a:rPr lang="es-ES" sz="4400" b="1" dirty="0"/>
                </a:br>
                <a:br>
                  <a:rPr lang="es-ES" sz="2400" b="1" dirty="0"/>
                </a:br>
                <a:r>
                  <a:rPr lang="es-ES" sz="2200" b="1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4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4400" b="1" i="1">
                            <a:latin typeface="Cambria Math" panose="02040503050406030204" pitchFamily="18" charset="0"/>
                          </a:rPr>
                          <m:t>𝟏𝟐𝟒𝟓𝟔</m:t>
                        </m:r>
                        <m:r>
                          <a:rPr lang="es-ES" sz="4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s-ES" sz="4400" b="1" i="1"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  <m:r>
                      <a:rPr lang="es-ES" sz="4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4400" b="1" i="1">
                        <a:latin typeface="Cambria Math" panose="02040503050406030204" pitchFamily="18" charset="0"/>
                      </a:rPr>
                      <m:t>𝟏𝟐𝟒𝟓𝟔</m:t>
                    </m:r>
                    <m:r>
                      <a:rPr lang="es-ES" sz="4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4400" b="1" i="1">
                        <a:latin typeface="Cambria Math" panose="02040503050406030204" pitchFamily="18" charset="0"/>
                      </a:rPr>
                      <m:t>𝒄𝒐𝒏</m:t>
                    </m:r>
                    <m:r>
                      <a:rPr lang="es-ES" sz="4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4400" b="1" i="1">
                        <a:latin typeface="Cambria Math" panose="02040503050406030204" pitchFamily="18" charset="0"/>
                      </a:rPr>
                      <m:t>𝒓𝒆𝒔𝒕𝒐</m:t>
                    </m:r>
                    <m:r>
                      <a:rPr lang="es-ES" sz="4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4400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br>
                  <a:rPr lang="es-ES" sz="2400" b="1" dirty="0"/>
                </a:br>
                <a:br>
                  <a:rPr lang="es-ES" sz="2400" b="1" dirty="0"/>
                </a:br>
                <a:br>
                  <a:rPr lang="es-ES" sz="2400" b="1" dirty="0"/>
                </a:br>
                <a:endParaRPr lang="es-ES" sz="2400" b="1" dirty="0"/>
              </a:p>
            </p:txBody>
          </p:sp>
        </mc:Choice>
        <mc:Fallback xmlns="">
          <p:sp>
            <p:nvSpPr>
              <p:cNvPr id="12" name="Título 11">
                <a:extLst>
                  <a:ext uri="{FF2B5EF4-FFF2-40B4-BE49-F238E27FC236}">
                    <a16:creationId xmlns:a16="http://schemas.microsoft.com/office/drawing/2014/main" id="{970C361B-D32E-42E0-A41E-86C3D9AC88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294476" y="1564211"/>
                <a:ext cx="8825658" cy="4720679"/>
              </a:xfrm>
              <a:blipFill>
                <a:blip r:embed="rId4"/>
                <a:stretch>
                  <a:fillRect l="-828" t="-77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ángulo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ítulo 11">
            <a:extLst>
              <a:ext uri="{FF2B5EF4-FFF2-40B4-BE49-F238E27FC236}">
                <a16:creationId xmlns:a16="http://schemas.microsoft.com/office/drawing/2014/main" id="{E05889D8-59C3-4E50-8A2E-E85E071F3B01}"/>
              </a:ext>
            </a:extLst>
          </p:cNvPr>
          <p:cNvSpPr txBox="1">
            <a:spLocks/>
          </p:cNvSpPr>
          <p:nvPr/>
        </p:nvSpPr>
        <p:spPr>
          <a:xfrm>
            <a:off x="1294476" y="153080"/>
            <a:ext cx="8825658" cy="10661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b="1" u="sng" dirty="0">
                <a:latin typeface="Bell MT" panose="02020503060305020303" pitchFamily="18" charset="0"/>
              </a:rPr>
              <a:t>Paso 1</a:t>
            </a:r>
          </a:p>
        </p:txBody>
      </p:sp>
    </p:spTree>
    <p:extLst>
      <p:ext uri="{BB962C8B-B14F-4D97-AF65-F5344CB8AC3E}">
        <p14:creationId xmlns:p14="http://schemas.microsoft.com/office/powerpoint/2010/main" val="668684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iseño abstracto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ítulo 11">
                <a:extLst>
                  <a:ext uri="{FF2B5EF4-FFF2-40B4-BE49-F238E27FC236}">
                    <a16:creationId xmlns:a16="http://schemas.microsoft.com/office/drawing/2014/main" id="{970C361B-D32E-42E0-A41E-86C3D9AC886F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294476" y="1564211"/>
                <a:ext cx="8825658" cy="4720679"/>
              </a:xfrm>
              <a:ln>
                <a:solidFill>
                  <a:schemeClr val="accent1"/>
                </a:solidFill>
              </a:ln>
            </p:spPr>
            <p:txBody>
              <a:bodyPr rtlCol="0" anchor="t">
                <a:normAutofit fontScale="90000"/>
              </a:bodyPr>
              <a:lstStyle/>
              <a:p>
                <a:pPr marL="269875"/>
                <a:br>
                  <a:rPr lang="es-ES" sz="3600" b="1" dirty="0"/>
                </a:br>
                <a:r>
                  <a:rPr lang="es-ES" sz="4000" b="1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4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4000" b="1" i="1" smtClean="0">
                            <a:latin typeface="Cambria Math" panose="02040503050406030204" pitchFamily="18" charset="0"/>
                          </a:rPr>
                          <m:t>𝟏𝟐𝟒𝟓𝟔</m:t>
                        </m:r>
                      </m:num>
                      <m:den>
                        <m:r>
                          <a:rPr lang="es-ES" sz="40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  <m:r>
                      <a:rPr lang="es-ES" sz="4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4000" b="1" i="1" smtClean="0">
                        <a:latin typeface="Cambria Math" panose="02040503050406030204" pitchFamily="18" charset="0"/>
                      </a:rPr>
                      <m:t>𝟏𝟐𝟒𝟓</m:t>
                    </m:r>
                    <m:r>
                      <a:rPr lang="es-ES" sz="4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4000" b="1" i="1" smtClean="0">
                        <a:latin typeface="Cambria Math" panose="02040503050406030204" pitchFamily="18" charset="0"/>
                      </a:rPr>
                      <m:t>𝒄𝒐𝒏</m:t>
                    </m:r>
                    <m:r>
                      <a:rPr lang="es-ES" sz="4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4000" b="1" i="1" smtClean="0">
                        <a:latin typeface="Cambria Math" panose="02040503050406030204" pitchFamily="18" charset="0"/>
                      </a:rPr>
                      <m:t>𝒓𝒆𝒔𝒕𝒐</m:t>
                    </m:r>
                    <m:r>
                      <a:rPr lang="es-ES" sz="4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4000" b="1" i="1" smtClean="0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br>
                  <a:rPr lang="es-ES" sz="4000" b="1" dirty="0"/>
                </a:br>
                <a:br>
                  <a:rPr lang="es-ES" sz="4000" b="1" dirty="0"/>
                </a:br>
                <a:r>
                  <a:rPr lang="es-ES" sz="4000" b="1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4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4000" b="1" i="1">
                            <a:latin typeface="Cambria Math" panose="02040503050406030204" pitchFamily="18" charset="0"/>
                          </a:rPr>
                          <m:t>𝟏𝟐𝟒𝟓</m:t>
                        </m:r>
                      </m:num>
                      <m:den>
                        <m:r>
                          <a:rPr lang="es-ES" sz="4000" b="1" i="1"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  <m:r>
                      <a:rPr lang="es-ES" sz="4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4000" b="1" i="1">
                        <a:latin typeface="Cambria Math" panose="02040503050406030204" pitchFamily="18" charset="0"/>
                      </a:rPr>
                      <m:t>𝟏𝟐𝟒</m:t>
                    </m:r>
                    <m:r>
                      <a:rPr lang="es-ES" sz="4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4000" b="1" i="1">
                        <a:latin typeface="Cambria Math" panose="02040503050406030204" pitchFamily="18" charset="0"/>
                      </a:rPr>
                      <m:t>𝒄𝒐𝒏</m:t>
                    </m:r>
                    <m:r>
                      <a:rPr lang="es-ES" sz="4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4000" b="1" i="1">
                        <a:latin typeface="Cambria Math" panose="02040503050406030204" pitchFamily="18" charset="0"/>
                      </a:rPr>
                      <m:t>𝒓𝒆𝒔𝒕𝒐</m:t>
                    </m:r>
                    <m:r>
                      <a:rPr lang="es-ES" sz="4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4000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br>
                  <a:rPr lang="es-ES" sz="4000" b="1" dirty="0"/>
                </a:br>
                <a:br>
                  <a:rPr lang="es-ES" sz="4000" b="1" dirty="0"/>
                </a:br>
                <a:r>
                  <a:rPr lang="es-ES" sz="4000" b="1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4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4000" b="1" i="1">
                            <a:latin typeface="Cambria Math" panose="02040503050406030204" pitchFamily="18" charset="0"/>
                          </a:rPr>
                          <m:t>𝟏𝟐𝟒</m:t>
                        </m:r>
                      </m:num>
                      <m:den>
                        <m:r>
                          <a:rPr lang="es-ES" sz="4000" b="1" i="1"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  <m:r>
                      <a:rPr lang="es-ES" sz="4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4000" b="1" i="1"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s-ES" sz="4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4000" b="1" i="1">
                        <a:latin typeface="Cambria Math" panose="02040503050406030204" pitchFamily="18" charset="0"/>
                      </a:rPr>
                      <m:t>𝒄𝒐𝒏</m:t>
                    </m:r>
                    <m:r>
                      <a:rPr lang="es-ES" sz="4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4000" b="1" i="1">
                        <a:latin typeface="Cambria Math" panose="02040503050406030204" pitchFamily="18" charset="0"/>
                      </a:rPr>
                      <m:t>𝒓𝒆𝒔𝒕𝒐</m:t>
                    </m:r>
                    <m:r>
                      <a:rPr lang="es-ES" sz="4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4000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br>
                  <a:rPr lang="es-ES" sz="4000" b="1" dirty="0"/>
                </a:br>
                <a:br>
                  <a:rPr lang="es-ES" sz="1300" b="1" dirty="0"/>
                </a:br>
                <a:br>
                  <a:rPr lang="es-ES" sz="2400" b="1" dirty="0"/>
                </a:br>
                <a:endParaRPr lang="es-ES" sz="2400" b="1" dirty="0"/>
              </a:p>
            </p:txBody>
          </p:sp>
        </mc:Choice>
        <mc:Fallback xmlns="">
          <p:sp>
            <p:nvSpPr>
              <p:cNvPr id="12" name="Título 11">
                <a:extLst>
                  <a:ext uri="{FF2B5EF4-FFF2-40B4-BE49-F238E27FC236}">
                    <a16:creationId xmlns:a16="http://schemas.microsoft.com/office/drawing/2014/main" id="{970C361B-D32E-42E0-A41E-86C3D9AC88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294476" y="1564211"/>
                <a:ext cx="8825658" cy="4720679"/>
              </a:xfr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ángulo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ítulo 11">
            <a:extLst>
              <a:ext uri="{FF2B5EF4-FFF2-40B4-BE49-F238E27FC236}">
                <a16:creationId xmlns:a16="http://schemas.microsoft.com/office/drawing/2014/main" id="{E05889D8-59C3-4E50-8A2E-E85E071F3B01}"/>
              </a:ext>
            </a:extLst>
          </p:cNvPr>
          <p:cNvSpPr txBox="1">
            <a:spLocks/>
          </p:cNvSpPr>
          <p:nvPr/>
        </p:nvSpPr>
        <p:spPr>
          <a:xfrm>
            <a:off x="1294476" y="153080"/>
            <a:ext cx="8825658" cy="10661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b="1" u="sng" dirty="0">
                <a:latin typeface="Bell MT" panose="02020503060305020303" pitchFamily="18" charset="0"/>
              </a:rPr>
              <a:t>Paso 1</a:t>
            </a:r>
          </a:p>
        </p:txBody>
      </p:sp>
    </p:spTree>
    <p:extLst>
      <p:ext uri="{BB962C8B-B14F-4D97-AF65-F5344CB8AC3E}">
        <p14:creationId xmlns:p14="http://schemas.microsoft.com/office/powerpoint/2010/main" val="1875963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iseño abstracto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ítulo 11">
                <a:extLst>
                  <a:ext uri="{FF2B5EF4-FFF2-40B4-BE49-F238E27FC236}">
                    <a16:creationId xmlns:a16="http://schemas.microsoft.com/office/drawing/2014/main" id="{970C361B-D32E-42E0-A41E-86C3D9AC886F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294476" y="1564211"/>
                <a:ext cx="8825658" cy="4720679"/>
              </a:xfrm>
              <a:ln>
                <a:solidFill>
                  <a:schemeClr val="accent1"/>
                </a:solidFill>
              </a:ln>
            </p:spPr>
            <p:txBody>
              <a:bodyPr rtlCol="0" anchor="t">
                <a:normAutofit fontScale="90000"/>
              </a:bodyPr>
              <a:lstStyle/>
              <a:p>
                <a:pPr marL="269875"/>
                <a:br>
                  <a:rPr lang="es-ES" sz="3600" b="1" dirty="0"/>
                </a:br>
                <a:r>
                  <a:rPr lang="es-ES" sz="3600" b="1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4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4000" b="1" i="1" smtClean="0">
                            <a:latin typeface="Cambria Math" panose="02040503050406030204" pitchFamily="18" charset="0"/>
                          </a:rPr>
                          <m:t>𝟏𝟐</m:t>
                        </m:r>
                      </m:num>
                      <m:den>
                        <m:r>
                          <a:rPr lang="es-ES" sz="40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  <m:r>
                      <a:rPr lang="es-ES" sz="4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4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s-ES" sz="4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4000" b="1" i="1" smtClean="0">
                        <a:latin typeface="Cambria Math" panose="02040503050406030204" pitchFamily="18" charset="0"/>
                      </a:rPr>
                      <m:t>𝒄𝒐𝒏</m:t>
                    </m:r>
                    <m:r>
                      <a:rPr lang="es-ES" sz="4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4000" b="1" i="1" smtClean="0">
                        <a:latin typeface="Cambria Math" panose="02040503050406030204" pitchFamily="18" charset="0"/>
                      </a:rPr>
                      <m:t>𝒓𝒆𝒔𝒕𝒐</m:t>
                    </m:r>
                    <m:r>
                      <a:rPr lang="es-ES" sz="4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40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br>
                  <a:rPr lang="es-ES" sz="4000" b="1" dirty="0"/>
                </a:br>
                <a:br>
                  <a:rPr lang="es-ES" sz="4000" b="1" dirty="0"/>
                </a:br>
                <a:r>
                  <a:rPr lang="es-ES" sz="4000" b="1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4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40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s-ES" sz="4000" b="1" i="1"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  <m:r>
                      <a:rPr lang="es-ES" sz="4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40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ES" sz="4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4000" b="1" i="1">
                        <a:latin typeface="Cambria Math" panose="02040503050406030204" pitchFamily="18" charset="0"/>
                      </a:rPr>
                      <m:t>𝒄𝒐𝒏</m:t>
                    </m:r>
                    <m:r>
                      <a:rPr lang="es-ES" sz="4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4000" b="1" i="1">
                        <a:latin typeface="Cambria Math" panose="02040503050406030204" pitchFamily="18" charset="0"/>
                      </a:rPr>
                      <m:t>𝒓𝒆𝒔𝒕𝒐</m:t>
                    </m:r>
                    <m:r>
                      <a:rPr lang="es-ES" sz="4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4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br>
                  <a:rPr lang="es-ES" sz="4000" b="1" dirty="0"/>
                </a:br>
                <a:br>
                  <a:rPr lang="es-ES" sz="3600" b="1" dirty="0"/>
                </a:br>
                <a:r>
                  <a:rPr lang="es-ES" sz="3100" b="1" dirty="0"/>
                  <a:t>   </a:t>
                </a:r>
                <a:r>
                  <a:rPr lang="es-ES" sz="2700" b="1" dirty="0"/>
                  <a:t>Con esto ya tendríamos todos los dígitos que se corresponden con todos los restos obtenidos en las divisiones sucesivas hasta que en el cociente hemos obtenido un 0 (condición de salida)</a:t>
                </a:r>
                <a:br>
                  <a:rPr lang="es-ES" sz="3600" b="1" dirty="0"/>
                </a:br>
                <a:br>
                  <a:rPr lang="es-ES" sz="1200" b="1" dirty="0"/>
                </a:br>
                <a:br>
                  <a:rPr lang="es-ES" sz="2400" b="1" dirty="0"/>
                </a:br>
                <a:endParaRPr lang="es-ES" sz="2400" b="1" dirty="0"/>
              </a:p>
            </p:txBody>
          </p:sp>
        </mc:Choice>
        <mc:Fallback xmlns="">
          <p:sp>
            <p:nvSpPr>
              <p:cNvPr id="12" name="Título 11">
                <a:extLst>
                  <a:ext uri="{FF2B5EF4-FFF2-40B4-BE49-F238E27FC236}">
                    <a16:creationId xmlns:a16="http://schemas.microsoft.com/office/drawing/2014/main" id="{970C361B-D32E-42E0-A41E-86C3D9AC88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294476" y="1564211"/>
                <a:ext cx="8825658" cy="4720679"/>
              </a:xfrm>
              <a:blipFill>
                <a:blip r:embed="rId4"/>
                <a:stretch>
                  <a:fillRect b="-296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ángulo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ítulo 11">
            <a:extLst>
              <a:ext uri="{FF2B5EF4-FFF2-40B4-BE49-F238E27FC236}">
                <a16:creationId xmlns:a16="http://schemas.microsoft.com/office/drawing/2014/main" id="{E05889D8-59C3-4E50-8A2E-E85E071F3B01}"/>
              </a:ext>
            </a:extLst>
          </p:cNvPr>
          <p:cNvSpPr txBox="1">
            <a:spLocks/>
          </p:cNvSpPr>
          <p:nvPr/>
        </p:nvSpPr>
        <p:spPr>
          <a:xfrm>
            <a:off x="1294476" y="153080"/>
            <a:ext cx="8825658" cy="10661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b="1" u="sng" dirty="0">
                <a:latin typeface="Bell MT" panose="02020503060305020303" pitchFamily="18" charset="0"/>
              </a:rPr>
              <a:t>Paso 1</a:t>
            </a:r>
          </a:p>
        </p:txBody>
      </p:sp>
    </p:spTree>
    <p:extLst>
      <p:ext uri="{BB962C8B-B14F-4D97-AF65-F5344CB8AC3E}">
        <p14:creationId xmlns:p14="http://schemas.microsoft.com/office/powerpoint/2010/main" val="3390857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iseño abstracto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ítulo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4476" y="1564211"/>
            <a:ext cx="8825658" cy="4720679"/>
          </a:xfrm>
          <a:ln>
            <a:solidFill>
              <a:schemeClr val="accent1"/>
            </a:solidFill>
          </a:ln>
        </p:spPr>
        <p:txBody>
          <a:bodyPr rtlCol="0" anchor="t">
            <a:normAutofit/>
          </a:bodyPr>
          <a:lstStyle/>
          <a:p>
            <a:pPr marL="269875"/>
            <a:r>
              <a:rPr lang="es-ES" sz="2700" b="1" dirty="0">
                <a:latin typeface="Bell MT" panose="02020503060305020303" pitchFamily="18" charset="0"/>
              </a:rPr>
              <a:t>- A medida que hemo ido calculando los restos tenemos que haber ido almacenando la suma de los mismos en una variable, la cual en este momento hemos de dividirla entre 3 para obtener su resto</a:t>
            </a:r>
            <a:br>
              <a:rPr lang="es-ES" sz="2700" b="1" dirty="0">
                <a:latin typeface="Bell MT" panose="02020503060305020303" pitchFamily="18" charset="0"/>
              </a:rPr>
            </a:br>
            <a:r>
              <a:rPr lang="es-ES" sz="2700" b="1" dirty="0">
                <a:latin typeface="Bell MT" panose="02020503060305020303" pitchFamily="18" charset="0"/>
              </a:rPr>
              <a:t> </a:t>
            </a:r>
            <a:br>
              <a:rPr lang="es-ES" sz="2700" b="1" dirty="0">
                <a:latin typeface="Bell MT" panose="02020503060305020303" pitchFamily="18" charset="0"/>
              </a:rPr>
            </a:br>
            <a:r>
              <a:rPr lang="es-ES" sz="2700" b="1" dirty="0">
                <a:latin typeface="Bell MT" panose="02020503060305020303" pitchFamily="18" charset="0"/>
              </a:rPr>
              <a:t>- Un operador en el lenguaje Java que nos ofrece la posibilidad de obtener el resto sabemos que es %</a:t>
            </a:r>
            <a:br>
              <a:rPr lang="es-ES" sz="3100" b="1" dirty="0"/>
            </a:br>
            <a:br>
              <a:rPr lang="es-ES" sz="3100" b="1" dirty="0"/>
            </a:br>
            <a:endParaRPr lang="es-ES" sz="2400" b="1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ítulo 11">
            <a:extLst>
              <a:ext uri="{FF2B5EF4-FFF2-40B4-BE49-F238E27FC236}">
                <a16:creationId xmlns:a16="http://schemas.microsoft.com/office/drawing/2014/main" id="{E05889D8-59C3-4E50-8A2E-E85E071F3B01}"/>
              </a:ext>
            </a:extLst>
          </p:cNvPr>
          <p:cNvSpPr txBox="1">
            <a:spLocks/>
          </p:cNvSpPr>
          <p:nvPr/>
        </p:nvSpPr>
        <p:spPr>
          <a:xfrm>
            <a:off x="1294476" y="153080"/>
            <a:ext cx="8825658" cy="10661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b="1" u="sng" dirty="0">
                <a:latin typeface="Bell MT" panose="02020503060305020303" pitchFamily="18" charset="0"/>
              </a:rPr>
              <a:t>Paso 2</a:t>
            </a:r>
          </a:p>
        </p:txBody>
      </p:sp>
    </p:spTree>
    <p:extLst>
      <p:ext uri="{BB962C8B-B14F-4D97-AF65-F5344CB8AC3E}">
        <p14:creationId xmlns:p14="http://schemas.microsoft.com/office/powerpoint/2010/main" val="2170163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iseño abstracto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ítulo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4475" y="1564211"/>
            <a:ext cx="9634782" cy="4720679"/>
          </a:xfrm>
          <a:ln>
            <a:solidFill>
              <a:schemeClr val="accent1"/>
            </a:solidFill>
          </a:ln>
        </p:spPr>
        <p:txBody>
          <a:bodyPr rtlCol="0" anchor="t">
            <a:normAutofit fontScale="90000"/>
          </a:bodyPr>
          <a:lstStyle/>
          <a:p>
            <a:pPr marL="269875"/>
            <a:br>
              <a:rPr lang="es-ES" sz="2700" b="1" dirty="0"/>
            </a:br>
            <a:r>
              <a:rPr lang="es-ES" sz="2700" b="1" dirty="0"/>
              <a:t>SUMA DE DÍGITOS (RESTOS) % 3 = X</a:t>
            </a:r>
            <a:br>
              <a:rPr lang="es-ES" sz="2700" b="1" dirty="0"/>
            </a:br>
            <a:br>
              <a:rPr lang="es-ES" sz="2700" b="1" dirty="0"/>
            </a:br>
            <a:r>
              <a:rPr lang="es-ES" sz="2700" b="1" dirty="0"/>
              <a:t>En el ejemplo : 1 + 2 + 4 + 5 + 6 + 4 + 6 = 28 </a:t>
            </a:r>
            <a:br>
              <a:rPr lang="es-ES" sz="2700" b="1" dirty="0"/>
            </a:br>
            <a:r>
              <a:rPr lang="es-ES" sz="2700" b="1" dirty="0"/>
              <a:t>X = 28 % 3 = 1 </a:t>
            </a:r>
            <a:r>
              <a:rPr lang="es-ES" sz="2700" b="1" dirty="0">
                <a:sym typeface="Wingdings" panose="05000000000000000000" pitchFamily="2" charset="2"/>
              </a:rPr>
              <a:t> “No es múltiplo de 3”</a:t>
            </a:r>
            <a:br>
              <a:rPr lang="es-ES" sz="2700" b="1" dirty="0">
                <a:sym typeface="Wingdings" panose="05000000000000000000" pitchFamily="2" charset="2"/>
              </a:rPr>
            </a:br>
            <a:br>
              <a:rPr lang="es-ES" sz="27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7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Si X es igual a 0 entonces </a:t>
            </a:r>
            <a:b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     “EL NÚMERO ES DIVISIBLE ENTRE 3”</a:t>
            </a:r>
            <a:b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- Si X es distinto de 0 entonces </a:t>
            </a:r>
            <a:b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     “EL NÚMERO NO ES DIVISIBLE ENTRE 3”</a:t>
            </a:r>
            <a:br>
              <a:rPr lang="es-ES" sz="3200" b="1" dirty="0"/>
            </a:br>
            <a:endParaRPr lang="es-ES" sz="2400" b="1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ítulo 11">
            <a:extLst>
              <a:ext uri="{FF2B5EF4-FFF2-40B4-BE49-F238E27FC236}">
                <a16:creationId xmlns:a16="http://schemas.microsoft.com/office/drawing/2014/main" id="{E05889D8-59C3-4E50-8A2E-E85E071F3B01}"/>
              </a:ext>
            </a:extLst>
          </p:cNvPr>
          <p:cNvSpPr txBox="1">
            <a:spLocks/>
          </p:cNvSpPr>
          <p:nvPr/>
        </p:nvSpPr>
        <p:spPr>
          <a:xfrm>
            <a:off x="1294476" y="153080"/>
            <a:ext cx="8825658" cy="10661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b="1" u="sng" dirty="0">
                <a:latin typeface="Bell MT" panose="02020503060305020303" pitchFamily="18" charset="0"/>
              </a:rPr>
              <a:t>Paso 3</a:t>
            </a:r>
          </a:p>
        </p:txBody>
      </p:sp>
    </p:spTree>
    <p:extLst>
      <p:ext uri="{BB962C8B-B14F-4D97-AF65-F5344CB8AC3E}">
        <p14:creationId xmlns:p14="http://schemas.microsoft.com/office/powerpoint/2010/main" val="3092391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CC4F44-154A-4E67-B129-1B5389E9F99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6953E32-00D6-4FFB-AD6B-B2091BB328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5FFD32-E0A8-4E83-80B3-20612105D9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{014D56DE-E346-481E-B602-DC4869C0B3B2}tf78884036</Template>
  <TotalTime>92</TotalTime>
  <Words>722</Words>
  <Application>Microsoft Office PowerPoint</Application>
  <PresentationFormat>Panorámica</PresentationFormat>
  <Paragraphs>33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Bell MT</vt:lpstr>
      <vt:lpstr>Calibri</vt:lpstr>
      <vt:lpstr>Cambria Math</vt:lpstr>
      <vt:lpstr>Century Gothic</vt:lpstr>
      <vt:lpstr>Wingdings 3</vt:lpstr>
      <vt:lpstr>Ion</vt:lpstr>
      <vt:lpstr>ALGUNOS ALGORITMOS RESUELTOS</vt:lpstr>
      <vt:lpstr>1 - Averiguar si un número es múltiplo de 3  2 - Averiguar el máximo común divisor de 2 números  3 - Averiguar las combinaciones de n elementos tomados en     grupos de p elementos donde p &lt; n  4 - Calcular el producto de 2 matrices 2x2   5 - Ordenar una serie de ficheros en directorios según unas    normas que se describirán detalladamente </vt:lpstr>
      <vt:lpstr> - Un número es múltiplo de 3 cuando la suma de todos sus    dígitos es divisible entre 3.  -Empleamos el método de divide y vencerás (paso a paso y    división en problemas más sencillos) y además seguiremos     hasta el final con los principios de corrección, eficacia y   eficiencia (se verán en la implementación).   </vt:lpstr>
      <vt:lpstr>      - Paso 1: tenemos que introducir en una variable la suma    de cada uno de los dígitos del número del cual    queremos averiguar si es o no múltiplo de 3.   - Paso 2: Cuando los hayamos sumado tenemos que averiguar        el resto de dicha suma dividida entre 3   - Paso 3: Si el resto obtenido en el paso 2 es cero entonces si que es múltiplo de 3 y si no es cero no lo es.   </vt:lpstr>
      <vt:lpstr>- Para obtener cada uno de los dígitos de un número lo    que tenemos que hacer es dividirlo entre 10 y quedarnos    de manera sucesiva con el resto tomando como nuevo    número a dividir el cociente entero.  - Por ejemplo: 1245646     1245646/10=124564 con resto 6     124564/10=12456 con resto 4   </vt:lpstr>
      <vt:lpstr>    12456/10=1245 con resto 6     1245/10=124 con resto 5     124/10=12 con resto 4   </vt:lpstr>
      <vt:lpstr>    12/10=1 con resto 2     1/10=0 con resto 1     Con esto ya tendríamos todos los dígitos que se corresponden con todos los restos obtenidos en las divisiones sucesivas hasta que en el cociente hemos obtenido un 0 (condición de salida)   </vt:lpstr>
      <vt:lpstr>- A medida que hemo ido calculando los restos tenemos que haber ido almacenando la suma de los mismos en una variable, la cual en este momento hemos de dividirla entre 3 para obtener su resto   - Un operador en el lenguaje Java que nos ofrece la posibilidad de obtener el resto sabemos que es %  </vt:lpstr>
      <vt:lpstr> SUMA DE DÍGITOS (RESTOS) % 3 = X  En el ejemplo : 1 + 2 + 4 + 5 + 6 + 4 + 6 = 28  X = 28 % 3 = 1  “No es múltiplo de 3”  - Si X es igual a 0 entonces       “EL NÚMERO ES DIVISIBLE ENTRE 3”  - Si X es distinto de 0 entonces       “EL NÚMERO NO ES DIVISIBLE ENTRE 3” </vt:lpstr>
      <vt:lpstr> - No se ha mencionado aunque es importante probar el programa. - Se puede intentar justo con el número anterior, es decir, el 1245645.  - 1 + 2 + 4 + 5 + 6 + 4 + 5 = 27  - 27 % 3 = 0  - Como es 0 entonces 1245645 “SI es MÚLTIPLO DE 3”</vt:lpstr>
      <vt:lpstr> - Intentad el resto de problemas que ya digo son típicos y os los habréis encontrado de una manera u otra probablemente.  - Si no es así y estáis perdidos no hay problema que entregaré explicaciones y los algoritmos resueltos.  UN SALUDO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ALGUNOS ALGORITMOS RESUELTOS</dc:title>
  <dc:creator>J MG</dc:creator>
  <cp:lastModifiedBy>J MG</cp:lastModifiedBy>
  <cp:revision>28</cp:revision>
  <dcterms:created xsi:type="dcterms:W3CDTF">2021-01-29T17:45:40Z</dcterms:created>
  <dcterms:modified xsi:type="dcterms:W3CDTF">2021-01-29T19:33:59Z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