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4"/>
  </p:notesMasterIdLst>
  <p:handoutMasterIdLst>
    <p:handoutMasterId r:id="rId15"/>
  </p:handoutMasterIdLst>
  <p:sldIdLst>
    <p:sldId id="256" r:id="rId5"/>
    <p:sldId id="267" r:id="rId6"/>
    <p:sldId id="268" r:id="rId7"/>
    <p:sldId id="269" r:id="rId8"/>
    <p:sldId id="270" r:id="rId9"/>
    <p:sldId id="279" r:id="rId10"/>
    <p:sldId id="280" r:id="rId11"/>
    <p:sldId id="281" r:id="rId12"/>
    <p:sldId id="282" r:id="rId13"/>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1" autoAdjust="0"/>
  </p:normalViewPr>
  <p:slideViewPr>
    <p:cSldViewPr snapToGrid="0">
      <p:cViewPr varScale="1">
        <p:scale>
          <a:sx n="74" d="100"/>
          <a:sy n="74" d="100"/>
        </p:scale>
        <p:origin x="498" y="60"/>
      </p:cViewPr>
      <p:guideLst>
        <p:guide orient="horz" pos="2160"/>
        <p:guide pos="3840"/>
      </p:guideLst>
    </p:cSldViewPr>
  </p:slideViewPr>
  <p:notesTextViewPr>
    <p:cViewPr>
      <p:scale>
        <a:sx n="1" d="1"/>
        <a:sy n="1" d="1"/>
      </p:scale>
      <p:origin x="0" y="0"/>
    </p:cViewPr>
  </p:notesTextViewPr>
  <p:notesViewPr>
    <p:cSldViewPr snapToGrid="0">
      <p:cViewPr varScale="1">
        <p:scale>
          <a:sx n="89" d="100"/>
          <a:sy n="89"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402F1CD6-83D7-4AFB-B44E-9B783AF7FD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AEBFA468-76A1-4AFF-8A25-EDF86E61AC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78520-E9AB-4B1A-9B49-E67C72256C29}" type="datetimeFigureOut">
              <a:rPr lang="es-ES" smtClean="0"/>
              <a:t>30/01/2021</a:t>
            </a:fld>
            <a:endParaRPr lang="es-ES"/>
          </a:p>
        </p:txBody>
      </p:sp>
      <p:sp>
        <p:nvSpPr>
          <p:cNvPr id="4" name="Marcador de pie de página 3">
            <a:extLst>
              <a:ext uri="{FF2B5EF4-FFF2-40B4-BE49-F238E27FC236}">
                <a16:creationId xmlns:a16="http://schemas.microsoft.com/office/drawing/2014/main" id="{0F85C005-4ADD-42E5-B8DF-CB4478D3C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43A2E970-8FFB-4C05-AA67-65B70B39BD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5C2AA7-279B-4C56-AF4B-F60E713A5A2C}" type="slidenum">
              <a:rPr lang="es-ES" smtClean="0"/>
              <a:t>‹Nº›</a:t>
            </a:fld>
            <a:endParaRPr lang="es-ES"/>
          </a:p>
        </p:txBody>
      </p:sp>
    </p:spTree>
    <p:extLst>
      <p:ext uri="{BB962C8B-B14F-4D97-AF65-F5344CB8AC3E}">
        <p14:creationId xmlns:p14="http://schemas.microsoft.com/office/powerpoint/2010/main" val="103110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46881C-69AF-4E68-B910-A30DC57EEF83}" type="datetimeFigureOut">
              <a:rPr lang="es-ES" noProof="0" smtClean="0"/>
              <a:t>30/01/2021</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dirty="0"/>
              <a:t>Editar estilos de texto del patrón</a:t>
            </a:r>
          </a:p>
          <a:p>
            <a:pPr lvl="1"/>
            <a:r>
              <a:rPr lang="es-ES" noProof="0" dirty="0"/>
              <a:t>Segundo nivel</a:t>
            </a:r>
          </a:p>
          <a:p>
            <a:pPr lvl="2"/>
            <a:r>
              <a:rPr lang="es-ES" noProof="0" dirty="0"/>
              <a:t>Tercer nivel</a:t>
            </a:r>
          </a:p>
          <a:p>
            <a:pPr lvl="3"/>
            <a:r>
              <a:rPr lang="es-ES" noProof="0" dirty="0"/>
              <a:t>Cuarto nivel</a:t>
            </a:r>
          </a:p>
          <a:p>
            <a:pPr lvl="4"/>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E2ED02-0BE9-46EA-BA63-E1EED13817D7}" type="slidenum">
              <a:rPr lang="es-ES" noProof="0" smtClean="0"/>
              <a:t>‹Nº›</a:t>
            </a:fld>
            <a:endParaRPr lang="es-ES" noProof="0"/>
          </a:p>
        </p:txBody>
      </p:sp>
    </p:spTree>
    <p:extLst>
      <p:ext uri="{BB962C8B-B14F-4D97-AF65-F5344CB8AC3E}">
        <p14:creationId xmlns:p14="http://schemas.microsoft.com/office/powerpoint/2010/main" val="2007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0E2ED02-0BE9-46EA-BA63-E1EED13817D7}" type="slidenum">
              <a:rPr lang="es-ES" smtClean="0"/>
              <a:t>1</a:t>
            </a:fld>
            <a:endParaRPr lang="es-ES"/>
          </a:p>
        </p:txBody>
      </p:sp>
    </p:spTree>
    <p:extLst>
      <p:ext uri="{BB962C8B-B14F-4D97-AF65-F5344CB8AC3E}">
        <p14:creationId xmlns:p14="http://schemas.microsoft.com/office/powerpoint/2010/main" val="422208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0E2ED02-0BE9-46EA-BA63-E1EED13817D7}" type="slidenum">
              <a:rPr lang="es-ES" smtClean="0"/>
              <a:t>2</a:t>
            </a:fld>
            <a:endParaRPr lang="es-ES"/>
          </a:p>
        </p:txBody>
      </p:sp>
    </p:spTree>
    <p:extLst>
      <p:ext uri="{BB962C8B-B14F-4D97-AF65-F5344CB8AC3E}">
        <p14:creationId xmlns:p14="http://schemas.microsoft.com/office/powerpoint/2010/main" val="620171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0E2ED02-0BE9-46EA-BA63-E1EED13817D7}" type="slidenum">
              <a:rPr lang="es-ES" smtClean="0"/>
              <a:t>3</a:t>
            </a:fld>
            <a:endParaRPr lang="es-ES"/>
          </a:p>
        </p:txBody>
      </p:sp>
    </p:spTree>
    <p:extLst>
      <p:ext uri="{BB962C8B-B14F-4D97-AF65-F5344CB8AC3E}">
        <p14:creationId xmlns:p14="http://schemas.microsoft.com/office/powerpoint/2010/main" val="2807564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0E2ED02-0BE9-46EA-BA63-E1EED13817D7}" type="slidenum">
              <a:rPr lang="es-ES" smtClean="0"/>
              <a:t>4</a:t>
            </a:fld>
            <a:endParaRPr lang="es-ES"/>
          </a:p>
        </p:txBody>
      </p:sp>
    </p:spTree>
    <p:extLst>
      <p:ext uri="{BB962C8B-B14F-4D97-AF65-F5344CB8AC3E}">
        <p14:creationId xmlns:p14="http://schemas.microsoft.com/office/powerpoint/2010/main" val="2031327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0E2ED02-0BE9-46EA-BA63-E1EED13817D7}" type="slidenum">
              <a:rPr lang="es-ES" smtClean="0"/>
              <a:t>5</a:t>
            </a:fld>
            <a:endParaRPr lang="es-ES"/>
          </a:p>
        </p:txBody>
      </p:sp>
    </p:spTree>
    <p:extLst>
      <p:ext uri="{BB962C8B-B14F-4D97-AF65-F5344CB8AC3E}">
        <p14:creationId xmlns:p14="http://schemas.microsoft.com/office/powerpoint/2010/main" val="4109884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0E2ED02-0BE9-46EA-BA63-E1EED13817D7}" type="slidenum">
              <a:rPr lang="es-ES" smtClean="0"/>
              <a:t>6</a:t>
            </a:fld>
            <a:endParaRPr lang="es-ES"/>
          </a:p>
        </p:txBody>
      </p:sp>
    </p:spTree>
    <p:extLst>
      <p:ext uri="{BB962C8B-B14F-4D97-AF65-F5344CB8AC3E}">
        <p14:creationId xmlns:p14="http://schemas.microsoft.com/office/powerpoint/2010/main" val="542858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0E2ED02-0BE9-46EA-BA63-E1EED13817D7}" type="slidenum">
              <a:rPr lang="es-ES" smtClean="0"/>
              <a:t>7</a:t>
            </a:fld>
            <a:endParaRPr lang="es-ES"/>
          </a:p>
        </p:txBody>
      </p:sp>
    </p:spTree>
    <p:extLst>
      <p:ext uri="{BB962C8B-B14F-4D97-AF65-F5344CB8AC3E}">
        <p14:creationId xmlns:p14="http://schemas.microsoft.com/office/powerpoint/2010/main" val="1060077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0E2ED02-0BE9-46EA-BA63-E1EED13817D7}" type="slidenum">
              <a:rPr lang="es-ES" smtClean="0"/>
              <a:t>8</a:t>
            </a:fld>
            <a:endParaRPr lang="es-ES"/>
          </a:p>
        </p:txBody>
      </p:sp>
    </p:spTree>
    <p:extLst>
      <p:ext uri="{BB962C8B-B14F-4D97-AF65-F5344CB8AC3E}">
        <p14:creationId xmlns:p14="http://schemas.microsoft.com/office/powerpoint/2010/main" val="1215608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0E2ED02-0BE9-46EA-BA63-E1EED13817D7}" type="slidenum">
              <a:rPr lang="es-ES" smtClean="0"/>
              <a:t>9</a:t>
            </a:fld>
            <a:endParaRPr lang="es-ES"/>
          </a:p>
        </p:txBody>
      </p:sp>
    </p:spTree>
    <p:extLst>
      <p:ext uri="{BB962C8B-B14F-4D97-AF65-F5344CB8AC3E}">
        <p14:creationId xmlns:p14="http://schemas.microsoft.com/office/powerpoint/2010/main" val="1789117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54955" y="1447800"/>
            <a:ext cx="8825658" cy="3329581"/>
          </a:xfrm>
        </p:spPr>
        <p:txBody>
          <a:bodyPr rtlCol="0" anchor="b"/>
          <a:lstStyle>
            <a:lvl1pPr>
              <a:defRPr sz="7200"/>
            </a:lvl1pPr>
          </a:lstStyle>
          <a:p>
            <a:pPr rtl="0"/>
            <a:r>
              <a:rPr lang="es-ES" noProof="0"/>
              <a:t>Haga clic para modificar el estilo de título del patrón</a:t>
            </a:r>
          </a:p>
        </p:txBody>
      </p:sp>
      <p:sp>
        <p:nvSpPr>
          <p:cNvPr id="3" name="Subtítulo 2"/>
          <p:cNvSpPr>
            <a:spLocks noGrp="1"/>
          </p:cNvSpPr>
          <p:nvPr>
            <p:ph type="subTitle" idx="1"/>
          </p:nvPr>
        </p:nvSpPr>
        <p:spPr>
          <a:xfrm>
            <a:off x="1154955" y="4777380"/>
            <a:ext cx="8825658" cy="861420"/>
          </a:xfrm>
        </p:spPr>
        <p:txBody>
          <a:bodyPr rtlCol="0"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p>
        </p:txBody>
      </p:sp>
      <p:sp>
        <p:nvSpPr>
          <p:cNvPr id="4" name="Marcador de posición de fecha 3"/>
          <p:cNvSpPr>
            <a:spLocks noGrp="1"/>
          </p:cNvSpPr>
          <p:nvPr>
            <p:ph type="dt" sz="half" idx="10"/>
          </p:nvPr>
        </p:nvSpPr>
        <p:spPr/>
        <p:txBody>
          <a:bodyPr rtlCol="0"/>
          <a:lstStyle/>
          <a:p>
            <a:pPr rtl="0"/>
            <a:fld id="{A50E83B3-2DF2-4C51-8E37-F0891FBF120C}" type="datetime1">
              <a:rPr lang="es-ES" noProof="0" smtClean="0"/>
              <a:t>30/01/2021</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54956" y="4800587"/>
            <a:ext cx="8825657" cy="566738"/>
          </a:xfrm>
        </p:spPr>
        <p:txBody>
          <a:bodyPr rtlCol="0" anchor="b">
            <a:normAutofit/>
          </a:bodyPr>
          <a:lstStyle>
            <a:lvl1pPr algn="l">
              <a:defRPr sz="2400" b="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posición de texto 3"/>
          <p:cNvSpPr>
            <a:spLocks noGrp="1"/>
          </p:cNvSpPr>
          <p:nvPr>
            <p:ph type="body" sz="half" idx="2" hasCustomPrompt="1"/>
          </p:nvPr>
        </p:nvSpPr>
        <p:spPr>
          <a:xfrm>
            <a:off x="1154956" y="5367325"/>
            <a:ext cx="8825656"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F886DD05-C942-401F-BA9D-1FF2ECF27C7A}" type="datetime1">
              <a:rPr lang="es-ES" noProof="0" smtClean="0"/>
              <a:t>30/01/2021</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54954" y="1447800"/>
            <a:ext cx="8825659" cy="1981200"/>
          </a:xfrm>
        </p:spPr>
        <p:txBody>
          <a:bodyPr rtlCol="0"/>
          <a:lstStyle>
            <a:lvl1pPr>
              <a:defRPr sz="4800"/>
            </a:lvl1pPr>
          </a:lstStyle>
          <a:p>
            <a:pPr rtl="0"/>
            <a:r>
              <a:rPr lang="es-ES" noProof="0"/>
              <a:t>Haga clic para modificar el estilo de título del patrón</a:t>
            </a:r>
          </a:p>
        </p:txBody>
      </p:sp>
      <p:sp>
        <p:nvSpPr>
          <p:cNvPr id="8" name="Marcador de posición de texto 3"/>
          <p:cNvSpPr>
            <a:spLocks noGrp="1"/>
          </p:cNvSpPr>
          <p:nvPr>
            <p:ph type="body" sz="half" idx="2" hasCustomPrompt="1"/>
          </p:nvPr>
        </p:nvSpPr>
        <p:spPr>
          <a:xfrm>
            <a:off x="1154954" y="3657600"/>
            <a:ext cx="8825659" cy="23622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p>
            <a:pPr rtl="0"/>
            <a:fld id="{9C9386C7-0916-4725-9AF6-7DDE6FD7513B}" type="datetime1">
              <a:rPr lang="es-ES" noProof="0" smtClean="0"/>
              <a:t>30/01/2021</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574801" y="1447800"/>
            <a:ext cx="7999315" cy="2323374"/>
          </a:xfrm>
        </p:spPr>
        <p:txBody>
          <a:bodyPr rtlCol="0"/>
          <a:lstStyle>
            <a:lvl1pPr>
              <a:defRPr sz="4800"/>
            </a:lvl1pPr>
          </a:lstStyle>
          <a:p>
            <a:pPr rtl="0"/>
            <a:r>
              <a:rPr lang="es-ES" noProof="0"/>
              <a:t>Haga clic para modificar el estilo del título del patrón</a:t>
            </a:r>
          </a:p>
        </p:txBody>
      </p:sp>
      <p:sp>
        <p:nvSpPr>
          <p:cNvPr id="14" name="Marcador de posición de texto 3"/>
          <p:cNvSpPr>
            <a:spLocks noGrp="1"/>
          </p:cNvSpPr>
          <p:nvPr>
            <p:ph type="body" sz="half" idx="13" hasCustomPrompt="1"/>
          </p:nvPr>
        </p:nvSpPr>
        <p:spPr>
          <a:xfrm>
            <a:off x="1930400" y="3771174"/>
            <a:ext cx="7279649" cy="342174"/>
          </a:xfrm>
        </p:spPr>
        <p:txBody>
          <a:bodyPr rtlCol="0"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10" name="Marcador de posición de texto 3"/>
          <p:cNvSpPr>
            <a:spLocks noGrp="1"/>
          </p:cNvSpPr>
          <p:nvPr>
            <p:ph type="body" sz="half" idx="2" hasCustomPrompt="1"/>
          </p:nvPr>
        </p:nvSpPr>
        <p:spPr>
          <a:xfrm>
            <a:off x="1154954" y="4350657"/>
            <a:ext cx="8825659" cy="16764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p>
            <a:pPr rtl="0"/>
            <a:fld id="{10DD2A35-1D5E-47C8-8B08-48CCCCCDDF4D}" type="datetime1">
              <a:rPr lang="es-ES" noProof="0" smtClean="0"/>
              <a:t>30/01/2021</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
        <p:nvSpPr>
          <p:cNvPr id="9" name="Cuadro de texto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rtl="0"/>
            <a:r>
              <a:rPr lang="es-ES" noProof="0"/>
              <a:t>“</a:t>
            </a:r>
          </a:p>
        </p:txBody>
      </p:sp>
      <p:sp>
        <p:nvSpPr>
          <p:cNvPr id="13" name="Cuadro de texto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rtl="0"/>
            <a:r>
              <a:rPr lang="es-ES" noProof="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ítulo 1"/>
          <p:cNvSpPr>
            <a:spLocks noGrp="1"/>
          </p:cNvSpPr>
          <p:nvPr>
            <p:ph type="title"/>
          </p:nvPr>
        </p:nvSpPr>
        <p:spPr>
          <a:xfrm>
            <a:off x="1154954" y="3124201"/>
            <a:ext cx="8825660" cy="1653180"/>
          </a:xfrm>
        </p:spPr>
        <p:txBody>
          <a:bodyPr rtlCol="0" anchor="b"/>
          <a:lstStyle>
            <a:lvl1pPr algn="l">
              <a:defRPr sz="4000" b="0" cap="none"/>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1154954" y="4777381"/>
            <a:ext cx="8825659" cy="860400"/>
          </a:xfrm>
        </p:spPr>
        <p:txBody>
          <a:bodyPr rtlCol="0"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p>
            <a:pPr rtl="0"/>
            <a:fld id="{799F04CC-8741-45EA-9BD2-B1BD38506667}" type="datetime1">
              <a:rPr lang="es-ES" noProof="0" smtClean="0"/>
              <a:t>30/01/2021</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sz="4200"/>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632947" y="1981200"/>
            <a:ext cx="2946866"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16" name="Marcador de posición de texto 3"/>
          <p:cNvSpPr>
            <a:spLocks noGrp="1"/>
          </p:cNvSpPr>
          <p:nvPr>
            <p:ph type="body" sz="half" idx="15" hasCustomPrompt="1"/>
          </p:nvPr>
        </p:nvSpPr>
        <p:spPr>
          <a:xfrm>
            <a:off x="652463" y="2667000"/>
            <a:ext cx="2927350"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posición de texto 4"/>
          <p:cNvSpPr>
            <a:spLocks noGrp="1"/>
          </p:cNvSpPr>
          <p:nvPr>
            <p:ph type="body" sz="quarter" idx="3" hasCustomPrompt="1"/>
          </p:nvPr>
        </p:nvSpPr>
        <p:spPr>
          <a:xfrm>
            <a:off x="3883659" y="1981200"/>
            <a:ext cx="2936241"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19" name="Marcador de posición de texto 3"/>
          <p:cNvSpPr>
            <a:spLocks noGrp="1"/>
          </p:cNvSpPr>
          <p:nvPr>
            <p:ph type="body" sz="half" idx="16" hasCustomPrompt="1"/>
          </p:nvPr>
        </p:nvSpPr>
        <p:spPr>
          <a:xfrm>
            <a:off x="3873106" y="2667000"/>
            <a:ext cx="2946794"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14" name="Marcador de posición de texto 4"/>
          <p:cNvSpPr>
            <a:spLocks noGrp="1"/>
          </p:cNvSpPr>
          <p:nvPr>
            <p:ph type="body" sz="quarter" idx="13" hasCustomPrompt="1"/>
          </p:nvPr>
        </p:nvSpPr>
        <p:spPr>
          <a:xfrm>
            <a:off x="7124700" y="1981200"/>
            <a:ext cx="2932113"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20" name="Marcador de posición de texto 3"/>
          <p:cNvSpPr>
            <a:spLocks noGrp="1"/>
          </p:cNvSpPr>
          <p:nvPr>
            <p:ph type="body" sz="half" idx="17" hasCustomPrompt="1"/>
          </p:nvPr>
        </p:nvSpPr>
        <p:spPr>
          <a:xfrm>
            <a:off x="7124700" y="2667000"/>
            <a:ext cx="2932113"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cxnSp>
        <p:nvCxnSpPr>
          <p:cNvPr id="17" name="Conector recto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Conector recto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Marcador de posición de fecha 3"/>
          <p:cNvSpPr>
            <a:spLocks noGrp="1"/>
          </p:cNvSpPr>
          <p:nvPr>
            <p:ph type="dt" sz="half" idx="10"/>
          </p:nvPr>
        </p:nvSpPr>
        <p:spPr/>
        <p:txBody>
          <a:bodyPr rtlCol="0"/>
          <a:lstStyle/>
          <a:p>
            <a:pPr rtl="0"/>
            <a:fld id="{0E3FAF36-9F18-4027-B0AC-A2B1BE25CF1B}" type="datetime1">
              <a:rPr lang="es-ES" noProof="0" smtClean="0"/>
              <a:t>30/01/2021</a:t>
            </a:fld>
            <a:endParaRPr lang="es-ES" noProof="0"/>
          </a:p>
        </p:txBody>
      </p:sp>
      <p:sp>
        <p:nvSpPr>
          <p:cNvPr id="4"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sz="4200"/>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652463" y="4250949"/>
            <a:ext cx="2940050"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29" name="Marcador de posición de imagen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22" name="Marcador de posición de texto 3"/>
          <p:cNvSpPr>
            <a:spLocks noGrp="1"/>
          </p:cNvSpPr>
          <p:nvPr>
            <p:ph type="body" sz="half" idx="18" hasCustomPrompt="1"/>
          </p:nvPr>
        </p:nvSpPr>
        <p:spPr>
          <a:xfrm>
            <a:off x="652463" y="4827211"/>
            <a:ext cx="2940050"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posición de texto 4"/>
          <p:cNvSpPr>
            <a:spLocks noGrp="1"/>
          </p:cNvSpPr>
          <p:nvPr>
            <p:ph type="body" sz="quarter" idx="3" hasCustomPrompt="1"/>
          </p:nvPr>
        </p:nvSpPr>
        <p:spPr>
          <a:xfrm>
            <a:off x="3889375" y="4250949"/>
            <a:ext cx="2930525"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30" name="Marcador de posición de imagen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23" name="Marcador de posición de texto 3"/>
          <p:cNvSpPr>
            <a:spLocks noGrp="1"/>
          </p:cNvSpPr>
          <p:nvPr>
            <p:ph type="body" sz="half" idx="19" hasCustomPrompt="1"/>
          </p:nvPr>
        </p:nvSpPr>
        <p:spPr>
          <a:xfrm>
            <a:off x="3888022" y="4827210"/>
            <a:ext cx="2934406"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14" name="Marcador de posición de texto 4"/>
          <p:cNvSpPr>
            <a:spLocks noGrp="1"/>
          </p:cNvSpPr>
          <p:nvPr>
            <p:ph type="body" sz="quarter" idx="13" hasCustomPrompt="1"/>
          </p:nvPr>
        </p:nvSpPr>
        <p:spPr>
          <a:xfrm>
            <a:off x="7124700" y="4250949"/>
            <a:ext cx="2932113"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31" name="Marcador de posición de imagen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24" name="Marcador de posición de texto 3"/>
          <p:cNvSpPr>
            <a:spLocks noGrp="1"/>
          </p:cNvSpPr>
          <p:nvPr>
            <p:ph type="body" sz="half" idx="20" hasCustomPrompt="1"/>
          </p:nvPr>
        </p:nvSpPr>
        <p:spPr>
          <a:xfrm>
            <a:off x="7124575" y="4827208"/>
            <a:ext cx="2935997"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cxnSp>
        <p:nvCxnSpPr>
          <p:cNvPr id="17" name="Conector recto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Conector recto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Marcador de posición de fecha 3"/>
          <p:cNvSpPr>
            <a:spLocks noGrp="1"/>
          </p:cNvSpPr>
          <p:nvPr>
            <p:ph type="dt" sz="half" idx="10"/>
          </p:nvPr>
        </p:nvSpPr>
        <p:spPr/>
        <p:txBody>
          <a:bodyPr rtlCol="0"/>
          <a:lstStyle/>
          <a:p>
            <a:pPr rtl="0"/>
            <a:fld id="{FBD4A86A-2CEE-444A-AE80-15C3ABA49728}" type="datetime1">
              <a:rPr lang="es-ES" noProof="0" smtClean="0"/>
              <a:t>30/01/2021</a:t>
            </a:fld>
            <a:endParaRPr lang="es-ES" noProof="0"/>
          </a:p>
        </p:txBody>
      </p:sp>
      <p:sp>
        <p:nvSpPr>
          <p:cNvPr id="4"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nchorCtr="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752B2A3C-8431-49B4-B96F-C4B888D3E457}" type="datetime1">
              <a:rPr lang="es-ES" noProof="0" smtClean="0"/>
              <a:t>30/01/2021</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304212" y="430213"/>
            <a:ext cx="1752601" cy="5826125"/>
          </a:xfrm>
        </p:spPr>
        <p:txBody>
          <a:bodyPr vert="eaVert" rtlCol="0" anchor="b" anchorCtr="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a:xfrm>
            <a:off x="652463" y="887414"/>
            <a:ext cx="7423149" cy="5368924"/>
          </a:xfrm>
        </p:spPr>
        <p:txBody>
          <a:bodyPr vert="eaVert"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8A5563F4-9295-4742-9244-84287EB7291F}" type="datetime1">
              <a:rPr lang="es-ES" noProof="0" smtClean="0"/>
              <a:t>30/01/2021</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B280820C-E135-48C2-83AB-4A8E29380C8D}" type="datetime1">
              <a:rPr lang="es-ES" noProof="0" smtClean="0"/>
              <a:t>30/01/2021</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154956" y="2861733"/>
            <a:ext cx="8825657" cy="1915647"/>
          </a:xfrm>
        </p:spPr>
        <p:txBody>
          <a:bodyPr rtlCol="0" anchor="b"/>
          <a:lstStyle>
            <a:lvl1pPr algn="l">
              <a:defRPr sz="4000" b="0" cap="none"/>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1154955" y="4777381"/>
            <a:ext cx="8825658" cy="860400"/>
          </a:xfrm>
        </p:spPr>
        <p:txBody>
          <a:bodyPr rtlCol="0"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p>
            <a:pPr rtl="0"/>
            <a:fld id="{20E4E08F-4E28-408F-ADA0-39396887AC06}" type="datetime1">
              <a:rPr lang="es-ES" noProof="0" smtClean="0"/>
              <a:t>30/01/2021</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sz="half" idx="1" hasCustomPrompt="1"/>
          </p:nvPr>
        </p:nvSpPr>
        <p:spPr>
          <a:xfrm>
            <a:off x="1103312" y="2060575"/>
            <a:ext cx="4396339" cy="4195763"/>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5654493" y="2056092"/>
            <a:ext cx="4396341" cy="4200245"/>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fecha 4"/>
          <p:cNvSpPr>
            <a:spLocks noGrp="1"/>
          </p:cNvSpPr>
          <p:nvPr>
            <p:ph type="dt" sz="half" idx="10"/>
          </p:nvPr>
        </p:nvSpPr>
        <p:spPr/>
        <p:txBody>
          <a:bodyPr rtlCol="0"/>
          <a:lstStyle/>
          <a:p>
            <a:pPr rtl="0"/>
            <a:fld id="{3D605A5A-DCAF-481E-BBF5-8C07CB5D8493}" type="datetime1">
              <a:rPr lang="es-ES" noProof="0" smtClean="0"/>
              <a:t>30/01/2021</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1103313" y="1905000"/>
            <a:ext cx="4396338"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p:cNvSpPr>
            <a:spLocks noGrp="1"/>
          </p:cNvSpPr>
          <p:nvPr>
            <p:ph sz="half" idx="2" hasCustomPrompt="1"/>
          </p:nvPr>
        </p:nvSpPr>
        <p:spPr>
          <a:xfrm>
            <a:off x="1103312"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5654495" y="1905000"/>
            <a:ext cx="4396339"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5654495"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posición de fecha 6"/>
          <p:cNvSpPr>
            <a:spLocks noGrp="1"/>
          </p:cNvSpPr>
          <p:nvPr>
            <p:ph type="dt" sz="half" idx="10"/>
          </p:nvPr>
        </p:nvSpPr>
        <p:spPr/>
        <p:txBody>
          <a:bodyPr rtlCol="0"/>
          <a:lstStyle/>
          <a:p>
            <a:pPr rtl="0"/>
            <a:fld id="{0A5A8288-3577-4402-B328-FD4294D38999}" type="datetime1">
              <a:rPr lang="es-ES" noProof="0" smtClean="0"/>
              <a:t>30/01/2021</a:t>
            </a:fld>
            <a:endParaRPr lang="es-ES" noProof="0"/>
          </a:p>
        </p:txBody>
      </p:sp>
      <p:sp>
        <p:nvSpPr>
          <p:cNvPr id="8" name="Marcador de posición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7" name="Marcador de posición de fecha 2"/>
          <p:cNvSpPr>
            <a:spLocks noGrp="1"/>
          </p:cNvSpPr>
          <p:nvPr>
            <p:ph type="dt" sz="half" idx="10"/>
          </p:nvPr>
        </p:nvSpPr>
        <p:spPr/>
        <p:txBody>
          <a:bodyPr rtlCol="0"/>
          <a:lstStyle/>
          <a:p>
            <a:pPr rtl="0"/>
            <a:fld id="{1BD7DEEB-AC70-4070-BF1B-ABC9B6FC04DF}" type="datetime1">
              <a:rPr lang="es-ES" noProof="0" smtClean="0"/>
              <a:t>30/01/2021</a:t>
            </a:fld>
            <a:endParaRPr lang="es-ES" noProof="0"/>
          </a:p>
        </p:txBody>
      </p:sp>
      <p:sp>
        <p:nvSpPr>
          <p:cNvPr id="5" name="Marcador de posición de pie de página 3"/>
          <p:cNvSpPr>
            <a:spLocks noGrp="1"/>
          </p:cNvSpPr>
          <p:nvPr>
            <p:ph type="ftr" sz="quarter" idx="11"/>
          </p:nvPr>
        </p:nvSpPr>
        <p:spPr/>
        <p:txBody>
          <a:bodyPr rtlCol="0"/>
          <a:lstStyle/>
          <a:p>
            <a:pPr rtl="0"/>
            <a:endParaRPr lang="es-ES" noProof="0"/>
          </a:p>
        </p:txBody>
      </p:sp>
      <p:sp>
        <p:nvSpPr>
          <p:cNvPr id="6" name="Marcador de posición de número de diapositiva 4"/>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Marcador de posición de fecha 1"/>
          <p:cNvSpPr>
            <a:spLocks noGrp="1"/>
          </p:cNvSpPr>
          <p:nvPr>
            <p:ph type="dt" sz="half" idx="10"/>
          </p:nvPr>
        </p:nvSpPr>
        <p:spPr/>
        <p:txBody>
          <a:bodyPr rtlCol="0"/>
          <a:lstStyle/>
          <a:p>
            <a:pPr rtl="0"/>
            <a:fld id="{4015D6D5-B3C0-46E2-BD0D-E0FD25BADF10}" type="datetime1">
              <a:rPr lang="es-ES" noProof="0" smtClean="0"/>
              <a:t>30/01/2021</a:t>
            </a:fld>
            <a:endParaRPr lang="es-ES" noProof="0"/>
          </a:p>
        </p:txBody>
      </p:sp>
      <p:sp>
        <p:nvSpPr>
          <p:cNvPr id="5" name="Marcador de posición de pie de página 2"/>
          <p:cNvSpPr>
            <a:spLocks noGrp="1"/>
          </p:cNvSpPr>
          <p:nvPr>
            <p:ph type="ftr" sz="quarter" idx="11"/>
          </p:nvPr>
        </p:nvSpPr>
        <p:spPr/>
        <p:txBody>
          <a:bodyPr rtlCol="0"/>
          <a:lstStyle/>
          <a:p>
            <a:pPr rtl="0"/>
            <a:endParaRPr lang="es-ES" noProof="0"/>
          </a:p>
        </p:txBody>
      </p:sp>
      <p:sp>
        <p:nvSpPr>
          <p:cNvPr id="6" name="Marcador de número de diapositiva 3"/>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154954" y="1447800"/>
            <a:ext cx="3401064" cy="1447800"/>
          </a:xfrm>
        </p:spPr>
        <p:txBody>
          <a:bodyPr rtlCol="0" anchor="b"/>
          <a:lstStyle>
            <a:lvl1pPr algn="l">
              <a:defRPr sz="2400" b="0"/>
            </a:lvl1pPr>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4784616" y="1447800"/>
            <a:ext cx="5195997" cy="45720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1154954" y="3129280"/>
            <a:ext cx="3401063" cy="2895599"/>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7" name="Marcador de posición de fecha 4"/>
          <p:cNvSpPr>
            <a:spLocks noGrp="1"/>
          </p:cNvSpPr>
          <p:nvPr>
            <p:ph type="dt" sz="half" idx="10"/>
          </p:nvPr>
        </p:nvSpPr>
        <p:spPr/>
        <p:txBody>
          <a:bodyPr rtlCol="0"/>
          <a:lstStyle/>
          <a:p>
            <a:pPr rtl="0"/>
            <a:fld id="{FB81006A-89A7-4F62-93D0-38C1C96445DC}" type="datetime1">
              <a:rPr lang="es-ES" noProof="0" smtClean="0"/>
              <a:t>30/01/2021</a:t>
            </a:fld>
            <a:endParaRPr lang="es-ES" noProof="0"/>
          </a:p>
        </p:txBody>
      </p:sp>
      <p:sp>
        <p:nvSpPr>
          <p:cNvPr id="5" name="Marcador de posición de pie de página 5"/>
          <p:cNvSpPr>
            <a:spLocks noGrp="1"/>
          </p:cNvSpPr>
          <p:nvPr>
            <p:ph type="ftr" sz="quarter" idx="11"/>
          </p:nvPr>
        </p:nvSpPr>
        <p:spPr/>
        <p:txBody>
          <a:bodyPr rtlCol="0"/>
          <a:lstStyle/>
          <a:p>
            <a:pPr rtl="0"/>
            <a:endParaRPr lang="es-ES" noProof="0"/>
          </a:p>
        </p:txBody>
      </p:sp>
      <p:sp>
        <p:nvSpPr>
          <p:cNvPr id="6" name="Marcador de posición de número de diapositiva 6"/>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53907" y="1854192"/>
            <a:ext cx="5092906" cy="1574808"/>
          </a:xfrm>
        </p:spPr>
        <p:txBody>
          <a:bodyPr rtlCol="0" anchor="b">
            <a:normAutofit/>
          </a:bodyPr>
          <a:lstStyle>
            <a:lvl1pPr algn="l">
              <a:defRPr sz="3600" b="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posición de texto 3"/>
          <p:cNvSpPr>
            <a:spLocks noGrp="1"/>
          </p:cNvSpPr>
          <p:nvPr>
            <p:ph type="body" sz="half" idx="2" hasCustomPrompt="1"/>
          </p:nvPr>
        </p:nvSpPr>
        <p:spPr>
          <a:xfrm>
            <a:off x="1154954" y="3657600"/>
            <a:ext cx="5084979" cy="1371600"/>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C1F0BA48-95C2-4B97-AC2A-FFEF570A9561}" type="datetime1">
              <a:rPr lang="es-ES" noProof="0" smtClean="0"/>
              <a:t>30/01/2021</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19">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Imagen 6"/>
          <p:cNvPicPr>
            <a:picLocks noChangeAspect="1"/>
          </p:cNvPicPr>
          <p:nvPr/>
        </p:nvPicPr>
        <p:blipFill rotWithShape="1">
          <a:blip r:embed="rId20">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Elipse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Imagen 8"/>
          <p:cNvPicPr>
            <a:picLocks noChangeAspect="1"/>
          </p:cNvPicPr>
          <p:nvPr/>
        </p:nvPicPr>
        <p:blipFill rotWithShape="1">
          <a:blip r:embed="rId21">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Imagen 9"/>
          <p:cNvPicPr>
            <a:picLocks noChangeAspect="1"/>
          </p:cNvPicPr>
          <p:nvPr/>
        </p:nvPicPr>
        <p:blipFill rotWithShape="1">
          <a:blip r:embed="rId22">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14" name="Rectángulo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Marcador de posición de título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rtl="0"/>
            <a:fld id="{39B356B7-B422-45F8-B0DC-60582FE5A1F5}" type="datetime1">
              <a:rPr lang="es-ES" noProof="0" smtClean="0"/>
              <a:t>30/01/2021</a:t>
            </a:fld>
            <a:endParaRPr lang="es-ES" noProof="0"/>
          </a:p>
        </p:txBody>
      </p:sp>
      <p:sp>
        <p:nvSpPr>
          <p:cNvPr id="5" name="Marcador de posición de pie de página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rtl="0"/>
            <a:endParaRPr lang="es-ES" noProof="0"/>
          </a:p>
        </p:txBody>
      </p:sp>
      <p:sp>
        <p:nvSpPr>
          <p:cNvPr id="6" name="Marcador de número de diapositiva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rtl="0"/>
            <a:fld id="{D57F1E4F-1CFF-5643-939E-02111984F565}" type="slidenum">
              <a:rPr lang="es-ES" noProof="0" smtClean="0"/>
              <a:t>‹Nº›</a:t>
            </a:fld>
            <a:endParaRPr lang="es-ES"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la metálica">
            <a:extLst>
              <a:ext uri="{FF2B5EF4-FFF2-40B4-BE49-F238E27FC236}">
                <a16:creationId xmlns:a16="http://schemas.microsoft.com/office/drawing/2014/main" id="{A4511EBC-2F3C-446D-867B-7DC328517A44}"/>
              </a:ext>
            </a:extLst>
          </p:cNvPr>
          <p:cNvPicPr>
            <a:picLocks noChangeAspect="1"/>
          </p:cNvPicPr>
          <p:nvPr/>
        </p:nvPicPr>
        <p:blipFill rotWithShape="1">
          <a:blip r:embed="rId3">
            <a:duotone>
              <a:prstClr val="black"/>
              <a:schemeClr val="accent5">
                <a:tint val="45000"/>
                <a:satMod val="400000"/>
              </a:schemeClr>
            </a:duotone>
            <a:alphaModFix amt="25000"/>
          </a:blip>
          <a:srcRect t="23391" r="9091"/>
          <a:stretch/>
        </p:blipFill>
        <p:spPr>
          <a:xfrm>
            <a:off x="20" y="10"/>
            <a:ext cx="12191980" cy="6857990"/>
          </a:xfrm>
          <a:prstGeom prst="rect">
            <a:avLst/>
          </a:prstGeom>
        </p:spPr>
      </p:pic>
      <p:sp>
        <p:nvSpPr>
          <p:cNvPr id="2" name="Título 1">
            <a:extLst>
              <a:ext uri="{FF2B5EF4-FFF2-40B4-BE49-F238E27FC236}">
                <a16:creationId xmlns:a16="http://schemas.microsoft.com/office/drawing/2014/main" id="{3D30D32A-359B-41BB-9746-2CF3A21EEFFC}"/>
              </a:ext>
            </a:extLst>
          </p:cNvPr>
          <p:cNvSpPr>
            <a:spLocks noGrp="1"/>
          </p:cNvSpPr>
          <p:nvPr>
            <p:ph type="ctrTitle"/>
          </p:nvPr>
        </p:nvSpPr>
        <p:spPr>
          <a:xfrm>
            <a:off x="1092325" y="1447800"/>
            <a:ext cx="8825658" cy="3329581"/>
          </a:xfrm>
        </p:spPr>
        <p:txBody>
          <a:bodyPr rtlCol="0">
            <a:normAutofit fontScale="90000"/>
          </a:bodyPr>
          <a:lstStyle/>
          <a:p>
            <a:pPr rtl="0"/>
            <a:r>
              <a:rPr lang="es-ES" b="1" dirty="0">
                <a:latin typeface="Bell MT" panose="02020503060305020303" pitchFamily="18" charset="0"/>
              </a:rPr>
              <a:t>ALGUNOS ALGORITMOS RESUELTOS (III)</a:t>
            </a:r>
          </a:p>
        </p:txBody>
      </p:sp>
      <p:sp>
        <p:nvSpPr>
          <p:cNvPr id="3" name="Subtítulo 2">
            <a:extLst>
              <a:ext uri="{FF2B5EF4-FFF2-40B4-BE49-F238E27FC236}">
                <a16:creationId xmlns:a16="http://schemas.microsoft.com/office/drawing/2014/main" id="{B4CA222A-88BC-48F4-9AE8-2115B7D1E6DC}"/>
              </a:ext>
            </a:extLst>
          </p:cNvPr>
          <p:cNvSpPr>
            <a:spLocks noGrp="1"/>
          </p:cNvSpPr>
          <p:nvPr>
            <p:ph type="subTitle" idx="1"/>
          </p:nvPr>
        </p:nvSpPr>
        <p:spPr>
          <a:xfrm>
            <a:off x="1154955" y="4777380"/>
            <a:ext cx="8825658" cy="861420"/>
          </a:xfrm>
        </p:spPr>
        <p:txBody>
          <a:bodyPr rtlCol="0">
            <a:normAutofit/>
          </a:bodyPr>
          <a:lstStyle/>
          <a:p>
            <a:pPr rtl="0"/>
            <a:r>
              <a:rPr lang="es-ES" dirty="0"/>
              <a:t>“LA PRÁCTICA ES IMPORTANTE”</a:t>
            </a:r>
          </a:p>
        </p:txBody>
      </p:sp>
      <p:sp>
        <p:nvSpPr>
          <p:cNvPr id="20" name="Rectángulo 19">
            <a:extLst>
              <a:ext uri="{FF2B5EF4-FFF2-40B4-BE49-F238E27FC236}">
                <a16:creationId xmlns:a16="http://schemas.microsoft.com/office/drawing/2014/main" id="{318E9D62-7BA3-4D5E-8915-0D0E8661E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3000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descr="diseño abstracto">
            <a:extLst>
              <a:ext uri="{FF2B5EF4-FFF2-40B4-BE49-F238E27FC236}">
                <a16:creationId xmlns:a16="http://schemas.microsoft.com/office/drawing/2014/main" id="{6D363037-1741-4470-A023-883E2FFD5840}"/>
              </a:ext>
            </a:extLst>
          </p:cNvPr>
          <p:cNvPicPr>
            <a:picLocks noChangeAspect="1"/>
          </p:cNvPicPr>
          <p:nvPr/>
        </p:nvPicPr>
        <p:blipFill rotWithShape="1">
          <a:blip r:embed="rId3">
            <a:duotone>
              <a:prstClr val="black"/>
              <a:schemeClr val="accent5">
                <a:tint val="45000"/>
                <a:satMod val="400000"/>
              </a:schemeClr>
            </a:duotone>
            <a:alphaModFix amt="25000"/>
          </a:blip>
          <a:srcRect t="18308" r="6818" b="2872"/>
          <a:stretch/>
        </p:blipFill>
        <p:spPr>
          <a:xfrm flipH="1">
            <a:off x="20" y="10"/>
            <a:ext cx="12191980" cy="6857990"/>
          </a:xfrm>
          <a:prstGeom prst="rect">
            <a:avLst/>
          </a:prstGeom>
        </p:spPr>
      </p:pic>
      <p:sp>
        <p:nvSpPr>
          <p:cNvPr id="12" name="Título 11">
            <a:extLst>
              <a:ext uri="{FF2B5EF4-FFF2-40B4-BE49-F238E27FC236}">
                <a16:creationId xmlns:a16="http://schemas.microsoft.com/office/drawing/2014/main" id="{970C361B-D32E-42E0-A41E-86C3D9AC886F}"/>
              </a:ext>
            </a:extLst>
          </p:cNvPr>
          <p:cNvSpPr>
            <a:spLocks noGrp="1"/>
          </p:cNvSpPr>
          <p:nvPr>
            <p:ph type="ctrTitle"/>
          </p:nvPr>
        </p:nvSpPr>
        <p:spPr>
          <a:xfrm>
            <a:off x="1294476" y="1509487"/>
            <a:ext cx="8825658" cy="4662374"/>
          </a:xfrm>
          <a:noFill/>
          <a:ln>
            <a:solidFill>
              <a:schemeClr val="accent1"/>
            </a:solidFill>
          </a:ln>
        </p:spPr>
        <p:txBody>
          <a:bodyPr rtlCol="0">
            <a:normAutofit fontScale="90000"/>
          </a:bodyPr>
          <a:lstStyle/>
          <a:p>
            <a:pPr rtl="0"/>
            <a:r>
              <a:rPr lang="es-ES" sz="2700" dirty="0">
                <a:latin typeface="Bell MT" panose="02020503060305020303" pitchFamily="18" charset="0"/>
              </a:rPr>
              <a:t>1 - </a:t>
            </a:r>
            <a:r>
              <a:rPr lang="es-ES" sz="2700" b="1" dirty="0">
                <a:latin typeface="Bell MT" panose="02020503060305020303" pitchFamily="18" charset="0"/>
              </a:rPr>
              <a:t>Averiguar si un número es múltiplo de 3</a:t>
            </a:r>
            <a:br>
              <a:rPr lang="es-ES" sz="2700" dirty="0">
                <a:latin typeface="Bell MT" panose="02020503060305020303" pitchFamily="18" charset="0"/>
              </a:rPr>
            </a:br>
            <a:br>
              <a:rPr lang="es-ES" sz="2700" dirty="0">
                <a:latin typeface="Bell MT" panose="02020503060305020303" pitchFamily="18" charset="0"/>
              </a:rPr>
            </a:br>
            <a:r>
              <a:rPr lang="es-ES" sz="2700" dirty="0">
                <a:latin typeface="Bell MT" panose="02020503060305020303" pitchFamily="18" charset="0"/>
              </a:rPr>
              <a:t>2 - </a:t>
            </a:r>
            <a:r>
              <a:rPr lang="es-ES" sz="2700" b="1" dirty="0">
                <a:solidFill>
                  <a:schemeClr val="tx1"/>
                </a:solidFill>
                <a:latin typeface="Bell MT" panose="02020503060305020303" pitchFamily="18" charset="0"/>
              </a:rPr>
              <a:t>Averiguar el máximo común divisor de 2 números</a:t>
            </a:r>
            <a:br>
              <a:rPr lang="es-ES" sz="2700" b="1" dirty="0">
                <a:latin typeface="Bell MT" panose="02020503060305020303" pitchFamily="18" charset="0"/>
              </a:rPr>
            </a:br>
            <a:br>
              <a:rPr lang="es-ES" sz="2700" dirty="0">
                <a:latin typeface="Bell MT" panose="02020503060305020303" pitchFamily="18" charset="0"/>
              </a:rPr>
            </a:br>
            <a:r>
              <a:rPr lang="es-ES" sz="2700" dirty="0">
                <a:latin typeface="Bell MT" panose="02020503060305020303" pitchFamily="18" charset="0"/>
              </a:rPr>
              <a:t>3 - </a:t>
            </a:r>
            <a:r>
              <a:rPr lang="es-ES" sz="2700" b="1" u="sng" dirty="0">
                <a:latin typeface="Bell MT" panose="02020503060305020303" pitchFamily="18" charset="0"/>
              </a:rPr>
              <a:t>Averiguar las combinaciones de n elementos tomados en  </a:t>
            </a:r>
            <a:br>
              <a:rPr lang="es-ES" sz="2700" b="1" u="sng" dirty="0">
                <a:latin typeface="Bell MT" panose="02020503060305020303" pitchFamily="18" charset="0"/>
              </a:rPr>
            </a:br>
            <a:r>
              <a:rPr lang="es-ES" sz="2700" b="1" dirty="0">
                <a:latin typeface="Bell MT" panose="02020503060305020303" pitchFamily="18" charset="0"/>
              </a:rPr>
              <a:t>     </a:t>
            </a:r>
            <a:r>
              <a:rPr lang="es-ES" sz="2700" b="1" u="sng" dirty="0">
                <a:latin typeface="Bell MT" panose="02020503060305020303" pitchFamily="18" charset="0"/>
              </a:rPr>
              <a:t>grupos de p elementos donde 2 &lt;= p &lt; n &lt; 8</a:t>
            </a:r>
            <a:br>
              <a:rPr lang="es-ES" sz="2700" b="1" u="sng" dirty="0">
                <a:latin typeface="Bell MT" panose="02020503060305020303" pitchFamily="18" charset="0"/>
              </a:rPr>
            </a:br>
            <a:br>
              <a:rPr lang="es-ES" sz="2700" dirty="0">
                <a:latin typeface="Bell MT" panose="02020503060305020303" pitchFamily="18" charset="0"/>
              </a:rPr>
            </a:br>
            <a:r>
              <a:rPr lang="es-ES" sz="2700" dirty="0">
                <a:latin typeface="Bell MT" panose="02020503060305020303" pitchFamily="18" charset="0"/>
              </a:rPr>
              <a:t>4 - </a:t>
            </a:r>
            <a:r>
              <a:rPr lang="es-ES" sz="2700" b="1" dirty="0">
                <a:latin typeface="Bell MT" panose="02020503060305020303" pitchFamily="18" charset="0"/>
              </a:rPr>
              <a:t>Calcular el producto de 2 matrices 2x2 </a:t>
            </a:r>
            <a:br>
              <a:rPr lang="es-ES" sz="2700" b="1" dirty="0">
                <a:latin typeface="Bell MT" panose="02020503060305020303" pitchFamily="18" charset="0"/>
              </a:rPr>
            </a:br>
            <a:br>
              <a:rPr lang="es-ES" sz="2700" dirty="0">
                <a:latin typeface="Bell MT" panose="02020503060305020303" pitchFamily="18" charset="0"/>
              </a:rPr>
            </a:br>
            <a:r>
              <a:rPr lang="es-ES" sz="2700" dirty="0">
                <a:latin typeface="Bell MT" panose="02020503060305020303" pitchFamily="18" charset="0"/>
              </a:rPr>
              <a:t>5 - </a:t>
            </a:r>
            <a:r>
              <a:rPr lang="es-ES" sz="2700" b="1" dirty="0">
                <a:latin typeface="Bell MT" panose="02020503060305020303" pitchFamily="18" charset="0"/>
              </a:rPr>
              <a:t>Ordenar una serie de ficheros en directorios según unas </a:t>
            </a:r>
            <a:br>
              <a:rPr lang="es-ES" sz="2700" b="1" dirty="0">
                <a:latin typeface="Bell MT" panose="02020503060305020303" pitchFamily="18" charset="0"/>
              </a:rPr>
            </a:br>
            <a:r>
              <a:rPr lang="es-ES" sz="2700" b="1" dirty="0">
                <a:latin typeface="Bell MT" panose="02020503060305020303" pitchFamily="18" charset="0"/>
              </a:rPr>
              <a:t>     normas que se describirán detalladamente</a:t>
            </a:r>
            <a:br>
              <a:rPr lang="es-ES" sz="2400" dirty="0"/>
            </a:br>
            <a:endParaRPr lang="es-ES" sz="2400" dirty="0"/>
          </a:p>
        </p:txBody>
      </p:sp>
      <p:sp>
        <p:nvSpPr>
          <p:cNvPr id="57" name="Rectángulo 56">
            <a:extLst>
              <a:ext uri="{FF2B5EF4-FFF2-40B4-BE49-F238E27FC236}">
                <a16:creationId xmlns:a16="http://schemas.microsoft.com/office/drawing/2014/main" id="{318E9D62-7BA3-4D5E-8915-0D0E8661E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Título 11">
            <a:extLst>
              <a:ext uri="{FF2B5EF4-FFF2-40B4-BE49-F238E27FC236}">
                <a16:creationId xmlns:a16="http://schemas.microsoft.com/office/drawing/2014/main" id="{E05889D8-59C3-4E50-8A2E-E85E071F3B01}"/>
              </a:ext>
            </a:extLst>
          </p:cNvPr>
          <p:cNvSpPr txBox="1">
            <a:spLocks/>
          </p:cNvSpPr>
          <p:nvPr/>
        </p:nvSpPr>
        <p:spPr>
          <a:xfrm>
            <a:off x="1294476" y="153080"/>
            <a:ext cx="8825658" cy="1066119"/>
          </a:xfrm>
          <a:prstGeom prst="rect">
            <a:avLst/>
          </a:prstGeom>
        </p:spPr>
        <p:txBody>
          <a:bodyPr vert="horz" lIns="91440" tIns="45720" rIns="91440" bIns="45720" rtlCol="0" anchor="b">
            <a:norm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4800" b="1" u="sng" dirty="0">
                <a:latin typeface="Bell MT" panose="02020503060305020303" pitchFamily="18" charset="0"/>
              </a:rPr>
              <a:t>Algoritmos propuestos</a:t>
            </a:r>
          </a:p>
        </p:txBody>
      </p:sp>
    </p:spTree>
    <p:extLst>
      <p:ext uri="{BB962C8B-B14F-4D97-AF65-F5344CB8AC3E}">
        <p14:creationId xmlns:p14="http://schemas.microsoft.com/office/powerpoint/2010/main" val="510767980"/>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descr="diseño abstracto">
            <a:extLst>
              <a:ext uri="{FF2B5EF4-FFF2-40B4-BE49-F238E27FC236}">
                <a16:creationId xmlns:a16="http://schemas.microsoft.com/office/drawing/2014/main" id="{6D363037-1741-4470-A023-883E2FFD5840}"/>
              </a:ext>
            </a:extLst>
          </p:cNvPr>
          <p:cNvPicPr>
            <a:picLocks noChangeAspect="1"/>
          </p:cNvPicPr>
          <p:nvPr/>
        </p:nvPicPr>
        <p:blipFill rotWithShape="1">
          <a:blip r:embed="rId3">
            <a:duotone>
              <a:prstClr val="black"/>
              <a:schemeClr val="accent5">
                <a:tint val="45000"/>
                <a:satMod val="400000"/>
              </a:schemeClr>
            </a:duotone>
            <a:alphaModFix amt="25000"/>
          </a:blip>
          <a:srcRect t="18308" r="6818" b="2872"/>
          <a:stretch/>
        </p:blipFill>
        <p:spPr>
          <a:xfrm flipH="1">
            <a:off x="20" y="38647"/>
            <a:ext cx="12191980" cy="6857990"/>
          </a:xfrm>
          <a:prstGeom prst="rect">
            <a:avLst/>
          </a:prstGeom>
        </p:spPr>
      </p:pic>
      <p:sp>
        <p:nvSpPr>
          <p:cNvPr id="57" name="Rectángulo 56">
            <a:extLst>
              <a:ext uri="{FF2B5EF4-FFF2-40B4-BE49-F238E27FC236}">
                <a16:creationId xmlns:a16="http://schemas.microsoft.com/office/drawing/2014/main" id="{318E9D62-7BA3-4D5E-8915-0D0E8661E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Título 11">
            <a:extLst>
              <a:ext uri="{FF2B5EF4-FFF2-40B4-BE49-F238E27FC236}">
                <a16:creationId xmlns:a16="http://schemas.microsoft.com/office/drawing/2014/main" id="{E05889D8-59C3-4E50-8A2E-E85E071F3B01}"/>
              </a:ext>
            </a:extLst>
          </p:cNvPr>
          <p:cNvSpPr txBox="1">
            <a:spLocks/>
          </p:cNvSpPr>
          <p:nvPr/>
        </p:nvSpPr>
        <p:spPr>
          <a:xfrm>
            <a:off x="1294476" y="348804"/>
            <a:ext cx="8825658" cy="794196"/>
          </a:xfrm>
          <a:prstGeom prst="rect">
            <a:avLst/>
          </a:prstGeom>
        </p:spPr>
        <p:txBody>
          <a:bodyPr vert="horz" lIns="91440" tIns="45720" rIns="91440" bIns="45720" rtlCol="0" anchor="b">
            <a:normAutofit lnSpcReduction="10000"/>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4800" b="1" u="sng" dirty="0">
                <a:latin typeface="Bell MT" panose="02020503060305020303" pitchFamily="18" charset="0"/>
              </a:rPr>
              <a:t>Combinaciones sin repetición</a:t>
            </a:r>
          </a:p>
        </p:txBody>
      </p:sp>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5C807F28-C043-4A45-842A-D92CC5F352A7}"/>
                  </a:ext>
                </a:extLst>
              </p:cNvPr>
              <p:cNvSpPr txBox="1"/>
              <p:nvPr/>
            </p:nvSpPr>
            <p:spPr>
              <a:xfrm>
                <a:off x="1519707" y="1790162"/>
                <a:ext cx="8918105" cy="4328877"/>
              </a:xfrm>
              <a:prstGeom prst="rect">
                <a:avLst/>
              </a:prstGeom>
              <a:noFill/>
              <a:ln>
                <a:solidFill>
                  <a:schemeClr val="accent1"/>
                </a:solidFill>
              </a:ln>
            </p:spPr>
            <p:txBody>
              <a:bodyPr wrap="square" rtlCol="0">
                <a:spAutoFit/>
              </a:bodyPr>
              <a:lstStyle/>
              <a:p>
                <a:pPr marL="342900" indent="-342900">
                  <a:buFontTx/>
                  <a:buChar char="-"/>
                </a:pPr>
                <a:r>
                  <a:rPr lang="es-ES" sz="2400" b="1" dirty="0">
                    <a:latin typeface="Bell MT" panose="02020503060305020303" pitchFamily="18" charset="0"/>
                  </a:rPr>
                  <a:t>Se llama combinación sin repetición de p elementos con p&lt;n, elegidos entre los n, a cualquier subconjunto de p elementos distintos que se puede obtener a partir del conjunto n de elementos.</a:t>
                </a:r>
              </a:p>
              <a:p>
                <a:pPr marL="342900" indent="-342900">
                  <a:buFontTx/>
                  <a:buChar char="-"/>
                </a:pPr>
                <a:endParaRPr lang="es-ES" sz="2400" b="1" dirty="0">
                  <a:latin typeface="Bell MT" panose="02020503060305020303" pitchFamily="18" charset="0"/>
                </a:endParaRPr>
              </a:p>
              <a:p>
                <a:pPr marL="342900" indent="-342900">
                  <a:buFontTx/>
                  <a:buChar char="-"/>
                </a:pPr>
                <a:r>
                  <a:rPr lang="es-ES" sz="2400" b="1" dirty="0">
                    <a:latin typeface="Bell MT" panose="02020503060305020303" pitchFamily="18" charset="0"/>
                  </a:rPr>
                  <a:t>El número de combinaciones sin repetición de p elementos </a:t>
                </a:r>
              </a:p>
              <a:p>
                <a:r>
                  <a:rPr lang="es-ES" sz="2400" b="1" dirty="0">
                    <a:latin typeface="Bell MT" panose="02020503060305020303" pitchFamily="18" charset="0"/>
                  </a:rPr>
                  <a:t>    elegidos entre los n se denota así:</a:t>
                </a:r>
                <a:endParaRPr lang="es-ES" dirty="0"/>
              </a:p>
              <a:p>
                <a:pPr/>
                <a14:m>
                  <m:oMathPara xmlns:m="http://schemas.openxmlformats.org/officeDocument/2006/math">
                    <m:oMathParaPr>
                      <m:jc m:val="centerGroup"/>
                    </m:oMathParaPr>
                    <m:oMath xmlns:m="http://schemas.openxmlformats.org/officeDocument/2006/math">
                      <m:f>
                        <m:fPr>
                          <m:ctrlPr>
                            <a:rPr lang="es-ES" sz="3200" i="1" smtClean="0">
                              <a:latin typeface="Cambria Math" panose="02040503050406030204" pitchFamily="18" charset="0"/>
                            </a:rPr>
                          </m:ctrlPr>
                        </m:fPr>
                        <m:num>
                          <m:r>
                            <a:rPr lang="es-ES" sz="3200" b="0" i="1" smtClean="0">
                              <a:latin typeface="Cambria Math" panose="02040503050406030204" pitchFamily="18" charset="0"/>
                            </a:rPr>
                            <m:t>𝑛</m:t>
                          </m:r>
                          <m:r>
                            <a:rPr lang="es-ES" sz="3200" b="0" i="1" smtClean="0">
                              <a:latin typeface="Cambria Math" panose="02040503050406030204" pitchFamily="18" charset="0"/>
                            </a:rPr>
                            <m:t>!</m:t>
                          </m:r>
                        </m:num>
                        <m:den>
                          <m:r>
                            <a:rPr lang="es-ES" sz="3200" b="0" i="1" smtClean="0">
                              <a:latin typeface="Cambria Math" panose="02040503050406030204" pitchFamily="18" charset="0"/>
                            </a:rPr>
                            <m:t>𝑝</m:t>
                          </m:r>
                          <m:r>
                            <a:rPr lang="es-ES" sz="3200" b="0" i="1" smtClean="0">
                              <a:latin typeface="Cambria Math" panose="02040503050406030204" pitchFamily="18" charset="0"/>
                            </a:rPr>
                            <m:t>!∗</m:t>
                          </m:r>
                          <m:d>
                            <m:dPr>
                              <m:ctrlPr>
                                <a:rPr lang="es-ES" sz="3200" b="0" i="1" smtClean="0">
                                  <a:latin typeface="Cambria Math" panose="02040503050406030204" pitchFamily="18" charset="0"/>
                                </a:rPr>
                              </m:ctrlPr>
                            </m:dPr>
                            <m:e>
                              <m:r>
                                <a:rPr lang="es-ES" sz="3200" b="0" i="1" smtClean="0">
                                  <a:latin typeface="Cambria Math" panose="02040503050406030204" pitchFamily="18" charset="0"/>
                                </a:rPr>
                                <m:t>𝑛</m:t>
                              </m:r>
                              <m:r>
                                <a:rPr lang="es-ES" sz="3200" b="0" i="1" smtClean="0">
                                  <a:latin typeface="Cambria Math" panose="02040503050406030204" pitchFamily="18" charset="0"/>
                                </a:rPr>
                                <m:t>−</m:t>
                              </m:r>
                              <m:r>
                                <a:rPr lang="es-ES" sz="3200" b="0" i="1" smtClean="0">
                                  <a:latin typeface="Cambria Math" panose="02040503050406030204" pitchFamily="18" charset="0"/>
                                </a:rPr>
                                <m:t>𝑝</m:t>
                              </m:r>
                            </m:e>
                          </m:d>
                          <m:r>
                            <a:rPr lang="es-ES" sz="3200" b="0" i="1" smtClean="0">
                              <a:latin typeface="Cambria Math" panose="02040503050406030204" pitchFamily="18" charset="0"/>
                            </a:rPr>
                            <m:t>!</m:t>
                          </m:r>
                        </m:den>
                      </m:f>
                    </m:oMath>
                  </m:oMathPara>
                </a14:m>
                <a:endParaRPr lang="es-ES" sz="3200" dirty="0"/>
              </a:p>
              <a:p>
                <a:endParaRPr lang="es-ES" dirty="0"/>
              </a:p>
              <a:p>
                <a:r>
                  <a:rPr lang="es-ES" dirty="0"/>
                  <a:t>-    </a:t>
                </a:r>
                <a:r>
                  <a:rPr lang="es-ES" sz="2400" b="1" dirty="0">
                    <a:latin typeface="Bell MT" panose="02020503060305020303" pitchFamily="18" charset="0"/>
                  </a:rPr>
                  <a:t>Nos lo creemos sin demostración que es cosa de matemáticas</a:t>
                </a:r>
              </a:p>
            </p:txBody>
          </p:sp>
        </mc:Choice>
        <mc:Fallback>
          <p:sp>
            <p:nvSpPr>
              <p:cNvPr id="5" name="CuadroTexto 4">
                <a:extLst>
                  <a:ext uri="{FF2B5EF4-FFF2-40B4-BE49-F238E27FC236}">
                    <a16:creationId xmlns:a16="http://schemas.microsoft.com/office/drawing/2014/main" id="{5C807F28-C043-4A45-842A-D92CC5F352A7}"/>
                  </a:ext>
                </a:extLst>
              </p:cNvPr>
              <p:cNvSpPr txBox="1">
                <a:spLocks noRot="1" noChangeAspect="1" noMove="1" noResize="1" noEditPoints="1" noAdjustHandles="1" noChangeArrowheads="1" noChangeShapeType="1" noTextEdit="1"/>
              </p:cNvSpPr>
              <p:nvPr/>
            </p:nvSpPr>
            <p:spPr>
              <a:xfrm>
                <a:off x="1519707" y="1790162"/>
                <a:ext cx="8918105" cy="4328877"/>
              </a:xfrm>
              <a:prstGeom prst="rect">
                <a:avLst/>
              </a:prstGeom>
              <a:blipFill>
                <a:blip r:embed="rId4"/>
                <a:stretch>
                  <a:fillRect l="-819" t="-983" b="-2107"/>
                </a:stretch>
              </a:blipFill>
              <a:ln>
                <a:solidFill>
                  <a:schemeClr val="accent1"/>
                </a:solidFill>
              </a:ln>
            </p:spPr>
            <p:txBody>
              <a:bodyPr/>
              <a:lstStyle/>
              <a:p>
                <a:r>
                  <a:rPr lang="es-ES">
                    <a:noFill/>
                  </a:rPr>
                  <a:t> </a:t>
                </a:r>
              </a:p>
            </p:txBody>
          </p:sp>
        </mc:Fallback>
      </mc:AlternateContent>
    </p:spTree>
    <p:extLst>
      <p:ext uri="{BB962C8B-B14F-4D97-AF65-F5344CB8AC3E}">
        <p14:creationId xmlns:p14="http://schemas.microsoft.com/office/powerpoint/2010/main" val="1744765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descr="diseño abstracto">
            <a:extLst>
              <a:ext uri="{FF2B5EF4-FFF2-40B4-BE49-F238E27FC236}">
                <a16:creationId xmlns:a16="http://schemas.microsoft.com/office/drawing/2014/main" id="{6D363037-1741-4470-A023-883E2FFD5840}"/>
              </a:ext>
            </a:extLst>
          </p:cNvPr>
          <p:cNvPicPr>
            <a:picLocks noChangeAspect="1"/>
          </p:cNvPicPr>
          <p:nvPr/>
        </p:nvPicPr>
        <p:blipFill rotWithShape="1">
          <a:blip r:embed="rId3">
            <a:duotone>
              <a:prstClr val="black"/>
              <a:schemeClr val="accent5">
                <a:tint val="45000"/>
                <a:satMod val="400000"/>
              </a:schemeClr>
            </a:duotone>
            <a:alphaModFix amt="25000"/>
          </a:blip>
          <a:srcRect t="18308" r="6818" b="2872"/>
          <a:stretch/>
        </p:blipFill>
        <p:spPr>
          <a:xfrm flipH="1">
            <a:off x="20" y="10"/>
            <a:ext cx="12191980" cy="6857990"/>
          </a:xfrm>
          <a:prstGeom prst="rect">
            <a:avLst/>
          </a:prstGeom>
        </p:spPr>
      </p:pic>
      <p:sp>
        <p:nvSpPr>
          <p:cNvPr id="57" name="Rectángulo 56">
            <a:extLst>
              <a:ext uri="{FF2B5EF4-FFF2-40B4-BE49-F238E27FC236}">
                <a16:creationId xmlns:a16="http://schemas.microsoft.com/office/drawing/2014/main" id="{318E9D62-7BA3-4D5E-8915-0D0E8661E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Título 11">
            <a:extLst>
              <a:ext uri="{FF2B5EF4-FFF2-40B4-BE49-F238E27FC236}">
                <a16:creationId xmlns:a16="http://schemas.microsoft.com/office/drawing/2014/main" id="{16AB9BA5-4A7F-49B4-A38D-965FF0A2C936}"/>
              </a:ext>
            </a:extLst>
          </p:cNvPr>
          <p:cNvSpPr txBox="1">
            <a:spLocks/>
          </p:cNvSpPr>
          <p:nvPr/>
        </p:nvSpPr>
        <p:spPr>
          <a:xfrm>
            <a:off x="1294476" y="348804"/>
            <a:ext cx="8825658" cy="794196"/>
          </a:xfrm>
          <a:prstGeom prst="rect">
            <a:avLst/>
          </a:prstGeom>
        </p:spPr>
        <p:txBody>
          <a:bodyPr vert="horz" lIns="91440" tIns="45720" rIns="91440" bIns="45720" rtlCol="0" anchor="b">
            <a:normAutofit lnSpcReduction="10000"/>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4800" b="1" u="sng" dirty="0">
                <a:latin typeface="Bell MT" panose="02020503060305020303" pitchFamily="18" charset="0"/>
              </a:rPr>
              <a:t>Combinaciones sin repetición</a:t>
            </a:r>
          </a:p>
        </p:txBody>
      </p: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324697A6-D1B3-4A91-BE19-3BFFA82D760D}"/>
                  </a:ext>
                </a:extLst>
              </p:cNvPr>
              <p:cNvSpPr txBox="1"/>
              <p:nvPr/>
            </p:nvSpPr>
            <p:spPr>
              <a:xfrm>
                <a:off x="1481070" y="1738649"/>
                <a:ext cx="8825658" cy="3892989"/>
              </a:xfrm>
              <a:prstGeom prst="rect">
                <a:avLst/>
              </a:prstGeom>
              <a:noFill/>
              <a:ln>
                <a:solidFill>
                  <a:schemeClr val="accent1"/>
                </a:solidFill>
              </a:ln>
            </p:spPr>
            <p:txBody>
              <a:bodyPr wrap="square">
                <a:spAutoFit/>
              </a:bodyPr>
              <a:lstStyle/>
              <a:p>
                <a:pPr marL="285750" indent="-285750">
                  <a:buFontTx/>
                  <a:buChar char="-"/>
                </a:pPr>
                <a:r>
                  <a:rPr lang="es-ES" b="1" dirty="0">
                    <a:latin typeface="Bell MT" panose="02020503060305020303" pitchFamily="18" charset="0"/>
                  </a:rPr>
                  <a:t>En la fórmula siguiente vemos que se usa el símbolo !. Representa el factorial de un </a:t>
                </a:r>
                <a:r>
                  <a:rPr lang="es-ES" b="1" dirty="0" err="1">
                    <a:latin typeface="Bell MT" panose="02020503060305020303" pitchFamily="18" charset="0"/>
                  </a:rPr>
                  <a:t>número</a:t>
                </a:r>
                <a14:m>
                  <m:oMath xmlns:m="http://schemas.openxmlformats.org/officeDocument/2006/math">
                    <m:r>
                      <a:rPr lang="es-ES" sz="2400" b="1" i="0" smtClean="0">
                        <a:latin typeface="Cambria Math" panose="02040503050406030204" pitchFamily="18" charset="0"/>
                      </a:rPr>
                      <m:t>.</m:t>
                    </m:r>
                  </m:oMath>
                </a14:m>
                <a:endParaRPr lang="es-ES" sz="2400" b="1" i="0" dirty="0">
                  <a:latin typeface="Cambria Math" panose="02040503050406030204" pitchFamily="18" charset="0"/>
                </a:endParaRPr>
              </a:p>
              <a:p>
                <a:endParaRPr lang="es-ES" sz="2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s-ES" sz="2400" i="1" smtClean="0">
                              <a:latin typeface="Cambria Math" panose="02040503050406030204" pitchFamily="18" charset="0"/>
                            </a:rPr>
                          </m:ctrlPr>
                        </m:fPr>
                        <m:num>
                          <m:r>
                            <a:rPr lang="es-ES" sz="2400" b="0" i="1" smtClean="0">
                              <a:latin typeface="Cambria Math" panose="02040503050406030204" pitchFamily="18" charset="0"/>
                            </a:rPr>
                            <m:t>𝑛</m:t>
                          </m:r>
                          <m:r>
                            <a:rPr lang="es-ES" sz="2400" b="0" i="1" smtClean="0">
                              <a:latin typeface="Cambria Math" panose="02040503050406030204" pitchFamily="18" charset="0"/>
                            </a:rPr>
                            <m:t>!</m:t>
                          </m:r>
                        </m:num>
                        <m:den>
                          <m:r>
                            <a:rPr lang="es-ES" sz="2400" b="0" i="1" smtClean="0">
                              <a:latin typeface="Cambria Math" panose="02040503050406030204" pitchFamily="18" charset="0"/>
                            </a:rPr>
                            <m:t>𝑝</m:t>
                          </m:r>
                          <m:r>
                            <a:rPr lang="es-ES" sz="2400" b="0" i="1" smtClean="0">
                              <a:latin typeface="Cambria Math" panose="02040503050406030204" pitchFamily="18" charset="0"/>
                            </a:rPr>
                            <m:t>!∗</m:t>
                          </m:r>
                          <m:d>
                            <m:dPr>
                              <m:ctrlPr>
                                <a:rPr lang="es-ES" sz="2400" b="0" i="1" smtClean="0">
                                  <a:latin typeface="Cambria Math" panose="02040503050406030204" pitchFamily="18" charset="0"/>
                                </a:rPr>
                              </m:ctrlPr>
                            </m:dPr>
                            <m:e>
                              <m:r>
                                <a:rPr lang="es-ES" sz="2400" b="0" i="1" smtClean="0">
                                  <a:latin typeface="Cambria Math" panose="02040503050406030204" pitchFamily="18" charset="0"/>
                                </a:rPr>
                                <m:t>𝑛</m:t>
                              </m:r>
                              <m:r>
                                <a:rPr lang="es-ES" sz="2400" b="0" i="1" smtClean="0">
                                  <a:latin typeface="Cambria Math" panose="02040503050406030204" pitchFamily="18" charset="0"/>
                                </a:rPr>
                                <m:t>−</m:t>
                              </m:r>
                              <m:r>
                                <a:rPr lang="es-ES" sz="2400" b="0" i="1" smtClean="0">
                                  <a:latin typeface="Cambria Math" panose="02040503050406030204" pitchFamily="18" charset="0"/>
                                </a:rPr>
                                <m:t>𝑝</m:t>
                              </m:r>
                            </m:e>
                          </m:d>
                          <m:r>
                            <a:rPr lang="es-ES" sz="2400" b="0" i="1" smtClean="0">
                              <a:latin typeface="Cambria Math" panose="02040503050406030204" pitchFamily="18" charset="0"/>
                            </a:rPr>
                            <m:t>!</m:t>
                          </m:r>
                        </m:den>
                      </m:f>
                    </m:oMath>
                  </m:oMathPara>
                </a14:m>
                <a:endParaRPr lang="es-ES" sz="2400" b="0" dirty="0"/>
              </a:p>
              <a:p>
                <a:endParaRPr lang="es-ES" dirty="0"/>
              </a:p>
              <a:p>
                <a:endParaRPr lang="es-ES" dirty="0"/>
              </a:p>
              <a:p>
                <a:pPr marL="285750" indent="-285750">
                  <a:buFontTx/>
                  <a:buChar char="-"/>
                </a:pPr>
                <a:r>
                  <a:rPr lang="es-ES" b="1" dirty="0">
                    <a:latin typeface="Bell MT" panose="02020503060305020303" pitchFamily="18" charset="0"/>
                  </a:rPr>
                  <a:t>El factorial de un número se representa de esta manera: </a:t>
                </a:r>
              </a:p>
              <a:p>
                <a:endParaRPr lang="es-ES" b="1" dirty="0">
                  <a:latin typeface="Bell MT" panose="02020503060305020303" pitchFamily="18" charset="0"/>
                </a:endParaRPr>
              </a:p>
              <a:p>
                <a:r>
                  <a:rPr lang="es-ES" sz="2400" b="1" dirty="0">
                    <a:latin typeface="Bell MT" panose="02020503060305020303" pitchFamily="18" charset="0"/>
                  </a:rPr>
                  <a:t>                    n</a:t>
                </a:r>
                <a14:m>
                  <m:oMath xmlns:m="http://schemas.openxmlformats.org/officeDocument/2006/math">
                    <m:r>
                      <a:rPr lang="es-ES" sz="2400" b="1">
                        <a:latin typeface="Cambria Math" panose="02040503050406030204" pitchFamily="18" charset="0"/>
                      </a:rPr>
                      <m:t>!</m:t>
                    </m:r>
                  </m:oMath>
                </a14:m>
                <a:r>
                  <a:rPr lang="es-ES" sz="2400" b="1" dirty="0">
                    <a:latin typeface="Bell MT" panose="02020503060305020303" pitchFamily="18" charset="0"/>
                  </a:rPr>
                  <a:t> = n*(n-1)! = n*(n-1)*(n-2)*… * 3*2*1</a:t>
                </a:r>
              </a:p>
              <a:p>
                <a:r>
                  <a:rPr lang="es-ES" b="1" dirty="0">
                    <a:latin typeface="Bell MT" panose="02020503060305020303" pitchFamily="18" charset="0"/>
                  </a:rPr>
                  <a:t> </a:t>
                </a:r>
              </a:p>
              <a:p>
                <a:endParaRPr lang="es-ES" dirty="0"/>
              </a:p>
            </p:txBody>
          </p:sp>
        </mc:Choice>
        <mc:Fallback xmlns="">
          <p:sp>
            <p:nvSpPr>
              <p:cNvPr id="11" name="CuadroTexto 10">
                <a:extLst>
                  <a:ext uri="{FF2B5EF4-FFF2-40B4-BE49-F238E27FC236}">
                    <a16:creationId xmlns:a16="http://schemas.microsoft.com/office/drawing/2014/main" id="{324697A6-D1B3-4A91-BE19-3BFFA82D760D}"/>
                  </a:ext>
                </a:extLst>
              </p:cNvPr>
              <p:cNvSpPr txBox="1">
                <a:spLocks noRot="1" noChangeAspect="1" noMove="1" noResize="1" noEditPoints="1" noAdjustHandles="1" noChangeArrowheads="1" noChangeShapeType="1" noTextEdit="1"/>
              </p:cNvSpPr>
              <p:nvPr/>
            </p:nvSpPr>
            <p:spPr>
              <a:xfrm>
                <a:off x="1481070" y="1738649"/>
                <a:ext cx="8825658" cy="3892989"/>
              </a:xfrm>
              <a:prstGeom prst="rect">
                <a:avLst/>
              </a:prstGeom>
              <a:blipFill>
                <a:blip r:embed="rId4"/>
                <a:stretch>
                  <a:fillRect l="-414" t="-624" r="-414"/>
                </a:stretch>
              </a:blipFill>
              <a:ln>
                <a:solidFill>
                  <a:schemeClr val="accent1"/>
                </a:solidFill>
              </a:ln>
            </p:spPr>
            <p:txBody>
              <a:bodyPr/>
              <a:lstStyle/>
              <a:p>
                <a:r>
                  <a:rPr lang="es-ES">
                    <a:noFill/>
                  </a:rPr>
                  <a:t> </a:t>
                </a:r>
              </a:p>
            </p:txBody>
          </p:sp>
        </mc:Fallback>
      </mc:AlternateContent>
    </p:spTree>
    <p:extLst>
      <p:ext uri="{BB962C8B-B14F-4D97-AF65-F5344CB8AC3E}">
        <p14:creationId xmlns:p14="http://schemas.microsoft.com/office/powerpoint/2010/main" val="3539266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descr="diseño abstracto">
            <a:extLst>
              <a:ext uri="{FF2B5EF4-FFF2-40B4-BE49-F238E27FC236}">
                <a16:creationId xmlns:a16="http://schemas.microsoft.com/office/drawing/2014/main" id="{6D363037-1741-4470-A023-883E2FFD5840}"/>
              </a:ext>
            </a:extLst>
          </p:cNvPr>
          <p:cNvPicPr>
            <a:picLocks noChangeAspect="1"/>
          </p:cNvPicPr>
          <p:nvPr/>
        </p:nvPicPr>
        <p:blipFill rotWithShape="1">
          <a:blip r:embed="rId3">
            <a:duotone>
              <a:prstClr val="black"/>
              <a:schemeClr val="accent5">
                <a:tint val="45000"/>
                <a:satMod val="400000"/>
              </a:schemeClr>
            </a:duotone>
            <a:alphaModFix amt="25000"/>
          </a:blip>
          <a:srcRect t="18308" r="6818" b="2872"/>
          <a:stretch/>
        </p:blipFill>
        <p:spPr>
          <a:xfrm flipH="1">
            <a:off x="0" y="0"/>
            <a:ext cx="12191980" cy="6857990"/>
          </a:xfrm>
          <a:prstGeom prst="rect">
            <a:avLst/>
          </a:prstGeom>
        </p:spPr>
      </p:pic>
      <p:sp>
        <p:nvSpPr>
          <p:cNvPr id="57" name="Rectángulo 56">
            <a:extLst>
              <a:ext uri="{FF2B5EF4-FFF2-40B4-BE49-F238E27FC236}">
                <a16:creationId xmlns:a16="http://schemas.microsoft.com/office/drawing/2014/main" id="{318E9D62-7BA3-4D5E-8915-0D0E8661E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Título 11">
            <a:extLst>
              <a:ext uri="{FF2B5EF4-FFF2-40B4-BE49-F238E27FC236}">
                <a16:creationId xmlns:a16="http://schemas.microsoft.com/office/drawing/2014/main" id="{5A47A64C-CC65-4214-AE36-F60E41880EA8}"/>
              </a:ext>
            </a:extLst>
          </p:cNvPr>
          <p:cNvSpPr txBox="1">
            <a:spLocks/>
          </p:cNvSpPr>
          <p:nvPr/>
        </p:nvSpPr>
        <p:spPr>
          <a:xfrm>
            <a:off x="1294476" y="348804"/>
            <a:ext cx="8825658" cy="794196"/>
          </a:xfrm>
          <a:prstGeom prst="rect">
            <a:avLst/>
          </a:prstGeom>
        </p:spPr>
        <p:txBody>
          <a:bodyPr vert="horz" lIns="91440" tIns="45720" rIns="91440" bIns="45720" rtlCol="0" anchor="b">
            <a:normAutofit lnSpcReduction="10000"/>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4800" b="1" u="sng" dirty="0">
                <a:latin typeface="Bell MT" panose="02020503060305020303" pitchFamily="18" charset="0"/>
              </a:rPr>
              <a:t>Combinaciones sin repetición</a:t>
            </a:r>
          </a:p>
        </p:txBody>
      </p:sp>
      <p:sp>
        <p:nvSpPr>
          <p:cNvPr id="4" name="CuadroTexto 3">
            <a:extLst>
              <a:ext uri="{FF2B5EF4-FFF2-40B4-BE49-F238E27FC236}">
                <a16:creationId xmlns:a16="http://schemas.microsoft.com/office/drawing/2014/main" id="{B16DBA49-5589-4231-B4B0-8EF1C603F28A}"/>
              </a:ext>
            </a:extLst>
          </p:cNvPr>
          <p:cNvSpPr txBox="1"/>
          <p:nvPr/>
        </p:nvSpPr>
        <p:spPr>
          <a:xfrm>
            <a:off x="1429555" y="1687132"/>
            <a:ext cx="9008257" cy="2677656"/>
          </a:xfrm>
          <a:prstGeom prst="rect">
            <a:avLst/>
          </a:prstGeom>
          <a:noFill/>
          <a:ln>
            <a:solidFill>
              <a:schemeClr val="accent1"/>
            </a:solidFill>
          </a:ln>
        </p:spPr>
        <p:txBody>
          <a:bodyPr wrap="square" rtlCol="0">
            <a:spAutoFit/>
          </a:bodyPr>
          <a:lstStyle/>
          <a:p>
            <a:pPr marL="285750" indent="-285750">
              <a:buFontTx/>
              <a:buChar char="-"/>
            </a:pPr>
            <a:r>
              <a:rPr lang="es-ES" sz="2400" b="1" dirty="0">
                <a:latin typeface="Bell MT" panose="02020503060305020303" pitchFamily="18" charset="0"/>
              </a:rPr>
              <a:t>Por otro lado vemos que para aplicar la fórmula hay que aplicar el factorial 3 veces:</a:t>
            </a:r>
          </a:p>
          <a:p>
            <a:endParaRPr lang="es-ES" sz="2400" b="1" dirty="0">
              <a:latin typeface="Bell MT" panose="02020503060305020303" pitchFamily="18" charset="0"/>
            </a:endParaRPr>
          </a:p>
          <a:p>
            <a:pPr marL="800100" lvl="1" indent="-342900">
              <a:buFont typeface="Wingdings" panose="05000000000000000000" pitchFamily="2" charset="2"/>
              <a:buChar char="q"/>
            </a:pPr>
            <a:r>
              <a:rPr lang="es-ES" sz="2400" b="1" dirty="0">
                <a:latin typeface="Bell MT" panose="02020503060305020303" pitchFamily="18" charset="0"/>
              </a:rPr>
              <a:t>Primero: al número n</a:t>
            </a:r>
          </a:p>
          <a:p>
            <a:pPr marL="800100" lvl="1" indent="-342900">
              <a:buFont typeface="Wingdings" panose="05000000000000000000" pitchFamily="2" charset="2"/>
              <a:buChar char="q"/>
            </a:pPr>
            <a:r>
              <a:rPr lang="es-ES" sz="2400" b="1" dirty="0">
                <a:latin typeface="Bell MT" panose="02020503060305020303" pitchFamily="18" charset="0"/>
              </a:rPr>
              <a:t>Segundo: al número p</a:t>
            </a:r>
          </a:p>
          <a:p>
            <a:pPr marL="800100" lvl="1" indent="-342900">
              <a:buFont typeface="Wingdings" panose="05000000000000000000" pitchFamily="2" charset="2"/>
              <a:buChar char="q"/>
            </a:pPr>
            <a:r>
              <a:rPr lang="es-ES" sz="2400" b="1" dirty="0">
                <a:latin typeface="Bell MT" panose="02020503060305020303" pitchFamily="18" charset="0"/>
              </a:rPr>
              <a:t>Tercero: al número (n-p)</a:t>
            </a:r>
          </a:p>
          <a:p>
            <a:pPr lvl="1"/>
            <a:endParaRPr lang="es-ES" sz="2400" b="1" dirty="0">
              <a:latin typeface="Bell MT" panose="02020503060305020303" pitchFamily="18" charset="0"/>
            </a:endParaRPr>
          </a:p>
        </p:txBody>
      </p:sp>
    </p:spTree>
    <p:extLst>
      <p:ext uri="{BB962C8B-B14F-4D97-AF65-F5344CB8AC3E}">
        <p14:creationId xmlns:p14="http://schemas.microsoft.com/office/powerpoint/2010/main" val="668684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descr="diseño abstracto">
            <a:extLst>
              <a:ext uri="{FF2B5EF4-FFF2-40B4-BE49-F238E27FC236}">
                <a16:creationId xmlns:a16="http://schemas.microsoft.com/office/drawing/2014/main" id="{6D363037-1741-4470-A023-883E2FFD5840}"/>
              </a:ext>
            </a:extLst>
          </p:cNvPr>
          <p:cNvPicPr>
            <a:picLocks noChangeAspect="1"/>
          </p:cNvPicPr>
          <p:nvPr/>
        </p:nvPicPr>
        <p:blipFill rotWithShape="1">
          <a:blip r:embed="rId3">
            <a:duotone>
              <a:prstClr val="black"/>
              <a:schemeClr val="accent5">
                <a:tint val="45000"/>
                <a:satMod val="400000"/>
              </a:schemeClr>
            </a:duotone>
            <a:alphaModFix amt="25000"/>
          </a:blip>
          <a:srcRect t="18308" r="6818" b="2872"/>
          <a:stretch/>
        </p:blipFill>
        <p:spPr>
          <a:xfrm flipH="1">
            <a:off x="0" y="-12879"/>
            <a:ext cx="12191980" cy="6857990"/>
          </a:xfrm>
          <a:prstGeom prst="rect">
            <a:avLst/>
          </a:prstGeom>
        </p:spPr>
      </p:pic>
      <p:sp>
        <p:nvSpPr>
          <p:cNvPr id="57" name="Rectángulo 56">
            <a:extLst>
              <a:ext uri="{FF2B5EF4-FFF2-40B4-BE49-F238E27FC236}">
                <a16:creationId xmlns:a16="http://schemas.microsoft.com/office/drawing/2014/main" id="{318E9D62-7BA3-4D5E-8915-0D0E8661E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Título 11">
            <a:extLst>
              <a:ext uri="{FF2B5EF4-FFF2-40B4-BE49-F238E27FC236}">
                <a16:creationId xmlns:a16="http://schemas.microsoft.com/office/drawing/2014/main" id="{FF90CC1B-B326-4383-BDB9-6EF1F7D48E2D}"/>
              </a:ext>
            </a:extLst>
          </p:cNvPr>
          <p:cNvSpPr txBox="1">
            <a:spLocks/>
          </p:cNvSpPr>
          <p:nvPr/>
        </p:nvSpPr>
        <p:spPr>
          <a:xfrm>
            <a:off x="1294476" y="348804"/>
            <a:ext cx="8825658" cy="794196"/>
          </a:xfrm>
          <a:prstGeom prst="rect">
            <a:avLst/>
          </a:prstGeom>
        </p:spPr>
        <p:txBody>
          <a:bodyPr vert="horz" lIns="91440" tIns="45720" rIns="91440" bIns="45720" rtlCol="0" anchor="b">
            <a:normAutofit fontScale="92500"/>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4800" b="1" u="sng" dirty="0">
                <a:latin typeface="Bell MT" panose="02020503060305020303" pitchFamily="18" charset="0"/>
              </a:rPr>
              <a:t>Calculo del factorial de un número</a:t>
            </a:r>
          </a:p>
        </p:txBody>
      </p:sp>
      <p:sp>
        <p:nvSpPr>
          <p:cNvPr id="9" name="CuadroTexto 8">
            <a:extLst>
              <a:ext uri="{FF2B5EF4-FFF2-40B4-BE49-F238E27FC236}">
                <a16:creationId xmlns:a16="http://schemas.microsoft.com/office/drawing/2014/main" id="{8A9672F0-EF45-46E9-A766-77E9A2506B38}"/>
              </a:ext>
            </a:extLst>
          </p:cNvPr>
          <p:cNvSpPr txBox="1"/>
          <p:nvPr/>
        </p:nvSpPr>
        <p:spPr>
          <a:xfrm>
            <a:off x="1429555" y="2055063"/>
            <a:ext cx="9008257" cy="1938992"/>
          </a:xfrm>
          <a:prstGeom prst="rect">
            <a:avLst/>
          </a:prstGeom>
          <a:noFill/>
          <a:ln>
            <a:solidFill>
              <a:schemeClr val="accent1"/>
            </a:solidFill>
          </a:ln>
        </p:spPr>
        <p:txBody>
          <a:bodyPr wrap="square" rtlCol="0">
            <a:spAutoFit/>
          </a:bodyPr>
          <a:lstStyle/>
          <a:p>
            <a:pPr marL="342900" indent="-342900">
              <a:buFontTx/>
              <a:buChar char="-"/>
            </a:pPr>
            <a:r>
              <a:rPr lang="es-ES" sz="2400" b="1" dirty="0">
                <a:latin typeface="Bell MT" panose="02020503060305020303" pitchFamily="18" charset="0"/>
              </a:rPr>
              <a:t>Para calcular el factorial en un programa informático tenemos varios algoritmos aunque se explicará el más sencillo de todos sin utilizar recursión, dejando al alumno este trabajo de ampliación si está interesado.</a:t>
            </a:r>
          </a:p>
          <a:p>
            <a:pPr marL="342900" indent="-342900">
              <a:buFontTx/>
              <a:buChar char="-"/>
            </a:pPr>
            <a:endParaRPr lang="es-ES" sz="2400" b="1" dirty="0">
              <a:latin typeface="Bell MT" panose="02020503060305020303" pitchFamily="18" charset="0"/>
            </a:endParaRPr>
          </a:p>
        </p:txBody>
      </p:sp>
    </p:spTree>
    <p:extLst>
      <p:ext uri="{BB962C8B-B14F-4D97-AF65-F5344CB8AC3E}">
        <p14:creationId xmlns:p14="http://schemas.microsoft.com/office/powerpoint/2010/main" val="471763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descr="diseño abstracto">
            <a:extLst>
              <a:ext uri="{FF2B5EF4-FFF2-40B4-BE49-F238E27FC236}">
                <a16:creationId xmlns:a16="http://schemas.microsoft.com/office/drawing/2014/main" id="{6D363037-1741-4470-A023-883E2FFD5840}"/>
              </a:ext>
            </a:extLst>
          </p:cNvPr>
          <p:cNvPicPr>
            <a:picLocks noChangeAspect="1"/>
          </p:cNvPicPr>
          <p:nvPr/>
        </p:nvPicPr>
        <p:blipFill rotWithShape="1">
          <a:blip r:embed="rId3">
            <a:duotone>
              <a:prstClr val="black"/>
              <a:schemeClr val="accent5">
                <a:tint val="45000"/>
                <a:satMod val="400000"/>
              </a:schemeClr>
            </a:duotone>
            <a:alphaModFix amt="25000"/>
          </a:blip>
          <a:srcRect t="18308" r="6818" b="2872"/>
          <a:stretch/>
        </p:blipFill>
        <p:spPr>
          <a:xfrm flipH="1">
            <a:off x="0" y="-12879"/>
            <a:ext cx="12191980" cy="6857990"/>
          </a:xfrm>
          <a:prstGeom prst="rect">
            <a:avLst/>
          </a:prstGeom>
        </p:spPr>
      </p:pic>
      <p:sp>
        <p:nvSpPr>
          <p:cNvPr id="57" name="Rectángulo 56">
            <a:extLst>
              <a:ext uri="{FF2B5EF4-FFF2-40B4-BE49-F238E27FC236}">
                <a16:creationId xmlns:a16="http://schemas.microsoft.com/office/drawing/2014/main" id="{318E9D62-7BA3-4D5E-8915-0D0E8661E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Título 11">
            <a:extLst>
              <a:ext uri="{FF2B5EF4-FFF2-40B4-BE49-F238E27FC236}">
                <a16:creationId xmlns:a16="http://schemas.microsoft.com/office/drawing/2014/main" id="{FF90CC1B-B326-4383-BDB9-6EF1F7D48E2D}"/>
              </a:ext>
            </a:extLst>
          </p:cNvPr>
          <p:cNvSpPr txBox="1">
            <a:spLocks/>
          </p:cNvSpPr>
          <p:nvPr/>
        </p:nvSpPr>
        <p:spPr>
          <a:xfrm>
            <a:off x="1294476" y="348804"/>
            <a:ext cx="8825658" cy="794196"/>
          </a:xfrm>
          <a:prstGeom prst="rect">
            <a:avLst/>
          </a:prstGeom>
        </p:spPr>
        <p:txBody>
          <a:bodyPr vert="horz" lIns="91440" tIns="45720" rIns="91440" bIns="45720" rtlCol="0" anchor="b">
            <a:normAutofit fontScale="92500"/>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4800" b="1" u="sng" dirty="0">
                <a:latin typeface="Bell MT" panose="02020503060305020303" pitchFamily="18" charset="0"/>
              </a:rPr>
              <a:t>Calculo del factorial de un número</a:t>
            </a:r>
          </a:p>
        </p:txBody>
      </p:sp>
      <p:sp>
        <p:nvSpPr>
          <p:cNvPr id="9" name="CuadroTexto 8">
            <a:extLst>
              <a:ext uri="{FF2B5EF4-FFF2-40B4-BE49-F238E27FC236}">
                <a16:creationId xmlns:a16="http://schemas.microsoft.com/office/drawing/2014/main" id="{8A9672F0-EF45-46E9-A766-77E9A2506B38}"/>
              </a:ext>
            </a:extLst>
          </p:cNvPr>
          <p:cNvSpPr txBox="1"/>
          <p:nvPr/>
        </p:nvSpPr>
        <p:spPr>
          <a:xfrm>
            <a:off x="1429555" y="1504683"/>
            <a:ext cx="9008257" cy="4524315"/>
          </a:xfrm>
          <a:prstGeom prst="rect">
            <a:avLst/>
          </a:prstGeom>
          <a:noFill/>
          <a:ln>
            <a:solidFill>
              <a:schemeClr val="accent1"/>
            </a:solidFill>
          </a:ln>
        </p:spPr>
        <p:txBody>
          <a:bodyPr wrap="square" rtlCol="0">
            <a:spAutoFit/>
          </a:bodyPr>
          <a:lstStyle/>
          <a:p>
            <a:r>
              <a:rPr lang="es-ES" sz="2400" b="1" u="sng" dirty="0">
                <a:latin typeface="Bell MT" panose="02020503060305020303" pitchFamily="18" charset="0"/>
              </a:rPr>
              <a:t>ENTRADA</a:t>
            </a:r>
            <a:r>
              <a:rPr lang="es-ES" sz="2400" b="1" dirty="0">
                <a:latin typeface="Bell MT" panose="02020503060305020303" pitchFamily="18" charset="0"/>
              </a:rPr>
              <a:t>: número n  -- </a:t>
            </a:r>
            <a:r>
              <a:rPr lang="es-ES" sz="2400" b="1" u="sng" dirty="0">
                <a:latin typeface="Bell MT" panose="02020503060305020303" pitchFamily="18" charset="0"/>
              </a:rPr>
              <a:t>SALIDA</a:t>
            </a:r>
            <a:r>
              <a:rPr lang="es-ES" sz="2400" b="1" dirty="0">
                <a:latin typeface="Bell MT" panose="02020503060305020303" pitchFamily="18" charset="0"/>
              </a:rPr>
              <a:t>: factorial(n)</a:t>
            </a:r>
          </a:p>
          <a:p>
            <a:endParaRPr lang="es-ES" sz="2400" b="1" dirty="0">
              <a:latin typeface="Bell MT" panose="02020503060305020303" pitchFamily="18" charset="0"/>
            </a:endParaRPr>
          </a:p>
          <a:p>
            <a:r>
              <a:rPr lang="es-ES" sz="2400" b="1" dirty="0">
                <a:latin typeface="Bell MT" panose="02020503060305020303" pitchFamily="18" charset="0"/>
              </a:rPr>
              <a:t>Si n es igual a 1 entonces imprimimos el 1 (1! = 1)</a:t>
            </a:r>
          </a:p>
          <a:p>
            <a:r>
              <a:rPr lang="es-ES" sz="2400" b="1" dirty="0">
                <a:latin typeface="Bell MT" panose="02020503060305020303" pitchFamily="18" charset="0"/>
              </a:rPr>
              <a:t>Si no{</a:t>
            </a:r>
          </a:p>
          <a:p>
            <a:r>
              <a:rPr lang="es-ES" sz="2400" b="1" dirty="0">
                <a:latin typeface="Bell MT" panose="02020503060305020303" pitchFamily="18" charset="0"/>
              </a:rPr>
              <a:t>   factorial = n;</a:t>
            </a:r>
          </a:p>
          <a:p>
            <a:r>
              <a:rPr lang="es-ES" sz="2400" b="1" dirty="0">
                <a:latin typeface="Bell MT" panose="02020503060305020303" pitchFamily="18" charset="0"/>
              </a:rPr>
              <a:t>   n = n – 1;</a:t>
            </a:r>
          </a:p>
          <a:p>
            <a:r>
              <a:rPr lang="es-ES" sz="2400" b="1" dirty="0">
                <a:latin typeface="Bell MT" panose="02020503060305020303" pitchFamily="18" charset="0"/>
              </a:rPr>
              <a:t>   mientras n&gt;1 {</a:t>
            </a:r>
          </a:p>
          <a:p>
            <a:r>
              <a:rPr lang="es-ES" sz="2400" b="1" dirty="0">
                <a:latin typeface="Bell MT" panose="02020503060305020303" pitchFamily="18" charset="0"/>
              </a:rPr>
              <a:t>        factorial = factorial*n;</a:t>
            </a:r>
          </a:p>
          <a:p>
            <a:r>
              <a:rPr lang="es-ES" sz="2400" b="1" dirty="0">
                <a:latin typeface="Bell MT" panose="02020503060305020303" pitchFamily="18" charset="0"/>
              </a:rPr>
              <a:t>        n = n - 1;</a:t>
            </a:r>
          </a:p>
          <a:p>
            <a:r>
              <a:rPr lang="es-ES" sz="2400" b="1" dirty="0">
                <a:latin typeface="Bell MT" panose="02020503060305020303" pitchFamily="18" charset="0"/>
              </a:rPr>
              <a:t>   }</a:t>
            </a:r>
          </a:p>
          <a:p>
            <a:r>
              <a:rPr lang="es-ES" sz="2400" b="1" dirty="0">
                <a:latin typeface="Bell MT" panose="02020503060305020303" pitchFamily="18" charset="0"/>
              </a:rPr>
              <a:t>   imprimir factorial;</a:t>
            </a:r>
          </a:p>
          <a:p>
            <a:r>
              <a:rPr lang="es-ES" sz="2400" b="1" dirty="0">
                <a:latin typeface="Bell MT" panose="02020503060305020303" pitchFamily="18" charset="0"/>
              </a:rPr>
              <a:t>}</a:t>
            </a:r>
          </a:p>
        </p:txBody>
      </p:sp>
    </p:spTree>
    <p:extLst>
      <p:ext uri="{BB962C8B-B14F-4D97-AF65-F5344CB8AC3E}">
        <p14:creationId xmlns:p14="http://schemas.microsoft.com/office/powerpoint/2010/main" val="1297769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descr="diseño abstracto">
            <a:extLst>
              <a:ext uri="{FF2B5EF4-FFF2-40B4-BE49-F238E27FC236}">
                <a16:creationId xmlns:a16="http://schemas.microsoft.com/office/drawing/2014/main" id="{6D363037-1741-4470-A023-883E2FFD5840}"/>
              </a:ext>
            </a:extLst>
          </p:cNvPr>
          <p:cNvPicPr>
            <a:picLocks noChangeAspect="1"/>
          </p:cNvPicPr>
          <p:nvPr/>
        </p:nvPicPr>
        <p:blipFill rotWithShape="1">
          <a:blip r:embed="rId3">
            <a:duotone>
              <a:prstClr val="black"/>
              <a:schemeClr val="accent5">
                <a:tint val="45000"/>
                <a:satMod val="400000"/>
              </a:schemeClr>
            </a:duotone>
            <a:alphaModFix amt="25000"/>
          </a:blip>
          <a:srcRect t="18308" r="6818" b="2872"/>
          <a:stretch/>
        </p:blipFill>
        <p:spPr>
          <a:xfrm flipH="1">
            <a:off x="0" y="-12879"/>
            <a:ext cx="12191980" cy="6857990"/>
          </a:xfrm>
          <a:prstGeom prst="rect">
            <a:avLst/>
          </a:prstGeom>
        </p:spPr>
      </p:pic>
      <p:sp>
        <p:nvSpPr>
          <p:cNvPr id="57" name="Rectángulo 56">
            <a:extLst>
              <a:ext uri="{FF2B5EF4-FFF2-40B4-BE49-F238E27FC236}">
                <a16:creationId xmlns:a16="http://schemas.microsoft.com/office/drawing/2014/main" id="{318E9D62-7BA3-4D5E-8915-0D0E8661E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Título 11">
            <a:extLst>
              <a:ext uri="{FF2B5EF4-FFF2-40B4-BE49-F238E27FC236}">
                <a16:creationId xmlns:a16="http://schemas.microsoft.com/office/drawing/2014/main" id="{FF90CC1B-B326-4383-BDB9-6EF1F7D48E2D}"/>
              </a:ext>
            </a:extLst>
          </p:cNvPr>
          <p:cNvSpPr txBox="1">
            <a:spLocks/>
          </p:cNvSpPr>
          <p:nvPr/>
        </p:nvSpPr>
        <p:spPr>
          <a:xfrm>
            <a:off x="1294476" y="348804"/>
            <a:ext cx="8825658" cy="794196"/>
          </a:xfrm>
          <a:prstGeom prst="rect">
            <a:avLst/>
          </a:prstGeom>
        </p:spPr>
        <p:txBody>
          <a:bodyPr vert="horz" lIns="91440" tIns="45720" rIns="91440" bIns="45720" rtlCol="0" anchor="b">
            <a:normAutofit fontScale="92500"/>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4800" b="1" u="sng" dirty="0">
                <a:latin typeface="Bell MT" panose="02020503060305020303" pitchFamily="18" charset="0"/>
              </a:rPr>
              <a:t>Calculo del factorial de un número</a:t>
            </a:r>
          </a:p>
        </p:txBody>
      </p:sp>
      <p:sp>
        <p:nvSpPr>
          <p:cNvPr id="9" name="CuadroTexto 8">
            <a:extLst>
              <a:ext uri="{FF2B5EF4-FFF2-40B4-BE49-F238E27FC236}">
                <a16:creationId xmlns:a16="http://schemas.microsoft.com/office/drawing/2014/main" id="{8A9672F0-EF45-46E9-A766-77E9A2506B38}"/>
              </a:ext>
            </a:extLst>
          </p:cNvPr>
          <p:cNvSpPr txBox="1"/>
          <p:nvPr/>
        </p:nvSpPr>
        <p:spPr>
          <a:xfrm>
            <a:off x="1294476" y="1710745"/>
            <a:ext cx="9008257" cy="2677656"/>
          </a:xfrm>
          <a:prstGeom prst="rect">
            <a:avLst/>
          </a:prstGeom>
          <a:noFill/>
          <a:ln>
            <a:solidFill>
              <a:schemeClr val="accent1"/>
            </a:solidFill>
          </a:ln>
        </p:spPr>
        <p:txBody>
          <a:bodyPr wrap="square" rtlCol="0">
            <a:spAutoFit/>
          </a:bodyPr>
          <a:lstStyle/>
          <a:p>
            <a:pPr marL="342900" indent="-342900">
              <a:buFontTx/>
              <a:buChar char="-"/>
            </a:pPr>
            <a:r>
              <a:rPr lang="es-ES" sz="2400" b="1">
                <a:latin typeface="Bell MT" panose="02020503060305020303" pitchFamily="18" charset="0"/>
              </a:rPr>
              <a:t>El </a:t>
            </a:r>
            <a:r>
              <a:rPr lang="es-ES" sz="2400" b="1" dirty="0">
                <a:latin typeface="Bell MT" panose="02020503060305020303" pitchFamily="18" charset="0"/>
              </a:rPr>
              <a:t>algoritmo de factorial habrá que aplicarlo a cada término de la fórmula donde se necesite.</a:t>
            </a:r>
          </a:p>
          <a:p>
            <a:pPr marL="342900" indent="-342900">
              <a:buFontTx/>
              <a:buChar char="-"/>
            </a:pPr>
            <a:r>
              <a:rPr lang="es-ES" sz="2400" b="1" dirty="0">
                <a:latin typeface="Bell MT" panose="02020503060305020303" pitchFamily="18" charset="0"/>
              </a:rPr>
              <a:t>Después habrá que calcular la multiplicación dada en el denominador de la fórmula</a:t>
            </a:r>
          </a:p>
          <a:p>
            <a:pPr marL="342900" indent="-342900">
              <a:buFontTx/>
              <a:buChar char="-"/>
            </a:pPr>
            <a:r>
              <a:rPr lang="es-ES" sz="2400" b="1" dirty="0">
                <a:latin typeface="Bell MT" panose="02020503060305020303" pitchFamily="18" charset="0"/>
              </a:rPr>
              <a:t>Y posteriormente la división</a:t>
            </a:r>
          </a:p>
          <a:p>
            <a:pPr marL="342900" indent="-342900">
              <a:buFontTx/>
              <a:buChar char="-"/>
            </a:pPr>
            <a:r>
              <a:rPr lang="es-ES" sz="2400" b="1" dirty="0">
                <a:latin typeface="Bell MT" panose="02020503060305020303" pitchFamily="18" charset="0"/>
              </a:rPr>
              <a:t>Ese será el resultado a obtener</a:t>
            </a:r>
          </a:p>
          <a:p>
            <a:pPr marL="342900" indent="-342900">
              <a:buFontTx/>
              <a:buChar char="-"/>
            </a:pPr>
            <a:endParaRPr lang="es-ES" sz="2400" b="1" dirty="0">
              <a:latin typeface="Bell MT" panose="02020503060305020303" pitchFamily="18" charset="0"/>
            </a:endParaRPr>
          </a:p>
        </p:txBody>
      </p:sp>
    </p:spTree>
    <p:extLst>
      <p:ext uri="{BB962C8B-B14F-4D97-AF65-F5344CB8AC3E}">
        <p14:creationId xmlns:p14="http://schemas.microsoft.com/office/powerpoint/2010/main" val="3878705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descr="diseño abstracto">
            <a:extLst>
              <a:ext uri="{FF2B5EF4-FFF2-40B4-BE49-F238E27FC236}">
                <a16:creationId xmlns:a16="http://schemas.microsoft.com/office/drawing/2014/main" id="{6D363037-1741-4470-A023-883E2FFD5840}"/>
              </a:ext>
            </a:extLst>
          </p:cNvPr>
          <p:cNvPicPr>
            <a:picLocks noChangeAspect="1"/>
          </p:cNvPicPr>
          <p:nvPr/>
        </p:nvPicPr>
        <p:blipFill rotWithShape="1">
          <a:blip r:embed="rId3">
            <a:duotone>
              <a:prstClr val="black"/>
              <a:schemeClr val="accent5">
                <a:tint val="45000"/>
                <a:satMod val="400000"/>
              </a:schemeClr>
            </a:duotone>
            <a:alphaModFix amt="25000"/>
          </a:blip>
          <a:srcRect t="18308" r="6818" b="2872"/>
          <a:stretch/>
        </p:blipFill>
        <p:spPr>
          <a:xfrm flipH="1">
            <a:off x="0" y="-12879"/>
            <a:ext cx="12191980" cy="6857990"/>
          </a:xfrm>
          <a:prstGeom prst="rect">
            <a:avLst/>
          </a:prstGeom>
        </p:spPr>
      </p:pic>
      <p:sp>
        <p:nvSpPr>
          <p:cNvPr id="57" name="Rectángulo 56">
            <a:extLst>
              <a:ext uri="{FF2B5EF4-FFF2-40B4-BE49-F238E27FC236}">
                <a16:creationId xmlns:a16="http://schemas.microsoft.com/office/drawing/2014/main" id="{318E9D62-7BA3-4D5E-8915-0D0E8661E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Título 11">
            <a:extLst>
              <a:ext uri="{FF2B5EF4-FFF2-40B4-BE49-F238E27FC236}">
                <a16:creationId xmlns:a16="http://schemas.microsoft.com/office/drawing/2014/main" id="{FF90CC1B-B326-4383-BDB9-6EF1F7D48E2D}"/>
              </a:ext>
            </a:extLst>
          </p:cNvPr>
          <p:cNvSpPr txBox="1">
            <a:spLocks/>
          </p:cNvSpPr>
          <p:nvPr/>
        </p:nvSpPr>
        <p:spPr>
          <a:xfrm>
            <a:off x="1294476" y="348804"/>
            <a:ext cx="8825658" cy="794196"/>
          </a:xfrm>
          <a:prstGeom prst="rect">
            <a:avLst/>
          </a:prstGeom>
        </p:spPr>
        <p:txBody>
          <a:bodyPr vert="horz" lIns="91440" tIns="45720" rIns="91440" bIns="45720" rtlCol="0" anchor="b">
            <a:normAutofit lnSpcReduction="10000"/>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4800" b="1" u="sng" dirty="0">
                <a:latin typeface="Bell MT" panose="02020503060305020303" pitchFamily="18" charset="0"/>
              </a:rPr>
              <a:t>Consideraciones de espacio</a:t>
            </a:r>
          </a:p>
        </p:txBody>
      </p:sp>
      <p:sp>
        <p:nvSpPr>
          <p:cNvPr id="9" name="CuadroTexto 8">
            <a:extLst>
              <a:ext uri="{FF2B5EF4-FFF2-40B4-BE49-F238E27FC236}">
                <a16:creationId xmlns:a16="http://schemas.microsoft.com/office/drawing/2014/main" id="{8A9672F0-EF45-46E9-A766-77E9A2506B38}"/>
              </a:ext>
            </a:extLst>
          </p:cNvPr>
          <p:cNvSpPr txBox="1"/>
          <p:nvPr/>
        </p:nvSpPr>
        <p:spPr>
          <a:xfrm>
            <a:off x="1294476" y="1710745"/>
            <a:ext cx="9008257" cy="4154984"/>
          </a:xfrm>
          <a:prstGeom prst="rect">
            <a:avLst/>
          </a:prstGeom>
          <a:noFill/>
          <a:ln>
            <a:solidFill>
              <a:schemeClr val="accent1"/>
            </a:solidFill>
          </a:ln>
        </p:spPr>
        <p:txBody>
          <a:bodyPr wrap="square" rtlCol="0">
            <a:spAutoFit/>
          </a:bodyPr>
          <a:lstStyle/>
          <a:p>
            <a:pPr marL="342900" indent="-342900">
              <a:buFontTx/>
              <a:buChar char="-"/>
            </a:pPr>
            <a:r>
              <a:rPr lang="es-ES" sz="2400" b="1" dirty="0">
                <a:latin typeface="Bell MT" panose="02020503060305020303" pitchFamily="18" charset="0"/>
              </a:rPr>
              <a:t>El enunciado del problema dice además que 2&lt;=p&lt;n&lt;8</a:t>
            </a:r>
          </a:p>
          <a:p>
            <a:pPr marL="342900" indent="-342900">
              <a:buFontTx/>
              <a:buChar char="-"/>
            </a:pPr>
            <a:r>
              <a:rPr lang="es-ES" sz="2400" b="1" dirty="0">
                <a:latin typeface="Bell MT" panose="02020503060305020303" pitchFamily="18" charset="0"/>
              </a:rPr>
              <a:t>¿Qué podemos deducir de esto?</a:t>
            </a:r>
          </a:p>
          <a:p>
            <a:pPr marL="342900" indent="-342900">
              <a:buFontTx/>
              <a:buChar char="-"/>
            </a:pPr>
            <a:r>
              <a:rPr lang="es-ES" sz="2400" b="1" dirty="0">
                <a:latin typeface="Bell MT" panose="02020503060305020303" pitchFamily="18" charset="0"/>
              </a:rPr>
              <a:t>¿Cuál será el mayor número que vamos a obtener con la fórmula de las combinaciones sin repetición?</a:t>
            </a:r>
          </a:p>
          <a:p>
            <a:pPr marL="342900" indent="-342900">
              <a:buFontTx/>
              <a:buChar char="-"/>
            </a:pPr>
            <a:r>
              <a:rPr lang="es-ES" sz="2400" b="1" dirty="0">
                <a:latin typeface="Bell MT" panose="02020503060305020303" pitchFamily="18" charset="0"/>
              </a:rPr>
              <a:t>El cálculo es el siguiente:</a:t>
            </a:r>
          </a:p>
          <a:p>
            <a:pPr marL="1257300" lvl="2" indent="-342900">
              <a:buFont typeface="Arial" panose="020B0604020202020204" pitchFamily="34" charset="0"/>
              <a:buChar char="•"/>
            </a:pPr>
            <a:r>
              <a:rPr lang="es-ES" sz="2400" b="1" dirty="0">
                <a:latin typeface="Bell MT" panose="02020503060305020303" pitchFamily="18" charset="0"/>
              </a:rPr>
              <a:t>7! es el máximo valor del denominador</a:t>
            </a:r>
          </a:p>
          <a:p>
            <a:pPr lvl="2"/>
            <a:r>
              <a:rPr lang="es-ES" sz="2400" b="1" dirty="0">
                <a:latin typeface="Bell MT" panose="02020503060305020303" pitchFamily="18" charset="0"/>
              </a:rPr>
              <a:t>    7*6*5*4*3*2*1 = 5040</a:t>
            </a:r>
          </a:p>
          <a:p>
            <a:pPr marL="1257300" lvl="2" indent="-342900">
              <a:buFont typeface="Arial" panose="020B0604020202020204" pitchFamily="34" charset="0"/>
              <a:buChar char="•"/>
            </a:pPr>
            <a:r>
              <a:rPr lang="es-ES" sz="2400" b="1" dirty="0">
                <a:latin typeface="Bell MT" panose="02020503060305020303" pitchFamily="18" charset="0"/>
              </a:rPr>
              <a:t>Todos los valores que puede tomar esa fórmula serán siempre más pequeños que 5040 con lo cual el valor final cabe en un tipo short del lenguaje de programación Java</a:t>
            </a:r>
          </a:p>
          <a:p>
            <a:pPr marL="0" lvl="2"/>
            <a:r>
              <a:rPr lang="es-ES" sz="2400" b="1" dirty="0">
                <a:latin typeface="Bell MT" panose="02020503060305020303" pitchFamily="18" charset="0"/>
              </a:rPr>
              <a:t>- Solo habrá que validar la entrada adecuadamente </a:t>
            </a:r>
            <a:r>
              <a:rPr lang="es-ES" sz="2400" b="1">
                <a:latin typeface="Bell MT" panose="02020503060305020303" pitchFamily="18" charset="0"/>
              </a:rPr>
              <a:t>y resuelto</a:t>
            </a:r>
          </a:p>
        </p:txBody>
      </p:sp>
    </p:spTree>
    <p:extLst>
      <p:ext uri="{BB962C8B-B14F-4D97-AF65-F5344CB8AC3E}">
        <p14:creationId xmlns:p14="http://schemas.microsoft.com/office/powerpoint/2010/main" val="29523618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CC4F44-154A-4E67-B129-1B5389E9F99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E6953E32-00D6-4FFB-AD6B-B2091BB3289C}">
  <ds:schemaRefs>
    <ds:schemaRef ds:uri="http://schemas.microsoft.com/sharepoint/v3/contenttype/forms"/>
  </ds:schemaRefs>
</ds:datastoreItem>
</file>

<file path=customXml/itemProps3.xml><?xml version="1.0" encoding="utf-8"?>
<ds:datastoreItem xmlns:ds="http://schemas.openxmlformats.org/officeDocument/2006/customXml" ds:itemID="{AB5FFD32-E0A8-4E83-80B3-20612105D9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{014D56DE-E346-481E-B602-DC4869C0B3B2}tf78884036</Template>
  <TotalTime>207</TotalTime>
  <Words>523</Words>
  <Application>Microsoft Office PowerPoint</Application>
  <PresentationFormat>Panorámica</PresentationFormat>
  <Paragraphs>66</Paragraphs>
  <Slides>9</Slides>
  <Notes>9</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9</vt:i4>
      </vt:variant>
    </vt:vector>
  </HeadingPairs>
  <TitlesOfParts>
    <vt:vector size="17" baseType="lpstr">
      <vt:lpstr>Arial</vt:lpstr>
      <vt:lpstr>Bell MT</vt:lpstr>
      <vt:lpstr>Calibri</vt:lpstr>
      <vt:lpstr>Cambria Math</vt:lpstr>
      <vt:lpstr>Century Gothic</vt:lpstr>
      <vt:lpstr>Wingdings</vt:lpstr>
      <vt:lpstr>Wingdings 3</vt:lpstr>
      <vt:lpstr>Ion</vt:lpstr>
      <vt:lpstr>ALGUNOS ALGORITMOS RESUELTOS (III)</vt:lpstr>
      <vt:lpstr>1 - Averiguar si un número es múltiplo de 3  2 - Averiguar el máximo común divisor de 2 números  3 - Averiguar las combinaciones de n elementos tomados en        grupos de p elementos donde 2 &lt;= p &lt; n &lt; 8  4 - Calcular el producto de 2 matrices 2x2   5 - Ordenar una serie de ficheros en directorios según unas       normas que se describirán detalladamente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ALGUNOS ALGORITMOS RESUELTOS</dc:title>
  <dc:creator>J MG</dc:creator>
  <cp:lastModifiedBy>J MG</cp:lastModifiedBy>
  <cp:revision>60</cp:revision>
  <dcterms:created xsi:type="dcterms:W3CDTF">2021-01-29T17:45:40Z</dcterms:created>
  <dcterms:modified xsi:type="dcterms:W3CDTF">2021-01-30T11:06:12Z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