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69" r:id="rId7"/>
    <p:sldId id="270" r:id="rId8"/>
    <p:sldId id="271" r:id="rId9"/>
    <p:sldId id="272" r:id="rId10"/>
    <p:sldId id="276" r:id="rId11"/>
    <p:sldId id="277" r:id="rId12"/>
    <p:sldId id="279" r:id="rId13"/>
    <p:sldId id="273" r:id="rId14"/>
    <p:sldId id="278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526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29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17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8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41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5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5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87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41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34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1" dirty="0">
                <a:latin typeface="Bell MT" panose="02020503060305020303" pitchFamily="18" charset="0"/>
              </a:rPr>
              <a:t>ALGUNOS ALGORITMOS RESUELTOS (IV)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“LA PRÁCTICA ES IMPORTANTE”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807F28-C043-4A45-842A-D92CC5F352A7}"/>
              </a:ext>
            </a:extLst>
          </p:cNvPr>
          <p:cNvSpPr txBox="1"/>
          <p:nvPr/>
        </p:nvSpPr>
        <p:spPr>
          <a:xfrm>
            <a:off x="1390918" y="1302973"/>
            <a:ext cx="891810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Bell MT" panose="02020503060305020303" pitchFamily="18" charset="0"/>
              </a:rPr>
              <a:t> - Tendremos un </a:t>
            </a:r>
            <a:r>
              <a:rPr lang="es-ES" sz="2400" b="1" u="sng" dirty="0">
                <a:latin typeface="Bell MT" panose="02020503060305020303" pitchFamily="18" charset="0"/>
              </a:rPr>
              <a:t>bucle exterior </a:t>
            </a:r>
            <a:r>
              <a:rPr lang="es-ES" sz="2400" b="1" dirty="0">
                <a:latin typeface="Bell MT" panose="02020503060305020303" pitchFamily="18" charset="0"/>
              </a:rPr>
              <a:t>de 2 iteraciones, una por cada </a:t>
            </a:r>
          </a:p>
          <a:p>
            <a:r>
              <a:rPr lang="es-ES" sz="2400" b="1" dirty="0">
                <a:latin typeface="Bell MT" panose="02020503060305020303" pitchFamily="18" charset="0"/>
              </a:rPr>
              <a:t>    columna de la matriz resultado.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Hay que tener en cuenta también que para cada columna del resultado hay que hacer dos sumas inicializando a cero la suma cuando empecemos con el siguiente elemento.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Dentro de ese </a:t>
            </a:r>
            <a:r>
              <a:rPr lang="es-ES" sz="2400" b="1" u="sng" dirty="0">
                <a:latin typeface="Bell MT" panose="02020503060305020303" pitchFamily="18" charset="0"/>
              </a:rPr>
              <a:t>bucle exterior </a:t>
            </a:r>
            <a:r>
              <a:rPr lang="es-ES" sz="2400" b="1" dirty="0">
                <a:latin typeface="Bell MT" panose="02020503060305020303" pitchFamily="18" charset="0"/>
              </a:rPr>
              <a:t>tendremos entonces otros dos bucles que se encargarán de recorrer </a:t>
            </a:r>
            <a:r>
              <a:rPr lang="es-ES" sz="2400" b="1" u="sng" dirty="0">
                <a:latin typeface="Bell MT" panose="02020503060305020303" pitchFamily="18" charset="0"/>
              </a:rPr>
              <a:t>uno</a:t>
            </a:r>
            <a:r>
              <a:rPr lang="es-ES" sz="2400" b="1" dirty="0">
                <a:latin typeface="Bell MT" panose="02020503060305020303" pitchFamily="18" charset="0"/>
              </a:rPr>
              <a:t> las filas de la matriz resultado </a:t>
            </a:r>
            <a:r>
              <a:rPr lang="es-ES" sz="2400" b="1" u="sng" dirty="0">
                <a:latin typeface="Bell MT" panose="02020503060305020303" pitchFamily="18" charset="0"/>
              </a:rPr>
              <a:t>y otro</a:t>
            </a:r>
            <a:r>
              <a:rPr lang="es-ES" sz="2400" b="1" dirty="0">
                <a:latin typeface="Bell MT" panose="02020503060305020303" pitchFamily="18" charset="0"/>
              </a:rPr>
              <a:t> un índice para trasponer la fila de M con la columna de N.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Es decir, </a:t>
            </a:r>
            <a:r>
              <a:rPr lang="es-ES" sz="2400" b="1" u="sng" dirty="0">
                <a:latin typeface="Bell MT" panose="02020503060305020303" pitchFamily="18" charset="0"/>
              </a:rPr>
              <a:t>ya fijada la columna y fila resultado con los dos índices de los bucles externos habrá un tercer bucle interno que traspondrá en la suma la columna de la matriz M con la fila de la matriz N</a:t>
            </a:r>
          </a:p>
          <a:p>
            <a:pPr marL="342900" indent="-342900">
              <a:buFontTx/>
              <a:buChar char="-"/>
            </a:pPr>
            <a:endParaRPr lang="es-ES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/>
              <p:nvPr/>
            </p:nvSpPr>
            <p:spPr>
              <a:xfrm>
                <a:off x="1390918" y="1302973"/>
                <a:ext cx="8918105" cy="37040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>
                    <a:latin typeface="Bell MT" panose="02020503060305020303" pitchFamily="18" charset="0"/>
                  </a:rPr>
                  <a:t> - Para probar el algoritmo se proporciona un proyecto </a:t>
                </a:r>
                <a:r>
                  <a:rPr lang="es-ES" sz="2400" b="1" dirty="0" err="1">
                    <a:latin typeface="Bell MT" panose="02020503060305020303" pitchFamily="18" charset="0"/>
                  </a:rPr>
                  <a:t>Netbeans</a:t>
                </a:r>
                <a:r>
                  <a:rPr lang="es-ES" sz="2400" b="1" dirty="0">
                    <a:latin typeface="Bell MT" panose="02020503060305020303" pitchFamily="18" charset="0"/>
                  </a:rPr>
                  <a:t> </a:t>
                </a:r>
              </a:p>
              <a:p>
                <a:r>
                  <a:rPr lang="es-ES" sz="2400" b="1" dirty="0">
                    <a:latin typeface="Bell MT" panose="02020503060305020303" pitchFamily="18" charset="0"/>
                  </a:rPr>
                  <a:t>   última versión 12.1 aunque también funcionará en las versiones </a:t>
                </a:r>
              </a:p>
              <a:p>
                <a:r>
                  <a:rPr lang="es-ES" sz="2400" b="1" dirty="0">
                    <a:latin typeface="Bell MT" panose="02020503060305020303" pitchFamily="18" charset="0"/>
                  </a:rPr>
                  <a:t>   más antiguas con solo copiar el código fuente.</a:t>
                </a: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Se puede probar con los ejemplos que se quieran pero como ejemplo: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4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*</a:t>
                </a:r>
                <a:r>
                  <a:rPr lang="es-ES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4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4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sz="4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s-ES" sz="4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s-ES" sz="4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</a:t>
                </a:r>
                <a:r>
                  <a:rPr lang="es-ES" sz="4000" b="1" dirty="0">
                    <a:latin typeface="Bell MT" panose="02020503060305020303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4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mr>
                          <m:mr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4000" b="1" dirty="0">
                    <a:latin typeface="Bell MT" panose="02020503060305020303" pitchFamily="18" charset="0"/>
                  </a:rPr>
                  <a:t> </a:t>
                </a:r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18" y="1302973"/>
                <a:ext cx="8918105" cy="3704091"/>
              </a:xfrm>
              <a:prstGeom prst="rect">
                <a:avLst/>
              </a:prstGeom>
              <a:blipFill>
                <a:blip r:embed="rId4"/>
                <a:stretch>
                  <a:fillRect l="-819" t="-1149" r="-7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29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509487"/>
            <a:ext cx="8825658" cy="4662374"/>
          </a:xfrm>
          <a:noFill/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rtl="0"/>
            <a:r>
              <a:rPr lang="es-ES" sz="2700" dirty="0">
                <a:latin typeface="Bell MT" panose="02020503060305020303" pitchFamily="18" charset="0"/>
              </a:rPr>
              <a:t>1 - </a:t>
            </a:r>
            <a:r>
              <a:rPr lang="es-ES" sz="2700" b="1" dirty="0">
                <a:latin typeface="Bell MT" panose="02020503060305020303" pitchFamily="18" charset="0"/>
              </a:rPr>
              <a:t>Averiguar si un número es múltiplo de 3</a:t>
            </a:r>
            <a:br>
              <a:rPr lang="es-ES" sz="2700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2 - </a:t>
            </a:r>
            <a:r>
              <a:rPr lang="es-ES" sz="2700" b="1" dirty="0">
                <a:latin typeface="Bell MT" panose="02020503060305020303" pitchFamily="18" charset="0"/>
              </a:rPr>
              <a:t>Averiguar el máximo común divisor de 2 números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3 - </a:t>
            </a:r>
            <a:r>
              <a:rPr lang="es-ES" sz="2700" b="1" dirty="0">
                <a:latin typeface="Bell MT" panose="02020503060305020303" pitchFamily="18" charset="0"/>
              </a:rPr>
              <a:t>Averiguar las combinaciones de n elementos tomados en 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   grupos de p elementos donde 2 &lt;= p &lt; n &lt; 8</a:t>
            </a:r>
            <a:br>
              <a:rPr lang="es-ES" sz="2700" b="1" u="sng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4 - </a:t>
            </a:r>
            <a:r>
              <a:rPr lang="es-ES" sz="2700" b="1" u="sng" dirty="0">
                <a:latin typeface="Bell MT" panose="02020503060305020303" pitchFamily="18" charset="0"/>
              </a:rPr>
              <a:t>Calcular el producto de 2 matrices 2x2</a:t>
            </a:r>
            <a:r>
              <a:rPr lang="es-ES" sz="2700" b="1" dirty="0">
                <a:latin typeface="Bell MT" panose="02020503060305020303" pitchFamily="18" charset="0"/>
              </a:rPr>
              <a:t> 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5 - </a:t>
            </a:r>
            <a:r>
              <a:rPr lang="es-ES" sz="2700" b="1" dirty="0">
                <a:latin typeface="Bell MT" panose="02020503060305020303" pitchFamily="18" charset="0"/>
              </a:rPr>
              <a:t>Ordenar una serie de ficheros en directorios según unas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   normas que se describirán detalladamente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Algoritmos propuestos</a:t>
            </a: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/>
              <p:nvPr/>
            </p:nvSpPr>
            <p:spPr>
              <a:xfrm>
                <a:off x="1519707" y="1790162"/>
                <a:ext cx="8918105" cy="48120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Una matriz es un conjunto de valores dispuestos en filas y columnas</a:t>
                </a: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Una matriz de 2 x 2 es un conjunto de 4 valores dispuestos en 2 filas y en 2 columnas</a:t>
                </a: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Representación gráfica habitual y posición (</a:t>
                </a:r>
                <a:r>
                  <a:rPr lang="es-ES" sz="2400" b="1" dirty="0" err="1">
                    <a:latin typeface="Bell MT" panose="02020503060305020303" pitchFamily="18" charset="0"/>
                  </a:rPr>
                  <a:t>fila,columna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)</a:t>
                </a: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ES" sz="3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3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s-ES" sz="3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600" b="1" i="1" smtClean="0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𝒐𝒔𝒊𝒄𝒊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𝒑𝒐𝒔𝒊𝒄𝒊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𝒑𝒐𝒔𝒊𝒄𝒊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𝒑𝒐𝒔𝒊𝒄𝒊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b="1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7" y="1790162"/>
                <a:ext cx="8918105" cy="4812087"/>
              </a:xfrm>
              <a:prstGeom prst="rect">
                <a:avLst/>
              </a:prstGeom>
              <a:blipFill>
                <a:blip r:embed="rId4"/>
                <a:stretch>
                  <a:fillRect l="-819" t="-8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/>
              <p:nvPr/>
            </p:nvSpPr>
            <p:spPr>
              <a:xfrm>
                <a:off x="1519707" y="1790162"/>
                <a:ext cx="8918105" cy="47186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La multiplicación de 2 matrices M y N de 2 x 2 se representa así:</a:t>
                </a: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r>
                  <a:rPr lang="es-ES" sz="4000" b="1" dirty="0"/>
                  <a:t>    </a:t>
                </a:r>
                <a14:m>
                  <m:oMath xmlns:m="http://schemas.openxmlformats.org/officeDocument/2006/math"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es-E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4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s-ES" sz="4000" b="1" i="1" baseline="-25000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s-ES" sz="4000" b="1" i="1" baseline="-25000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mr>
                          <m:mr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s-ES" sz="4000" b="1" i="1" baseline="-25000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s-ES" sz="4000" b="1" i="1" baseline="-25000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4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ES" sz="4000" b="1" i="1" baseline="-2500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ES" sz="4000" b="1" i="1" baseline="-2500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mr>
                          <m:mr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ES" sz="4000" b="1" i="1" baseline="-2500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s-ES" sz="4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ES" sz="4000" b="1" i="1" baseline="-2500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2400" b="1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ES" sz="2400" b="1" u="sng" dirty="0">
                    <a:latin typeface="Bell MT" panose="02020503060305020303" pitchFamily="18" charset="0"/>
                  </a:rPr>
                  <a:t>Primera fila</a:t>
                </a:r>
                <a:r>
                  <a:rPr lang="es-ES" sz="2400" b="1" dirty="0">
                    <a:latin typeface="Bell MT" panose="02020503060305020303" pitchFamily="18" charset="0"/>
                  </a:rPr>
                  <a:t>: primer subíndice 1 </a:t>
                </a:r>
              </a:p>
              <a:p>
                <a:pPr marL="342900" indent="-342900">
                  <a:buFontTx/>
                  <a:buChar char="-"/>
                </a:pPr>
                <a:r>
                  <a:rPr lang="es-ES" sz="2400" b="1" u="sng" dirty="0">
                    <a:latin typeface="Bell MT" panose="02020503060305020303" pitchFamily="18" charset="0"/>
                  </a:rPr>
                  <a:t>Segunda fila</a:t>
                </a:r>
                <a:r>
                  <a:rPr lang="es-ES" sz="2400" b="1" dirty="0">
                    <a:latin typeface="Bell MT" panose="02020503060305020303" pitchFamily="18" charset="0"/>
                  </a:rPr>
                  <a:t>: primer subíndice 2</a:t>
                </a:r>
              </a:p>
              <a:p>
                <a:pPr marL="342900" indent="-342900">
                  <a:buFontTx/>
                  <a:buChar char="-"/>
                </a:pPr>
                <a:r>
                  <a:rPr lang="es-ES" sz="2400" b="1" u="sng" dirty="0">
                    <a:latin typeface="Bell MT" panose="02020503060305020303" pitchFamily="18" charset="0"/>
                  </a:rPr>
                  <a:t>Primera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: segundo subíndice 1</a:t>
                </a:r>
              </a:p>
              <a:p>
                <a:pPr marL="342900" indent="-342900">
                  <a:buFontTx/>
                  <a:buChar char="-"/>
                </a:pPr>
                <a:r>
                  <a:rPr lang="es-ES" sz="2400" b="1" u="sng" dirty="0">
                    <a:latin typeface="Bell MT" panose="02020503060305020303" pitchFamily="18" charset="0"/>
                  </a:rPr>
                  <a:t>Segunda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: segundo subíndice 2</a:t>
                </a: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7" y="1790162"/>
                <a:ext cx="8918105" cy="4718664"/>
              </a:xfrm>
              <a:prstGeom prst="rect">
                <a:avLst/>
              </a:prstGeom>
              <a:blipFill>
                <a:blip r:embed="rId4"/>
                <a:stretch>
                  <a:fillRect l="-819" t="-90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0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/>
              <p:nvPr/>
            </p:nvSpPr>
            <p:spPr>
              <a:xfrm>
                <a:off x="1519707" y="1790162"/>
                <a:ext cx="8918105" cy="48538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El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resultado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la multiplicación de 2 matrices M y N de 2 x 2 se representa así:</a:t>
                </a: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e>
                              <m:e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e>
                              <m:e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E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2800" b="1" i="1" baseline="-25000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b="1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Es decir el elemento (1,1) es primera fila de M por primera columna de N</a:t>
                </a: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el (1,2) es primera fila de M por segunda columna de N</a:t>
                </a: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el (2,1) es segunda fila de M por primera columna de N</a:t>
                </a: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el (2,2) es segunda fila de M por segunda columna de N</a:t>
                </a: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7" y="1790162"/>
                <a:ext cx="8918105" cy="4853829"/>
              </a:xfrm>
              <a:prstGeom prst="rect">
                <a:avLst/>
              </a:prstGeom>
              <a:blipFill>
                <a:blip r:embed="rId4"/>
                <a:stretch>
                  <a:fillRect l="-819" t="-877" r="-2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3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64405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807F28-C043-4A45-842A-D92CC5F352A7}"/>
              </a:ext>
            </a:extLst>
          </p:cNvPr>
          <p:cNvSpPr txBox="1"/>
          <p:nvPr/>
        </p:nvSpPr>
        <p:spPr>
          <a:xfrm>
            <a:off x="1519707" y="1790162"/>
            <a:ext cx="8918105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b="1" u="sng" dirty="0">
                <a:latin typeface="Bell MT" panose="02020503060305020303" pitchFamily="18" charset="0"/>
              </a:rPr>
              <a:t>Entrada de datos</a:t>
            </a:r>
            <a:r>
              <a:rPr lang="es-ES" sz="2400" b="1" dirty="0">
                <a:latin typeface="Bell MT" panose="02020503060305020303" pitchFamily="18" charset="0"/>
              </a:rPr>
              <a:t>: la entrada de datos la podemos realizar de  </a:t>
            </a:r>
          </a:p>
          <a:p>
            <a:r>
              <a:rPr lang="es-ES" sz="2400" b="1" dirty="0">
                <a:latin typeface="Bell MT" panose="02020503060305020303" pitchFamily="18" charset="0"/>
              </a:rPr>
              <a:t>    modo que introduzcamos los valores en un array de enteros de   </a:t>
            </a:r>
          </a:p>
          <a:p>
            <a:r>
              <a:rPr lang="es-ES" sz="2400" b="1" dirty="0">
                <a:latin typeface="Bell MT" panose="02020503060305020303" pitchFamily="18" charset="0"/>
              </a:rPr>
              <a:t>    2 x 2 declarado previamente.</a:t>
            </a:r>
          </a:p>
          <a:p>
            <a:pPr marL="342900" indent="-342900">
              <a:buFontTx/>
              <a:buChar char="-"/>
            </a:pPr>
            <a:r>
              <a:rPr lang="es-ES" sz="2400" b="1" u="sng" dirty="0">
                <a:latin typeface="Bell MT" panose="02020503060305020303" pitchFamily="18" charset="0"/>
              </a:rPr>
              <a:t>Con la clase Scanner </a:t>
            </a:r>
            <a:r>
              <a:rPr lang="es-ES" sz="2400" b="1" dirty="0">
                <a:latin typeface="Bell MT" panose="02020503060305020303" pitchFamily="18" charset="0"/>
              </a:rPr>
              <a:t>iremos introduciendo los elementos de la primera matriz. Primero la primera fila y después la segunda.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Después introduciremos los elementos de la segunda matriz en otro array de enteros de 2 x 2.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Los </a:t>
            </a:r>
            <a:r>
              <a:rPr lang="es-ES" sz="2400" b="1" dirty="0" err="1">
                <a:latin typeface="Bell MT" panose="02020503060305020303" pitchFamily="18" charset="0"/>
              </a:rPr>
              <a:t>arrays</a:t>
            </a:r>
            <a:r>
              <a:rPr lang="es-ES" sz="2400" b="1" dirty="0">
                <a:latin typeface="Bell MT" panose="02020503060305020303" pitchFamily="18" charset="0"/>
              </a:rPr>
              <a:t> se declaran en Java como se dice en los apuntes:</a:t>
            </a:r>
          </a:p>
          <a:p>
            <a:r>
              <a:rPr lang="es-ES" sz="2400" b="1" dirty="0">
                <a:latin typeface="Bell MT" panose="02020503060305020303" pitchFamily="18" charset="0"/>
              </a:rPr>
              <a:t>    </a:t>
            </a:r>
            <a:r>
              <a:rPr lang="es-ES" sz="2400" b="1" dirty="0" err="1">
                <a:latin typeface="Bell MT" panose="02020503060305020303" pitchFamily="18" charset="0"/>
              </a:rPr>
              <a:t>int</a:t>
            </a:r>
            <a:r>
              <a:rPr lang="es-ES" sz="2400" b="1" dirty="0">
                <a:latin typeface="Bell MT" panose="02020503060305020303" pitchFamily="18" charset="0"/>
              </a:rPr>
              <a:t>[][] </a:t>
            </a:r>
            <a:r>
              <a:rPr lang="es-ES" sz="2400" b="1" dirty="0" err="1">
                <a:latin typeface="Bell MT" panose="02020503060305020303" pitchFamily="18" charset="0"/>
              </a:rPr>
              <a:t>matrizM</a:t>
            </a:r>
            <a:r>
              <a:rPr lang="es-ES" sz="2400" b="1" dirty="0">
                <a:latin typeface="Bell MT" panose="02020503060305020303" pitchFamily="18" charset="0"/>
              </a:rPr>
              <a:t> = new </a:t>
            </a:r>
            <a:r>
              <a:rPr lang="es-ES" sz="2400" b="1" dirty="0" err="1">
                <a:latin typeface="Bell MT" panose="02020503060305020303" pitchFamily="18" charset="0"/>
              </a:rPr>
              <a:t>int</a:t>
            </a:r>
            <a:r>
              <a:rPr lang="es-ES" sz="2400" b="1" dirty="0">
                <a:latin typeface="Bell MT" panose="02020503060305020303" pitchFamily="18" charset="0"/>
              </a:rPr>
              <a:t>[2][2];</a:t>
            </a:r>
          </a:p>
          <a:p>
            <a:r>
              <a:rPr lang="es-ES" sz="2400" b="1" dirty="0">
                <a:latin typeface="Bell MT" panose="02020503060305020303" pitchFamily="18" charset="0"/>
              </a:rPr>
              <a:t>    </a:t>
            </a:r>
            <a:r>
              <a:rPr lang="es-ES" sz="2400" b="1" dirty="0" err="1">
                <a:latin typeface="Bell MT" panose="02020503060305020303" pitchFamily="18" charset="0"/>
              </a:rPr>
              <a:t>int</a:t>
            </a:r>
            <a:r>
              <a:rPr lang="es-ES" sz="2400" b="1" dirty="0">
                <a:latin typeface="Bell MT" panose="02020503060305020303" pitchFamily="18" charset="0"/>
              </a:rPr>
              <a:t>[][] </a:t>
            </a:r>
            <a:r>
              <a:rPr lang="es-ES" sz="2400" b="1" dirty="0" err="1">
                <a:latin typeface="Bell MT" panose="02020503060305020303" pitchFamily="18" charset="0"/>
              </a:rPr>
              <a:t>matrizN</a:t>
            </a:r>
            <a:r>
              <a:rPr lang="es-ES" sz="2400" b="1" dirty="0">
                <a:latin typeface="Bell MT" panose="02020503060305020303" pitchFamily="18" charset="0"/>
              </a:rPr>
              <a:t> = new </a:t>
            </a:r>
            <a:r>
              <a:rPr lang="es-ES" sz="2400" b="1" dirty="0" err="1">
                <a:latin typeface="Bell MT" panose="02020503060305020303" pitchFamily="18" charset="0"/>
              </a:rPr>
              <a:t>int</a:t>
            </a:r>
            <a:r>
              <a:rPr lang="es-ES" sz="2400" b="1" dirty="0">
                <a:latin typeface="Bell MT" panose="02020503060305020303" pitchFamily="18" charset="0"/>
              </a:rPr>
              <a:t>[2][2];</a:t>
            </a:r>
          </a:p>
          <a:p>
            <a:r>
              <a:rPr lang="es-ES" sz="2400" b="1" dirty="0">
                <a:latin typeface="Bell MT" panose="02020503060305020303" pitchFamily="18" charset="0"/>
              </a:rPr>
              <a:t>    ya que vamos a tratar con matrices de  2 x 2.</a:t>
            </a:r>
          </a:p>
        </p:txBody>
      </p:sp>
    </p:spTree>
    <p:extLst>
      <p:ext uri="{BB962C8B-B14F-4D97-AF65-F5344CB8AC3E}">
        <p14:creationId xmlns:p14="http://schemas.microsoft.com/office/powerpoint/2010/main" val="228431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/>
              <p:nvPr/>
            </p:nvSpPr>
            <p:spPr>
              <a:xfrm>
                <a:off x="1519707" y="1790162"/>
                <a:ext cx="8918105" cy="37856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>
                    <a:latin typeface="Cambria Math" panose="02040503050406030204" pitchFamily="18" charset="0"/>
                  </a:rPr>
                  <a:t>Las sumas que hemos de realizar son las siguientes:</a:t>
                </a:r>
              </a:p>
              <a:p>
                <a:endParaRPr lang="es-ES" sz="24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: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1ª fila, 1ª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matriz resultado</a:t>
                </a: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: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1ª fila, 2ª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matriz resultado</a:t>
                </a: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: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2ª fila, 1ª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matriz resultado</a:t>
                </a:r>
                <a:endParaRPr lang="es-ES" sz="2400" b="1" baseline="-25000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: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2ª fila, 2ª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matriz resultado</a:t>
                </a: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7" y="1790162"/>
                <a:ext cx="8918105" cy="3785652"/>
              </a:xfrm>
              <a:prstGeom prst="rect">
                <a:avLst/>
              </a:prstGeom>
              <a:blipFill>
                <a:blip r:embed="rId4"/>
                <a:stretch>
                  <a:fillRect l="-956" t="-11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3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/>
              <p:nvPr/>
            </p:nvSpPr>
            <p:spPr>
              <a:xfrm>
                <a:off x="1519707" y="1453157"/>
                <a:ext cx="9169758" cy="526297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s-ES" sz="24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: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1ª fila,1ª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matriz resultado</a:t>
                </a:r>
              </a:p>
              <a:p>
                <a:r>
                  <a:rPr lang="es-ES" sz="2400" b="1" dirty="0"/>
                  <a:t>- 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: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2ª fila, 1ª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matriz resultado</a:t>
                </a:r>
                <a:endParaRPr lang="es-ES" sz="2400" b="1" baseline="-25000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En la primera columna del resultado los subíndices de columna de n siempre van a ser 1</a:t>
                </a: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: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1ª fila, 2ª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matriz resultado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400" b="1" i="1" baseline="-25000" smtClean="0"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r>
                  <a:rPr lang="es-ES" sz="2400" b="1" dirty="0">
                    <a:latin typeface="Bell MT" panose="02020503060305020303" pitchFamily="18" charset="0"/>
                  </a:rPr>
                  <a:t> : </a:t>
                </a:r>
                <a:r>
                  <a:rPr lang="es-ES" sz="2400" b="1" u="sng" dirty="0">
                    <a:latin typeface="Bell MT" panose="02020503060305020303" pitchFamily="18" charset="0"/>
                  </a:rPr>
                  <a:t>2ª fila, 2ª columna</a:t>
                </a:r>
                <a:r>
                  <a:rPr lang="es-ES" sz="2400" b="1" dirty="0">
                    <a:latin typeface="Bell MT" panose="02020503060305020303" pitchFamily="18" charset="0"/>
                  </a:rPr>
                  <a:t> de matriz resultado</a:t>
                </a: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ES" sz="2400" b="1" dirty="0">
                    <a:latin typeface="Bell MT" panose="02020503060305020303" pitchFamily="18" charset="0"/>
                  </a:rPr>
                  <a:t>En la segunda columna del resultado los subíndices de columna de n siempre van a ser 2</a:t>
                </a:r>
              </a:p>
              <a:p>
                <a:pPr marL="342900" indent="-342900">
                  <a:buFontTx/>
                  <a:buChar char="-"/>
                </a:pPr>
                <a:endParaRPr lang="es-ES" sz="2400" b="1" dirty="0">
                  <a:latin typeface="Bell MT" panose="02020503060305020303" pitchFamily="18" charset="0"/>
                </a:endParaRPr>
              </a:p>
              <a:p>
                <a:endParaRPr lang="es-ES" sz="2400" b="1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807F28-C043-4A45-842A-D92CC5F3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7" y="1453157"/>
                <a:ext cx="9169758" cy="5262979"/>
              </a:xfrm>
              <a:prstGeom prst="rect">
                <a:avLst/>
              </a:prstGeom>
              <a:blipFill>
                <a:blip r:embed="rId4"/>
                <a:stretch>
                  <a:fillRect l="-9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39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Producto de matrices 2 x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807F28-C043-4A45-842A-D92CC5F352A7}"/>
              </a:ext>
            </a:extLst>
          </p:cNvPr>
          <p:cNvSpPr txBox="1"/>
          <p:nvPr/>
        </p:nvSpPr>
        <p:spPr>
          <a:xfrm>
            <a:off x="1519707" y="1453157"/>
            <a:ext cx="916975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s-ES" sz="2400" b="1" i="1" dirty="0">
              <a:latin typeface="Cambria Math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Dos posibles soluciones:</a:t>
            </a:r>
          </a:p>
          <a:p>
            <a:endParaRPr lang="es-ES" sz="2400" b="1" dirty="0">
              <a:latin typeface="Bell MT" panose="0202050306030502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400" b="1" dirty="0">
                <a:latin typeface="Bell MT" panose="02020503060305020303" pitchFamily="18" charset="0"/>
              </a:rPr>
              <a:t>Haciendo las 4 sumas e imprimiéndolas en la salida (la más fácil)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400" b="1" dirty="0">
                <a:latin typeface="Bell MT" panose="02020503060305020303" pitchFamily="18" charset="0"/>
              </a:rPr>
              <a:t>Mediante una serie de bucles que nos permitirá generalizar la solución para el caso de matrices más grandes que 2x2</a:t>
            </a:r>
          </a:p>
          <a:p>
            <a:pPr lvl="1"/>
            <a:r>
              <a:rPr lang="es-ES" sz="2400" b="1" dirty="0">
                <a:latin typeface="Bell MT" panose="02020503060305020303" pitchFamily="18" charset="0"/>
              </a:rPr>
              <a:t>    (este caso se presenta a partir de las diapositivas siguientes </a:t>
            </a:r>
          </a:p>
          <a:p>
            <a:pPr lvl="1"/>
            <a:r>
              <a:rPr lang="es-ES" sz="2400" b="1" dirty="0">
                <a:latin typeface="Bell MT" panose="02020503060305020303" pitchFamily="18" charset="0"/>
              </a:rPr>
              <a:t>    aunque tomando como ejemplo el caso 2 x 2)</a:t>
            </a:r>
          </a:p>
          <a:p>
            <a:endParaRPr lang="es-ES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3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{014D56DE-E346-481E-B602-DC4869C0B3B2}tf78884036</Template>
  <TotalTime>440</TotalTime>
  <Words>860</Words>
  <Application>Microsoft Office PowerPoint</Application>
  <PresentationFormat>Panorámica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Bell MT</vt:lpstr>
      <vt:lpstr>Calibri</vt:lpstr>
      <vt:lpstr>Cambria Math</vt:lpstr>
      <vt:lpstr>Century Gothic</vt:lpstr>
      <vt:lpstr>Wingdings</vt:lpstr>
      <vt:lpstr>Wingdings 3</vt:lpstr>
      <vt:lpstr>Ion</vt:lpstr>
      <vt:lpstr>ALGUNOS ALGORITMOS RESUELTOS (IV)</vt:lpstr>
      <vt:lpstr>1 - Averiguar si un número es múltiplo de 3  2 - Averiguar el máximo común divisor de 2 números  3 - Averiguar las combinaciones de n elementos tomados en        grupos de p elementos donde 2 &lt;= p &lt; n &lt; 8  4 - Calcular el producto de 2 matrices 2x2   5 - Ordenar una serie de ficheros en directorios según unas       normas que se describirán detalladamente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ALGUNOS ALGORITMOS RESUELTOS</dc:title>
  <dc:creator>J MG</dc:creator>
  <cp:lastModifiedBy>J MG</cp:lastModifiedBy>
  <cp:revision>134</cp:revision>
  <dcterms:created xsi:type="dcterms:W3CDTF">2021-01-29T17:45:40Z</dcterms:created>
  <dcterms:modified xsi:type="dcterms:W3CDTF">2021-02-01T12:21:56Z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