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40A9302-448F-48F6-BAED-BA1241D83343}" type="datetimeFigureOut">
              <a:rPr lang="hu-HU" smtClean="0"/>
              <a:t>2021. 01. 14.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5801EC4-7C57-4AA8-9374-92C211B1A067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 smtClean="0"/>
              <a:t>Morpheme Decomposer</a:t>
            </a:r>
            <a:br>
              <a:rPr lang="hu-HU" sz="6600" dirty="0" smtClean="0"/>
            </a:br>
            <a:r>
              <a:rPr lang="hu-HU" sz="2800" dirty="0" smtClean="0"/>
              <a:t>in English and hungarian</a:t>
            </a:r>
            <a:r>
              <a:rPr lang="hu-HU" sz="6600" dirty="0" smtClean="0"/>
              <a:t> </a:t>
            </a:r>
            <a:endParaRPr lang="hu-H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By: Pfeifer 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59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4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2132856"/>
            <a:ext cx="8640960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039" y="4002906"/>
            <a:ext cx="296267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dirty="0" smtClean="0"/>
              <a:t>Convolutional Layers :</a:t>
            </a:r>
          </a:p>
          <a:p>
            <a:r>
              <a:rPr lang="hu-HU" dirty="0" smtClean="0"/>
              <a:t>Filter sizes:</a:t>
            </a:r>
            <a:br>
              <a:rPr lang="hu-HU" dirty="0" smtClean="0"/>
            </a:br>
            <a:r>
              <a:rPr lang="hu-HU" dirty="0" smtClean="0"/>
              <a:t>1x1, 3x1, 5x1, 7x1, 9x1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19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80928"/>
            <a:ext cx="896448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039" y="4002906"/>
            <a:ext cx="296267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dirty="0" smtClean="0"/>
              <a:t>Max Pooling Layers :</a:t>
            </a:r>
          </a:p>
          <a:p>
            <a:r>
              <a:rPr lang="hu-HU" dirty="0" smtClean="0"/>
              <a:t>Pool sizes:</a:t>
            </a:r>
            <a:br>
              <a:rPr lang="hu-HU" dirty="0" smtClean="0"/>
            </a:br>
            <a:r>
              <a:rPr lang="hu-HU" dirty="0" smtClean="0"/>
              <a:t>1x1, 2x1, 2x1, 4x1, 4x1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19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864" y="3426387"/>
            <a:ext cx="223224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039" y="4002906"/>
            <a:ext cx="2602777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Concatenate Layer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19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864" y="4061012"/>
            <a:ext cx="223224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039" y="4002906"/>
            <a:ext cx="2602777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Flatten Layer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7030" y="4709084"/>
            <a:ext cx="223224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039" y="4002906"/>
            <a:ext cx="2602777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57% Dropout Layer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7030" y="5357156"/>
            <a:ext cx="238709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039" y="4002906"/>
            <a:ext cx="2818801" cy="273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dirty="0" smtClean="0"/>
              <a:t>Dense Layers with outputs that predict: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all the attached morphemes (1x77 vector)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length of word stem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hu-HU" dirty="0"/>
              <a:t>Neural </a:t>
            </a:r>
            <a:r>
              <a:rPr lang="hu-HU" dirty="0" smtClean="0"/>
              <a:t>network structurE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" y="1628800"/>
            <a:ext cx="894065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7030" y="6005228"/>
            <a:ext cx="238709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039" y="4002906"/>
            <a:ext cx="2818801" cy="17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Final concatenated Layer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1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Using the previous Neural network</a:t>
            </a:r>
            <a:endParaRPr lang="hu-H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993325" cy="427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1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Using the previous Neural network</a:t>
            </a:r>
            <a:endParaRPr lang="hu-H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993325" cy="427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2352798"/>
            <a:ext cx="2387098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88454" y="3332335"/>
            <a:ext cx="1080120" cy="10801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183483" y="3332335"/>
            <a:ext cx="1080120" cy="10801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2263603" y="3332335"/>
            <a:ext cx="1080120" cy="10801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343723" y="3332335"/>
            <a:ext cx="1080120" cy="10801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23843" y="3332335"/>
            <a:ext cx="1080120" cy="10801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4657859"/>
            <a:ext cx="5760640" cy="2132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Each one is exactly the same layout as the previously shown Neural Network, except the Word type NN: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doesn’t have a separate word stem length Neuron and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Uses softmax instead of sigmoid activation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4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About morphemes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 smtClean="0"/>
              <a:t>Morpheme = Smallest part of the word that contains meaning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Morphemes = Word stem, </a:t>
            </a:r>
            <a:r>
              <a:rPr lang="hu-HU" dirty="0" smtClean="0"/>
              <a:t>affixes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u="sng" dirty="0" smtClean="0"/>
              <a:t>English</a:t>
            </a:r>
            <a:r>
              <a:rPr lang="hu-HU" dirty="0" smtClean="0"/>
              <a:t>:</a:t>
            </a:r>
          </a:p>
          <a:p>
            <a:r>
              <a:rPr lang="en-US" dirty="0"/>
              <a:t>interestingly = interesting (adjective) + </a:t>
            </a:r>
            <a:r>
              <a:rPr lang="en-US" dirty="0" err="1"/>
              <a:t>ly</a:t>
            </a:r>
            <a:r>
              <a:rPr lang="en-US" dirty="0"/>
              <a:t> (adverb marker</a:t>
            </a:r>
            <a:r>
              <a:rPr lang="en-US" dirty="0" smtClean="0"/>
              <a:t>)</a:t>
            </a:r>
            <a:endParaRPr lang="hu-HU" dirty="0" smtClean="0"/>
          </a:p>
          <a:p>
            <a:endParaRPr lang="hu-HU" dirty="0"/>
          </a:p>
          <a:p>
            <a:r>
              <a:rPr lang="hu-HU" u="sng" dirty="0" smtClean="0"/>
              <a:t>Hungarian</a:t>
            </a:r>
            <a:r>
              <a:rPr lang="hu-HU" dirty="0" smtClean="0"/>
              <a:t>:</a:t>
            </a:r>
          </a:p>
          <a:p>
            <a:r>
              <a:rPr lang="hu-HU" dirty="0"/>
              <a:t>kutyátokhoz = kutya (noun) + tok (possession </a:t>
            </a:r>
            <a:r>
              <a:rPr lang="hu-HU" dirty="0" smtClean="0"/>
              <a:t>marker Plural/2</a:t>
            </a:r>
            <a:r>
              <a:rPr lang="hu-HU" dirty="0"/>
              <a:t>) + hoz (relation marker </a:t>
            </a:r>
            <a:r>
              <a:rPr lang="hu-HU" dirty="0" smtClean="0"/>
              <a:t>affix)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Set similarity measures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 smtClean="0"/>
              <a:t>I didn’t have sufficient data for the previous mentioned word types.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And they can’t be decomposed into further morphemes anyway.</a:t>
            </a:r>
          </a:p>
          <a:p>
            <a:pPr marL="342900" indent="-342900">
              <a:buFontTx/>
              <a:buChar char="-"/>
            </a:pPr>
            <a:r>
              <a:rPr lang="hu-HU" u="sng" dirty="0" smtClean="0"/>
              <a:t>Word similarity</a:t>
            </a:r>
            <a:r>
              <a:rPr lang="hu-HU" dirty="0" smtClean="0"/>
              <a:t>: Lehvenstein distance</a:t>
            </a:r>
          </a:p>
          <a:p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41" y="3789040"/>
            <a:ext cx="74771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4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Set similarity measures</a:t>
            </a:r>
            <a:endParaRPr lang="hu-H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Set similarity ≈ Average word similarity</a:t>
            </a:r>
          </a:p>
          <a:p>
            <a:r>
              <a:rPr lang="hu-HU" u="sng" dirty="0" smtClean="0"/>
              <a:t>Issues with this:</a:t>
            </a:r>
            <a:endParaRPr lang="hu-HU" u="sng" dirty="0"/>
          </a:p>
          <a:p>
            <a:pPr marL="342900" indent="-342900">
              <a:buFontTx/>
              <a:buChar char="-"/>
            </a:pPr>
            <a:r>
              <a:rPr lang="hu-HU" dirty="0" smtClean="0"/>
              <a:t>„többször” is a numeral, but it’s very dissimilar to other numerals.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The larger the set, the smaller the average word similarity will be for a given word.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The Lehvenstein-distance will give a small value if the average length of words in the set is small (let’s say ~8), but the length of our word is long (let’s say ~20). E.g.: „eltéveszthetetlenül” is an Adverb, but most Adverbs are much shorter.</a:t>
            </a:r>
          </a:p>
        </p:txBody>
      </p:sp>
    </p:spTree>
    <p:extLst>
      <p:ext uri="{BB962C8B-B14F-4D97-AF65-F5344CB8AC3E}">
        <p14:creationId xmlns:p14="http://schemas.microsoft.com/office/powerpoint/2010/main" val="5469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Set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Solutions: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If the word is in the set, its set-similarity is automatically 1.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If the word is very similar to one (or a few) words in the set, its set-similarity should be higher → count the proportion of words in the set for which its Lehvenstein-distance is &gt; 0.5.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If a word is very long, cutoff the first bit and test the similarity on the last </a:t>
            </a:r>
            <a:r>
              <a:rPr lang="hu-HU" i="1" dirty="0" smtClean="0"/>
              <a:t>k</a:t>
            </a:r>
            <a:r>
              <a:rPr lang="hu-HU" dirty="0" smtClean="0"/>
              <a:t> letters, where </a:t>
            </a:r>
            <a:r>
              <a:rPr lang="hu-HU" i="1" dirty="0" smtClean="0"/>
              <a:t>k</a:t>
            </a:r>
            <a:r>
              <a:rPr lang="hu-HU" dirty="0" smtClean="0"/>
              <a:t> is the average length of the set. Then:</a:t>
            </a:r>
            <a:br>
              <a:rPr lang="hu-HU" dirty="0" smtClean="0"/>
            </a:br>
            <a:r>
              <a:rPr lang="hu-HU" dirty="0" smtClean="0"/>
              <a:t>similarity = (regular similarity + cut similarity) / 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6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Set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772816"/>
                <a:ext cx="8892480" cy="43735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u="sng" dirty="0" smtClean="0"/>
                  <a:t>Final set similarity:</a:t>
                </a:r>
              </a:p>
              <a:p>
                <a:r>
                  <a:rPr lang="hu-HU" dirty="0" smtClean="0"/>
                  <a:t>Given </a:t>
                </a:r>
                <a14:m>
                  <m:oMath xmlns:m="http://schemas.openxmlformats.org/officeDocument/2006/math">
                    <m:r>
                      <a:rPr lang="hu-HU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hu-HU" dirty="0" smtClean="0"/>
                  <a:t> word, </a:t>
                </a:r>
                <a14:m>
                  <m:oMath xmlns:m="http://schemas.openxmlformats.org/officeDocument/2006/math">
                    <m:r>
                      <a:rPr lang="hu-HU" b="1" i="1" dirty="0" smtClean="0">
                        <a:latin typeface="Cambria Math"/>
                      </a:rPr>
                      <m:t>𝑺</m:t>
                    </m:r>
                  </m:oMath>
                </a14:m>
                <a:r>
                  <a:rPr lang="hu-HU" dirty="0" smtClean="0"/>
                  <a:t> set:</a:t>
                </a:r>
              </a:p>
              <a:p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hu-H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hu-HU" b="1" i="1" smtClean="0">
                          <a:latin typeface="Cambria Math"/>
                        </a:rPr>
                        <m:t>≔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/>
                        </a:rPr>
                        <m:t>{</m:t>
                      </m:r>
                      <m:r>
                        <a:rPr lang="hu-HU" b="1" i="1" smtClean="0">
                          <a:latin typeface="Cambria Math"/>
                        </a:rPr>
                        <m:t>𝒔</m:t>
                      </m:r>
                      <m:r>
                        <a:rPr lang="hu-HU" b="1" i="1" smtClean="0">
                          <a:latin typeface="Cambria Math"/>
                        </a:rPr>
                        <m:t>∈</m:t>
                      </m:r>
                      <m:r>
                        <a:rPr lang="hu-HU" b="1" i="1" smtClean="0">
                          <a:latin typeface="Cambria Math"/>
                        </a:rPr>
                        <m:t>𝑺</m:t>
                      </m:r>
                      <m:r>
                        <a:rPr lang="hu-HU" b="1" i="1" smtClean="0">
                          <a:latin typeface="Cambria Math"/>
                        </a:rPr>
                        <m:t> | </m:t>
                      </m:r>
                      <m:r>
                        <a:rPr lang="hu-HU" b="1" i="1" smtClean="0">
                          <a:latin typeface="Cambria Math"/>
                        </a:rPr>
                        <m:t>𝒍𝒆𝒗</m:t>
                      </m:r>
                      <m:d>
                        <m:dPr>
                          <m:ctrlPr>
                            <a:rPr lang="hu-H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hu-HU" b="1" i="1" smtClean="0">
                          <a:latin typeface="Cambria Math"/>
                        </a:rPr>
                        <m:t>&gt;</m:t>
                      </m:r>
                      <m:r>
                        <a:rPr lang="hu-HU" b="1" i="1" smtClean="0">
                          <a:latin typeface="Cambria Math"/>
                        </a:rPr>
                        <m:t>𝟎</m:t>
                      </m:r>
                      <m:r>
                        <a:rPr lang="hu-HU" b="1" i="1" smtClean="0">
                          <a:latin typeface="Cambria Math"/>
                        </a:rPr>
                        <m:t>.</m:t>
                      </m:r>
                      <m:r>
                        <a:rPr lang="hu-HU" b="1" i="1" smtClean="0">
                          <a:latin typeface="Cambria Math"/>
                        </a:rPr>
                        <m:t>𝟓</m:t>
                      </m:r>
                      <m:r>
                        <a:rPr lang="hu-HU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hu-H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dirty="0" smtClean="0">
                          <a:latin typeface="Cambria Math"/>
                        </a:rPr>
                        <m:t>𝒂𝒗𝒈</m:t>
                      </m:r>
                      <m:r>
                        <a:rPr lang="hu-HU" b="1" i="1" dirty="0" smtClean="0">
                          <a:latin typeface="Cambria Math"/>
                        </a:rPr>
                        <m:t>_</m:t>
                      </m:r>
                      <m:r>
                        <a:rPr lang="hu-HU" b="1" i="1" dirty="0" smtClean="0">
                          <a:latin typeface="Cambria Math"/>
                        </a:rPr>
                        <m:t>𝒍𝒆𝒏</m:t>
                      </m:r>
                      <m:d>
                        <m:dPr>
                          <m:ctrlPr>
                            <a:rPr lang="hu-HU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hu-HU" b="1" i="1" dirty="0" smtClean="0">
                          <a:latin typeface="Cambria Math"/>
                        </a:rPr>
                        <m:t>≔ </m:t>
                      </m:r>
                      <m:f>
                        <m:fPr>
                          <m:ctrlPr>
                            <a:rPr lang="hu-HU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i="1" dirty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hu-HU" i="1" dirty="0">
                              <a:latin typeface="Cambria Math"/>
                            </a:rPr>
                            <m:t>|</m:t>
                          </m:r>
                          <m:r>
                            <a:rPr lang="hu-HU" i="1" dirty="0">
                              <a:latin typeface="Cambria Math"/>
                            </a:rPr>
                            <m:t>𝑺</m:t>
                          </m:r>
                          <m:r>
                            <a:rPr lang="hu-HU" i="1" dirty="0">
                              <a:latin typeface="Cambria Math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hu-HU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hu-HU" i="1" dirty="0">
                              <a:latin typeface="Cambria Math"/>
                            </a:rPr>
                            <m:t>𝒔</m:t>
                          </m:r>
                          <m:r>
                            <a:rPr lang="hu-HU" i="1" dirty="0">
                              <a:latin typeface="Cambria Math"/>
                            </a:rPr>
                            <m:t>∈</m:t>
                          </m:r>
                          <m:r>
                            <a:rPr lang="hu-HU" i="1" dirty="0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hu-HU" i="1" dirty="0">
                              <a:latin typeface="Cambria Math"/>
                            </a:rPr>
                            <m:t>𝒍𝒆𝒏</m:t>
                          </m:r>
                          <m:r>
                            <a:rPr lang="hu-HU" i="1" dirty="0">
                              <a:latin typeface="Cambria Math"/>
                            </a:rPr>
                            <m:t>(</m:t>
                          </m:r>
                          <m:r>
                            <a:rPr lang="hu-HU" i="1" dirty="0">
                              <a:latin typeface="Cambria Math"/>
                            </a:rPr>
                            <m:t>𝒔</m:t>
                          </m:r>
                          <m:r>
                            <a:rPr lang="hu-HU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endParaRPr lang="hu-H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dirty="0" smtClean="0">
                          <a:latin typeface="Cambria Math"/>
                        </a:rPr>
                        <m:t>𝒔𝒊𝒎</m:t>
                      </m:r>
                      <m:r>
                        <a:rPr lang="hu-HU" b="1" i="1" dirty="0" smtClean="0">
                          <a:latin typeface="Cambria Math"/>
                        </a:rPr>
                        <m:t>(</m:t>
                      </m:r>
                      <m:r>
                        <a:rPr lang="hu-HU" b="1" i="1" dirty="0" smtClean="0">
                          <a:latin typeface="Cambria Math"/>
                        </a:rPr>
                        <m:t>𝒘</m:t>
                      </m:r>
                      <m:r>
                        <a:rPr lang="hu-HU" b="1" i="1" dirty="0" smtClean="0">
                          <a:latin typeface="Cambria Math"/>
                        </a:rPr>
                        <m:t>,</m:t>
                      </m:r>
                      <m:r>
                        <a:rPr lang="hu-HU" b="1" i="1" dirty="0" smtClean="0">
                          <a:latin typeface="Cambria Math"/>
                        </a:rPr>
                        <m:t>𝑺</m:t>
                      </m:r>
                      <m:r>
                        <a:rPr lang="hu-HU" b="1" i="1" dirty="0" smtClean="0">
                          <a:latin typeface="Cambria Math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1" i="1" dirty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dirty="0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hu-HU" b="1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hu-HU" b="1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1" i="1" dirty="0" smtClean="0">
                                          <a:latin typeface="Cambria Math"/>
                                        </a:rPr>
                                        <m:t>𝒘</m:t>
                                      </m:r>
                                      <m:r>
                                        <a:rPr lang="hu-HU" b="1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hu-HU" b="1" i="1" dirty="0" smtClean="0"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d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|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hu-HU" b="1" i="1" dirty="0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𝑷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𝒘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𝒍𝒆𝒗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𝒘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hu-HU" b="1" i="1" dirty="0" smtClean="0">
                                  <a:latin typeface="Cambria Math"/>
                                </a:rPr>
                                <m:t>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hu-HU" b="1" i="0" dirty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hu-HU" b="1" i="1" dirty="0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hu-HU" b="1" i="1" dirty="0" smtClean="0">
                                  <a:latin typeface="Cambria Math"/>
                                </a:rPr>
                                <m:t>𝒍𝒆𝒏</m:t>
                              </m:r>
                              <m:d>
                                <m:dPr>
                                  <m:ctrlPr>
                                    <a:rPr lang="hu-HU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hu-HU" b="1" i="1" dirty="0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hu-HU" i="1" dirty="0">
                                  <a:latin typeface="Cambria Math"/>
                                </a:rPr>
                                <m:t>𝒂𝒗𝒈</m:t>
                              </m:r>
                              <m:r>
                                <a:rPr lang="hu-HU" i="1" dirty="0">
                                  <a:latin typeface="Cambria Math"/>
                                </a:rPr>
                                <m:t>_</m:t>
                              </m:r>
                              <m:r>
                                <a:rPr lang="hu-HU" i="1" dirty="0">
                                  <a:latin typeface="Cambria Math"/>
                                </a:rPr>
                                <m:t>𝒍𝒆𝒏</m:t>
                              </m:r>
                              <m:d>
                                <m:dPr>
                                  <m:ctrlPr>
                                    <a:rPr lang="hu-HU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hu-HU" b="1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hu-HU" b="1" i="1" dirty="0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hu-HU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i="1" dirty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𝑷</m:t>
                                      </m:r>
                                      <m:d>
                                        <m:dPr>
                                          <m:ctrlPr>
                                            <a:rPr lang="hu-HU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|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hu-HU" i="1" dirty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𝑷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𝒘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𝒍𝒆𝒗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𝒘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𝒑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hu-HU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hu-HU" i="1" dirty="0">
                                      <a:latin typeface="Cambria Math"/>
                                    </a:rPr>
                                    <m:t>𝒔𝒊𝒎</m:t>
                                  </m:r>
                                  <m:d>
                                    <m:dPr>
                                      <m:ctrlPr>
                                        <a:rPr lang="hu-HU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𝒂𝒗𝒈</m:t>
                                          </m:r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_</m:t>
                                          </m:r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𝒍𝒆𝒏</m:t>
                                          </m:r>
                                          <m:d>
                                            <m:dPr>
                                              <m:ctrlPr>
                                                <a:rPr lang="hu-HU" i="1" dirty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hu-HU" i="1" dirty="0">
                                                  <a:latin typeface="Cambria Math"/>
                                                </a:rPr>
                                                <m:t>𝑺</m:t>
                                              </m:r>
                                            </m:e>
                                          </m:d>
                                          <m:r>
                                            <a:rPr lang="hu-HU" i="1" dirty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</m:e>
                                      </m:d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hu-HU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1" i="1" dirty="0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hu-HU" b="1" i="0" dirty="0" smtClean="0">
                                  <a:latin typeface="Cambria Math"/>
                                </a:rPr>
                                <m:t>oth</m:t>
                              </m:r>
                              <m:r>
                                <m:rPr>
                                  <m:nor/>
                                </m:rPr>
                                <a:rPr lang="hu-HU" b="1" i="0" dirty="0" smtClean="0">
                                  <a:latin typeface="Cambria Math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hu-HU" b="1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772816"/>
                <a:ext cx="8892480" cy="4373563"/>
              </a:xfrm>
              <a:blipFill rotWithShape="1">
                <a:blip r:embed="rId2"/>
                <a:stretch>
                  <a:fillRect l="-686" t="-2092" r="-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7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Putting everything together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98876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hu-HU" dirty="0" smtClean="0"/>
              <a:t>Before training the Neural Networks, I removed all words containing „kutya” and „nap”, to see how well the model does on them.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For each Neural Network prediction and Set-similarity prediction I defined a cutoff value: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If the prediction was &lt; cutoff, then the given word isn’t of the type that the Neural Network or Set-similarity measure predicted.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Joined all of the possible word types, and for nouns, verbs, adjectives, determiners and numbers, added the most likely decomposition.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Finally, if no value was larger than any predefined cutoff, then I predicted the most likely word type that the Word Type Neural Network gave.</a:t>
            </a:r>
          </a:p>
        </p:txBody>
      </p:sp>
    </p:spTree>
    <p:extLst>
      <p:ext uri="{BB962C8B-B14F-4D97-AF65-F5344CB8AC3E}">
        <p14:creationId xmlns:p14="http://schemas.microsoft.com/office/powerpoint/2010/main" val="931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hu-HU" dirty="0" smtClean="0"/>
              <a:t>results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673219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5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hu-HU" dirty="0" smtClean="0"/>
              <a:t>results</a:t>
            </a:r>
            <a:endParaRPr lang="hu-H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82608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828010"/>
          </a:xfrm>
        </p:spPr>
        <p:txBody>
          <a:bodyPr>
            <a:normAutofit/>
          </a:bodyPr>
          <a:lstStyle/>
          <a:p>
            <a:r>
              <a:rPr lang="hu-HU" dirty="0" smtClean="0"/>
              <a:t>It’s not perfect though....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5" y="4293096"/>
            <a:ext cx="8208913" cy="23042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hu-HU" dirty="0" smtClean="0"/>
              <a:t>For some Nouns, it completely misses the point.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Without knowing the stem of each word (having a dictionary), it’s really difficult to know what each word actually means.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If I had built in a dictionary, it could have realised that „halat” contains an accusative marker, and that „kutat” is a verb, not an adjective or a noun.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2641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Best and worst performances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 smtClean="0"/>
              <a:t>The model performs by far the best on verbs:</a:t>
            </a:r>
          </a:p>
          <a:p>
            <a:pPr marL="342900" indent="-342900">
              <a:buFontTx/>
              <a:buChar char="-"/>
            </a:pPr>
            <a:endParaRPr lang="hu-HU" dirty="0"/>
          </a:p>
          <a:p>
            <a:pPr marL="342900" indent="-342900">
              <a:buFontTx/>
              <a:buChar char="-"/>
            </a:pPr>
            <a:endParaRPr lang="hu-HU" dirty="0" smtClean="0"/>
          </a:p>
          <a:p>
            <a:pPr marL="342900" indent="-342900">
              <a:buFontTx/>
              <a:buChar char="-"/>
            </a:pPr>
            <a:r>
              <a:rPr lang="hu-HU" dirty="0" smtClean="0"/>
              <a:t>And worst on unknown nouns, adverbs and numerals. For example:</a:t>
            </a:r>
          </a:p>
          <a:p>
            <a:pPr marL="342900" indent="-342900">
              <a:buFontTx/>
              <a:buChar char="-"/>
            </a:pPr>
            <a:endParaRPr lang="hu-HU" dirty="0"/>
          </a:p>
          <a:p>
            <a:pPr marL="342900" indent="-342900">
              <a:buFontTx/>
              <a:buChar char="-"/>
            </a:pPr>
            <a:endParaRPr lang="hu-HU" dirty="0" smtClean="0"/>
          </a:p>
          <a:p>
            <a:pPr marL="342900" indent="-342900">
              <a:buFontTx/>
              <a:buChar char="-"/>
            </a:pPr>
            <a:r>
              <a:rPr lang="hu-HU" dirty="0" smtClean="0"/>
              <a:t>Even though „százkilencszer” does get recognized:</a:t>
            </a:r>
          </a:p>
          <a:p>
            <a:pPr marL="342900" indent="-342900">
              <a:buFontTx/>
              <a:buChar char="-"/>
            </a:pPr>
            <a:endParaRPr lang="hu-HU" dirty="0" smtClean="0"/>
          </a:p>
          <a:p>
            <a:pPr marL="342900" indent="-342900">
              <a:buFontTx/>
              <a:buChar char="-"/>
            </a:pPr>
            <a:endParaRPr lang="hu-HU" dirty="0" smtClean="0"/>
          </a:p>
          <a:p>
            <a:pPr marL="342900" indent="-342900">
              <a:buFontTx/>
              <a:buChar char="-"/>
            </a:pPr>
            <a:endParaRPr lang="hu-H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41451"/>
            <a:ext cx="8496944" cy="90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5" y="3794745"/>
            <a:ext cx="839407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5" y="5229200"/>
            <a:ext cx="8402137" cy="105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3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code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2242592" cy="524272"/>
          </a:xfrm>
        </p:spPr>
        <p:txBody>
          <a:bodyPr/>
          <a:lstStyle/>
          <a:p>
            <a:r>
              <a:rPr lang="hu-HU" dirty="0" smtClean="0"/>
              <a:t>Up on GitHub:</a:t>
            </a:r>
          </a:p>
          <a:p>
            <a:endParaRPr lang="hu-H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5040560" cy="401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508104" y="5445224"/>
            <a:ext cx="1385639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5957639" y="3717032"/>
            <a:ext cx="1872208" cy="187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smtClean="0"/>
              <a:t>This is a runnable Notebook that I showed the previous results from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Automatic decomposition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065315"/>
          </a:xfrm>
        </p:spPr>
        <p:txBody>
          <a:bodyPr/>
          <a:lstStyle/>
          <a:p>
            <a:r>
              <a:rPr lang="hu-HU" dirty="0" smtClean="0"/>
              <a:t>Option 1:</a:t>
            </a:r>
          </a:p>
          <a:p>
            <a:r>
              <a:rPr lang="hu-HU" dirty="0" smtClean="0"/>
              <a:t>	Program all of grammar (viable method for English, 	with not too many </a:t>
            </a:r>
            <a:r>
              <a:rPr lang="hu-HU" dirty="0" smtClean="0"/>
              <a:t>affixes attached </a:t>
            </a:r>
            <a:r>
              <a:rPr lang="hu-HU" dirty="0" smtClean="0"/>
              <a:t>to a word).</a:t>
            </a:r>
          </a:p>
          <a:p>
            <a:endParaRPr lang="hu-HU" dirty="0" smtClean="0"/>
          </a:p>
          <a:p>
            <a:r>
              <a:rPr lang="hu-HU" dirty="0" smtClean="0"/>
              <a:t>Option 2:</a:t>
            </a:r>
          </a:p>
          <a:p>
            <a:r>
              <a:rPr lang="hu-HU" dirty="0"/>
              <a:t>	</a:t>
            </a:r>
            <a:r>
              <a:rPr lang="hu-HU" dirty="0" smtClean="0"/>
              <a:t>Use a Neural Network that can find and learn these 	</a:t>
            </a:r>
            <a:r>
              <a:rPr lang="hu-HU" dirty="0" smtClean="0"/>
              <a:t>affixes.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17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31640" y="1772816"/>
            <a:ext cx="6120680" cy="360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600" dirty="0" smtClean="0">
                <a:solidFill>
                  <a:schemeClr val="tx1"/>
                </a:solidFill>
              </a:rPr>
              <a:t>THANK YOU FOR YOUR ATTENTION</a:t>
            </a:r>
            <a:endParaRPr lang="hu-HU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7664" y="2852936"/>
            <a:ext cx="6120680" cy="1296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6600" dirty="0" smtClean="0">
                <a:solidFill>
                  <a:schemeClr val="tx1"/>
                </a:solidFill>
              </a:rPr>
              <a:t>questions</a:t>
            </a:r>
            <a:endParaRPr lang="hu-HU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147248" cy="756002"/>
          </a:xfrm>
        </p:spPr>
        <p:txBody>
          <a:bodyPr/>
          <a:lstStyle/>
          <a:p>
            <a:r>
              <a:rPr lang="hu-HU" dirty="0" smtClean="0"/>
              <a:t>morpheme tree in english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6075"/>
            <a:ext cx="8352928" cy="604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6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Hungarian morphemes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hu-HU" dirty="0" smtClean="0"/>
              <a:t>HUNGARIAN MORPHEME TREE: Wouldn’t be able to see individual rectangles, it would be way too large.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3 types of </a:t>
            </a:r>
            <a:r>
              <a:rPr lang="hu-HU" dirty="0" smtClean="0"/>
              <a:t>affixes (képző </a:t>
            </a:r>
            <a:r>
              <a:rPr lang="hu-HU" dirty="0" smtClean="0"/>
              <a:t>, jel, rag).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These are only the rag’s for nouns:</a:t>
            </a:r>
          </a:p>
          <a:p>
            <a:r>
              <a:rPr lang="hu-HU" b="0" dirty="0" smtClean="0"/>
              <a:t>accusative marker:</a:t>
            </a:r>
            <a:r>
              <a:rPr lang="hu-HU" b="0" dirty="0"/>
              <a:t> </a:t>
            </a:r>
            <a:r>
              <a:rPr lang="hu-HU" b="0" i="1" dirty="0"/>
              <a:t>-t</a:t>
            </a:r>
            <a:r>
              <a:rPr lang="hu-HU" b="0" dirty="0"/>
              <a:t> </a:t>
            </a:r>
          </a:p>
          <a:p>
            <a:r>
              <a:rPr lang="hu-HU" b="0" dirty="0" smtClean="0"/>
              <a:t>possessive marker:</a:t>
            </a:r>
            <a:r>
              <a:rPr lang="hu-HU" b="0" dirty="0"/>
              <a:t> </a:t>
            </a:r>
            <a:r>
              <a:rPr lang="hu-HU" b="0" i="1" dirty="0"/>
              <a:t>-nak, </a:t>
            </a:r>
            <a:r>
              <a:rPr lang="hu-HU" b="0" i="1" dirty="0" smtClean="0"/>
              <a:t>nek</a:t>
            </a:r>
            <a:endParaRPr lang="hu-HU" b="0" dirty="0"/>
          </a:p>
          <a:p>
            <a:r>
              <a:rPr lang="hu-HU" b="0" dirty="0" smtClean="0"/>
              <a:t>other markers:</a:t>
            </a:r>
            <a:r>
              <a:rPr lang="hu-HU" b="0" dirty="0"/>
              <a:t> </a:t>
            </a:r>
            <a:r>
              <a:rPr lang="hu-HU" b="0" i="1" dirty="0"/>
              <a:t>-ban, -ben, -ba, -be, -ból, -ből, -n, -on, -en, -ön, -ra, -re, -ról, -ről, -nál, -nél, -hoz, -hez, -höz, -tól, -től, -val, -vel, -kor</a:t>
            </a:r>
            <a:r>
              <a:rPr lang="hu-HU" b="0" i="1" dirty="0" smtClean="0"/>
              <a:t>,     -nak</a:t>
            </a:r>
            <a:r>
              <a:rPr lang="hu-HU" b="0" i="1" dirty="0"/>
              <a:t>, -</a:t>
            </a:r>
            <a:r>
              <a:rPr lang="hu-HU" b="0" i="1" dirty="0" smtClean="0"/>
              <a:t>nek, etc. ....</a:t>
            </a:r>
          </a:p>
          <a:p>
            <a:r>
              <a:rPr lang="hu-HU" sz="3200" i="1" dirty="0" smtClean="0"/>
              <a:t>→</a:t>
            </a:r>
            <a:r>
              <a:rPr lang="hu-HU" i="1" dirty="0" smtClean="0"/>
              <a:t> Neural Network models instead!</a:t>
            </a:r>
            <a:endParaRPr lang="hu-HU" dirty="0"/>
          </a:p>
          <a:p>
            <a:pPr marL="342900" indent="-342900"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64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900018"/>
          </a:xfrm>
        </p:spPr>
        <p:txBody>
          <a:bodyPr>
            <a:normAutofit/>
          </a:bodyPr>
          <a:lstStyle/>
          <a:p>
            <a:r>
              <a:rPr lang="hu-HU" dirty="0" smtClean="0"/>
              <a:t>Data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078812" cy="530120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hu-HU" dirty="0" smtClean="0"/>
              <a:t>Given a Data Frame of words that are already decomposed correctly, e.g.:</a:t>
            </a:r>
          </a:p>
          <a:p>
            <a:pPr marL="342900" indent="-342900">
              <a:buFontTx/>
              <a:buChar char="-"/>
            </a:pPr>
            <a:endParaRPr lang="hu-HU" dirty="0"/>
          </a:p>
          <a:p>
            <a:pPr marL="342900" indent="-342900">
              <a:buFontTx/>
              <a:buChar char="-"/>
            </a:pPr>
            <a:endParaRPr lang="hu-HU" dirty="0" smtClean="0"/>
          </a:p>
          <a:p>
            <a:pPr marL="342900" indent="-342900">
              <a:buFontTx/>
              <a:buChar char="-"/>
            </a:pPr>
            <a:endParaRPr lang="hu-HU" dirty="0"/>
          </a:p>
          <a:p>
            <a:pPr marL="342900" indent="-342900">
              <a:buFontTx/>
              <a:buChar char="-"/>
            </a:pPr>
            <a:endParaRPr lang="hu-HU" dirty="0" smtClean="0"/>
          </a:p>
          <a:p>
            <a:pPr marL="342900" indent="-342900">
              <a:buFontTx/>
              <a:buChar char="-"/>
            </a:pPr>
            <a:endParaRPr lang="hu-HU" dirty="0"/>
          </a:p>
          <a:p>
            <a:pPr marL="342900" indent="-342900">
              <a:buFontTx/>
              <a:buChar char="-"/>
            </a:pPr>
            <a:r>
              <a:rPr lang="hu-HU" dirty="0" smtClean="0"/>
              <a:t>Origin: </a:t>
            </a:r>
            <a:r>
              <a:rPr lang="hu-HU" b="0" dirty="0"/>
              <a:t>ftp://ftp.mokk.bme.hu/Language/Hungarian/Corp/Webcorp/ana/</a:t>
            </a:r>
            <a:endParaRPr lang="hu-HU" b="0" dirty="0" smtClean="0"/>
          </a:p>
          <a:p>
            <a:pPr marL="342900" indent="-342900">
              <a:buFontTx/>
              <a:buChar char="-"/>
            </a:pPr>
            <a:r>
              <a:rPr lang="hu-HU" dirty="0" smtClean="0"/>
              <a:t>These are words used on the internet on various websites, labelled by a different morpheme decomposer.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Advantage: A LOT of entires (~5,000,000)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Disadvantage: MANY non-dictionary words and typos like „aaaggghhh”, „fincsibe”, „szoklyák”, „jajjdejó”, etc.</a:t>
            </a:r>
          </a:p>
          <a:p>
            <a:pPr marL="342900" indent="-342900">
              <a:buFontTx/>
              <a:buChar char="-"/>
            </a:pPr>
            <a:endParaRPr lang="hu-HU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07890"/>
            <a:ext cx="6181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transformations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Word encoding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Possible </a:t>
            </a:r>
            <a:r>
              <a:rPr lang="hu-HU" dirty="0"/>
              <a:t>characters </a:t>
            </a:r>
            <a:r>
              <a:rPr lang="hu-HU" dirty="0" smtClean="0"/>
              <a:t>are:</a:t>
            </a:r>
          </a:p>
          <a:p>
            <a:r>
              <a:rPr lang="hu-HU" sz="2400" b="0" dirty="0" smtClean="0">
                <a:latin typeface="Courier New" pitchFamily="49" charset="0"/>
                <a:cs typeface="Courier New" pitchFamily="49" charset="0"/>
              </a:rPr>
              <a:t>0123456789.:,;!%&amp;'*_=~\\()|[]{}aáäbcdeéfghiíjklmnoóöőpqrstuúüűvwxyz </a:t>
            </a:r>
            <a:r>
              <a:rPr lang="hu-HU" dirty="0" smtClean="0"/>
              <a:t>(and space)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68 different characters: Character dictionary with:</a:t>
            </a:r>
          </a:p>
          <a:p>
            <a:pPr algn="ctr"/>
            <a:r>
              <a:rPr lang="hu-HU" dirty="0" smtClean="0"/>
              <a:t>Space → 0</a:t>
            </a:r>
            <a:br>
              <a:rPr lang="hu-HU" dirty="0" smtClean="0"/>
            </a:br>
            <a:r>
              <a:rPr lang="hu-HU" b="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hu-HU" dirty="0" smtClean="0"/>
              <a:t>→ 1</a:t>
            </a:r>
            <a:r>
              <a:rPr lang="hu-HU" dirty="0"/>
              <a:t/>
            </a:r>
            <a:br>
              <a:rPr lang="hu-HU" dirty="0"/>
            </a:br>
            <a:r>
              <a:rPr lang="hu-HU" b="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hu-HU" dirty="0" smtClean="0"/>
              <a:t>→ 2</a:t>
            </a:r>
            <a:br>
              <a:rPr lang="hu-HU" dirty="0" smtClean="0"/>
            </a:br>
            <a:r>
              <a:rPr lang="hu-HU" b="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hu-HU" dirty="0" smtClean="0"/>
              <a:t>→ 3</a:t>
            </a:r>
            <a:br>
              <a:rPr lang="hu-HU" dirty="0" smtClean="0"/>
            </a:br>
            <a:r>
              <a:rPr lang="hu-HU" dirty="0" smtClean="0"/>
              <a:t>...</a:t>
            </a:r>
            <a:br>
              <a:rPr lang="hu-HU" dirty="0" smtClean="0"/>
            </a:br>
            <a:r>
              <a:rPr lang="hu-HU" b="0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hu-HU" dirty="0" smtClean="0"/>
              <a:t>→ 68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38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Affix encoding</a:t>
            </a:r>
            <a:r>
              <a:rPr lang="hu-HU" u="sng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A noun can have 77 unique </a:t>
            </a:r>
            <a:r>
              <a:rPr lang="hu-HU" dirty="0" smtClean="0"/>
              <a:t>affixes, </a:t>
            </a:r>
            <a:r>
              <a:rPr lang="hu-HU" dirty="0" smtClean="0"/>
              <a:t>and multiple combinations of them.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Encoding: Into a 77 element 0-1 vector, eg.: </a:t>
            </a:r>
          </a:p>
          <a:p>
            <a:r>
              <a:rPr lang="hu-HU" dirty="0" smtClean="0"/>
              <a:t>(0,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smtClean="0"/>
              <a:t>1, </a:t>
            </a:r>
            <a:r>
              <a:rPr lang="hu-HU" dirty="0"/>
              <a:t>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smtClean="0"/>
              <a:t>1, </a:t>
            </a:r>
            <a:r>
              <a:rPr lang="hu-HU" dirty="0"/>
              <a:t>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smtClean="0"/>
              <a:t>1, 1, </a:t>
            </a:r>
            <a:r>
              <a:rPr lang="hu-HU" dirty="0"/>
              <a:t>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</a:t>
            </a:r>
            <a:r>
              <a:rPr lang="hu-HU" dirty="0" smtClean="0"/>
              <a:t>,</a:t>
            </a:r>
            <a:r>
              <a:rPr lang="hu-HU" dirty="0"/>
              <a:t> 0, </a:t>
            </a:r>
            <a:r>
              <a:rPr lang="hu-HU" dirty="0" smtClean="0"/>
              <a:t>0, ... 0,)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An element is 1, if the given </a:t>
            </a:r>
            <a:r>
              <a:rPr lang="hu-HU" dirty="0" smtClean="0"/>
              <a:t>affix appears </a:t>
            </a:r>
            <a:r>
              <a:rPr lang="hu-HU" dirty="0" smtClean="0"/>
              <a:t>on the noun, 0 otherwise.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Same for verbs, adjectives, determiners and numbers, except they might have a different number of possible </a:t>
            </a:r>
            <a:r>
              <a:rPr lang="hu-HU" dirty="0" smtClean="0"/>
              <a:t>affixes (instead </a:t>
            </a:r>
            <a:r>
              <a:rPr lang="hu-HU" dirty="0" smtClean="0"/>
              <a:t>of 77).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99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Neural network inputs &amp; outputs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Input: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Encoded word – list of numbers from 0 to 67 one hot encoded.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The longest Hungarian word is „megszentségteleníthetetlenségeskedéseitekért”, which has 44 letters, so the input shape is (44,67). So for a shorter word, the rest is filled out with 0’s.</a:t>
            </a:r>
          </a:p>
          <a:p>
            <a:r>
              <a:rPr lang="hu-HU" u="sng" dirty="0" smtClean="0"/>
              <a:t>Output: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A 0-1 vector of length = number of possible </a:t>
            </a:r>
            <a:r>
              <a:rPr lang="hu-HU" dirty="0" smtClean="0"/>
              <a:t>affixes.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91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328</TotalTime>
  <Words>1134</Words>
  <Application>Microsoft Office PowerPoint</Application>
  <PresentationFormat>On-screen Show (4:3)</PresentationFormat>
  <Paragraphs>129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Morpheme Decomposer in English and hungarian </vt:lpstr>
      <vt:lpstr>About morphemes</vt:lpstr>
      <vt:lpstr>Automatic decomposition</vt:lpstr>
      <vt:lpstr>morpheme tree in english</vt:lpstr>
      <vt:lpstr>Hungarian morphemes</vt:lpstr>
      <vt:lpstr>Data</vt:lpstr>
      <vt:lpstr>Data transformations</vt:lpstr>
      <vt:lpstr>Data transformations</vt:lpstr>
      <vt:lpstr>Neural network inputs &amp; outputs</vt:lpstr>
      <vt:lpstr>Neural network structurE</vt:lpstr>
      <vt:lpstr>Neural network structurE</vt:lpstr>
      <vt:lpstr>Neural network structure</vt:lpstr>
      <vt:lpstr>Neural network structurE</vt:lpstr>
      <vt:lpstr>Neural network structurE</vt:lpstr>
      <vt:lpstr>Neural network structurE</vt:lpstr>
      <vt:lpstr>Neural network structurE</vt:lpstr>
      <vt:lpstr>Neural network structurE</vt:lpstr>
      <vt:lpstr>Using the previous Neural network</vt:lpstr>
      <vt:lpstr>Using the previous Neural network</vt:lpstr>
      <vt:lpstr>Set similarity measures</vt:lpstr>
      <vt:lpstr>Set similarity measures</vt:lpstr>
      <vt:lpstr>Set similarity measures</vt:lpstr>
      <vt:lpstr>Set similarity measures</vt:lpstr>
      <vt:lpstr>Putting everything together</vt:lpstr>
      <vt:lpstr>results</vt:lpstr>
      <vt:lpstr>results</vt:lpstr>
      <vt:lpstr>It’s not perfect though....</vt:lpstr>
      <vt:lpstr>Best and worst performances</vt:lpstr>
      <vt:lpstr>The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AMD</dc:creator>
  <cp:lastModifiedBy>AMD</cp:lastModifiedBy>
  <cp:revision>61</cp:revision>
  <dcterms:created xsi:type="dcterms:W3CDTF">2021-01-13T12:13:21Z</dcterms:created>
  <dcterms:modified xsi:type="dcterms:W3CDTF">2021-01-14T17:12:46Z</dcterms:modified>
</cp:coreProperties>
</file>