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2" r:id="rId4"/>
    <p:sldId id="276" r:id="rId5"/>
    <p:sldId id="274" r:id="rId6"/>
    <p:sldId id="267" r:id="rId7"/>
    <p:sldId id="265" r:id="rId8"/>
    <p:sldId id="269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8" autoAdjust="0"/>
    <p:restoredTop sz="95108" autoAdjust="0"/>
  </p:normalViewPr>
  <p:slideViewPr>
    <p:cSldViewPr>
      <p:cViewPr varScale="1">
        <p:scale>
          <a:sx n="84" d="100"/>
          <a:sy n="84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C76507-83C2-431D-BDE0-46F660CCAA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368300" y="395288"/>
            <a:ext cx="1384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E2F95-A158-4E91-8E88-8B0CD648C9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0B0F8-2942-4D8B-AFB4-0D79F96D2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4D47AD57-0328-4228-97A6-5FB3BF647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2897E831-7420-4154-A017-6A56F09EB6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5653A-16B5-455C-9BBC-048EA1D4E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4C81-36CC-447D-B15F-F976859557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2404C-B10E-47FB-9ED3-151F712D8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37EE1-DFBE-481D-805B-CDA3290E59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6B218-DA1E-485D-86E3-DEEFE4D8A2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8413C-B9DC-4BC3-B559-62B6F1BF2A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9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FCC2E-5A26-4EED-BE44-95F6138AE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5BCD-B134-4215-878A-5BA9ED1DDC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973CB4-FE83-4F79-A416-BDEC313635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03425"/>
            <a:ext cx="6553199" cy="682625"/>
          </a:xfrm>
        </p:spPr>
        <p:txBody>
          <a:bodyPr/>
          <a:lstStyle/>
          <a:p>
            <a:pPr algn="ctr"/>
            <a:r>
              <a:rPr lang="he-IL" dirty="0" smtClean="0"/>
              <a:t>תוכנית עשור 2020 - מכשילים</a:t>
            </a:r>
            <a:endParaRPr 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327461" y="2697480"/>
            <a:ext cx="3756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he-IL" sz="2400" b="1" dirty="0" smtClean="0">
                <a:solidFill>
                  <a:schemeClr val="tx2"/>
                </a:solidFill>
              </a:rPr>
              <a:t>גלעד פורטל, מנכ"ל מכשילים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מכשילים 2010</a:t>
            </a:r>
            <a:endParaRPr lang="en-US" dirty="0"/>
          </a:p>
        </p:txBody>
      </p:sp>
      <p:pic>
        <p:nvPicPr>
          <p:cNvPr id="70658" name="Picture 2" descr="D:\Documents\מגשימים\mac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447"/>
            <a:ext cx="1613992" cy="12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655638"/>
            <a:ext cx="5440363" cy="563562"/>
          </a:xfrm>
        </p:spPr>
        <p:txBody>
          <a:bodyPr/>
          <a:lstStyle/>
          <a:p>
            <a:r>
              <a:rPr lang="he-IL" sz="3200" dirty="0" smtClean="0"/>
              <a:t>נעים להכיר – תכנית מכשילים</a:t>
            </a:r>
            <a:endParaRPr lang="en-US" sz="1800" dirty="0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7168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5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6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9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690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1691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169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169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1696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000000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7169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he-IL" sz="1400" b="1" dirty="0" smtClean="0">
                  <a:solidFill>
                    <a:srgbClr val="000000"/>
                  </a:solidFill>
                  <a:latin typeface="Verdana" pitchFamily="34" charset="0"/>
                </a:rPr>
                <a:t>כדי לאפשר לבני נוער נגישות לתכנים המתקדמים של "מכשילים", אנו זקוקים למימון כספי</a:t>
              </a:r>
              <a:endParaRPr lang="en-US" b="1" dirty="0"/>
            </a:p>
          </p:txBody>
        </p:sp>
      </p:grp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7169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704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705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706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707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708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1709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he-IL" sz="1400" b="1" dirty="0" smtClean="0">
                  <a:solidFill>
                    <a:srgbClr val="000000"/>
                  </a:solidFill>
                  <a:latin typeface="Verdana" pitchFamily="34" charset="0"/>
                </a:rPr>
                <a:t>התכנית פועלת בעשרה מוקדים ומפעילות עשרות תלמידים בכל הארץ.</a:t>
              </a:r>
              <a:endParaRPr lang="en-US" b="1" dirty="0"/>
            </a:p>
          </p:txBody>
        </p:sp>
        <p:sp>
          <p:nvSpPr>
            <p:cNvPr id="71710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7171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1718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71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172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172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172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1723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71724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he-IL" sz="1400" b="1" dirty="0" smtClean="0">
                  <a:solidFill>
                    <a:srgbClr val="000000"/>
                  </a:solidFill>
                  <a:latin typeface="Verdana" pitchFamily="34" charset="0"/>
                </a:rPr>
                <a:t>תכנית מכשילים היא תוכנית המובילה מסוגה לסייבר לילדים בכיתות י' עד י"ב.</a:t>
              </a:r>
              <a:endParaRPr lang="en-US" b="1" dirty="0"/>
            </a:p>
          </p:txBody>
        </p:sp>
        <p:sp>
          <p:nvSpPr>
            <p:cNvPr id="7172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09600"/>
            <a:ext cx="5943600" cy="563562"/>
          </a:xfrm>
        </p:spPr>
        <p:txBody>
          <a:bodyPr/>
          <a:lstStyle/>
          <a:p>
            <a:pPr algn="ctr"/>
            <a:r>
              <a:rPr lang="he-IL" sz="3600" dirty="0" smtClean="0"/>
              <a:t>תחומי הלימוד של תכנית מכשילים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7826" name="Picture 2" descr="http://www.presentation-process.com/images/powerpoint-models-0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1" r="29583"/>
          <a:stretch/>
        </p:blipFill>
        <p:spPr bwMode="auto">
          <a:xfrm>
            <a:off x="152400" y="1794510"/>
            <a:ext cx="5151120" cy="4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5800" y="4225290"/>
            <a:ext cx="807720" cy="2023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5433060" y="1905000"/>
            <a:ext cx="3406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rtl="1" eaLnBrk="0" hangingPunct="0"/>
            <a:r>
              <a:rPr lang="he-IL" sz="2400" b="1" dirty="0" smtClean="0">
                <a:solidFill>
                  <a:srgbClr val="000000"/>
                </a:solidFill>
              </a:rPr>
              <a:t>חינוך לסייבר בפריפריה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5455920" y="2519065"/>
            <a:ext cx="3406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rtl="1" eaLnBrk="0" hangingPunct="0"/>
            <a:r>
              <a:rPr lang="he-IL" sz="2400" b="1" dirty="0" smtClean="0">
                <a:solidFill>
                  <a:srgbClr val="000000"/>
                </a:solidFill>
              </a:rPr>
              <a:t>ערכים ומנהיגות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5433060" y="3000435"/>
            <a:ext cx="3406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rtl="1" eaLnBrk="0" hangingPunct="0"/>
            <a:r>
              <a:rPr lang="he-IL" sz="2400" b="1" dirty="0" smtClean="0">
                <a:solidFill>
                  <a:srgbClr val="000000"/>
                </a:solidFill>
              </a:rPr>
              <a:t>מצוינות אישית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10" name="Picture 2" descr="D:\Documents\מגשימים\mach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130537" cy="89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5455920" y="3510440"/>
            <a:ext cx="3406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rtl="1" eaLnBrk="0" hangingPunct="0"/>
            <a:r>
              <a:rPr lang="he-IL" sz="2400" b="1" dirty="0" smtClean="0">
                <a:solidFill>
                  <a:srgbClr val="000000"/>
                </a:solidFill>
              </a:rPr>
              <a:t>בזמן שנשאר, עוד סייבר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00000"/>
                </a:solidFill>
              </a:rPr>
              <a:t>הגדילה של מכשילים בשנה האחרונה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057400"/>
          <a:ext cx="56388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Chart" r:id="rId3" imgW="6086475" imgH="4067251" progId="MSGraph.Chart.8">
                  <p:embed followColorScheme="full"/>
                </p:oleObj>
              </mc:Choice>
              <mc:Fallback>
                <p:oleObj name="Chart" r:id="rId3" imgW="6086475" imgH="4067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5638800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6699"/>
                                </a:gs>
                                <a:gs pos="100000">
                                  <a:srgbClr val="006699">
                                    <a:gamma/>
                                    <a:shade val="30196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mpd="sng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מכשילים מול תכניות מתחרות</a:t>
            </a:r>
            <a:endParaRPr lang="en-US" dirty="0"/>
          </a:p>
        </p:txBody>
      </p:sp>
      <p:graphicFrame>
        <p:nvGraphicFramePr>
          <p:cNvPr id="58551" name="Group 1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5141"/>
              </p:ext>
            </p:extLst>
          </p:nvPr>
        </p:nvGraphicFramePr>
        <p:xfrm>
          <a:off x="381001" y="2590800"/>
          <a:ext cx="8381998" cy="3395346"/>
        </p:xfrm>
        <a:graphic>
          <a:graphicData uri="http://schemas.openxmlformats.org/drawingml/2006/table">
            <a:tbl>
              <a:tblPr/>
              <a:tblGrid>
                <a:gridCol w="1129606"/>
                <a:gridCol w="2188268"/>
                <a:gridCol w="405639"/>
                <a:gridCol w="2213735"/>
                <a:gridCol w="387450"/>
                <a:gridCol w="20573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מכשילים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A5E3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CCFF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מגשימים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FB3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CCFF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נטע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7DE5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טכנולוגיה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מחשבי פנטיום חדשים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A5E3">
                        <a:alpha val="6000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i5, i7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FB3">
                        <a:alpha val="6000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amd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athlon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7DE5">
                        <a:alpha val="60001"/>
                      </a:srgb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מדריכים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>
                        <a:alpha val="7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בוגרי ג'ון ברייס עם </a:t>
                      </a:r>
                      <a:r>
                        <a:rPr kumimoji="0" lang="he-I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נסיון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בתעשייה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A5E3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סטודנטים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FB3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טכנאי מחשבים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7DE5">
                        <a:alpha val="80000"/>
                      </a:srgb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נושאים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הנושאים החמים בסייבר העולמי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A5E3">
                        <a:alpha val="6000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תכנות, רשתות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FB3">
                        <a:alpha val="6000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איך להרכיב מחשב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7DE5">
                        <a:alpha val="60001"/>
                      </a:srgb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אחוזי גיוס למודיעין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אחוזים מרשימים!!!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A5E3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לא מפרסמים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FB3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לא מכינים לגיוס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7DE5">
                        <a:alpha val="80000"/>
                      </a:srgb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סה"כ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התכנית בשבילך!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A5E3">
                        <a:alpha val="6000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תכנית סבירה למי שרוצה לתכנת ולא מתעניין בסייבר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BFB3">
                        <a:alpha val="6000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אם החלום שלכם הוא תעודת טכנאי של מייקרוסופט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7DE5">
                        <a:alpha val="600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655638"/>
            <a:ext cx="5389563" cy="563562"/>
          </a:xfrm>
        </p:spPr>
        <p:txBody>
          <a:bodyPr/>
          <a:lstStyle/>
          <a:p>
            <a:r>
              <a:rPr lang="he-IL" sz="3200" dirty="0" smtClean="0"/>
              <a:t>מה עושים עם הכסף שתשקיעו</a:t>
            </a:r>
            <a:endParaRPr lang="en-US" sz="1800" dirty="0"/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777581" y="25344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777582" y="469820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558381" y="26106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520281" y="466486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356225" y="366236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946400" y="36560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bg2">
                  <a:gamma/>
                  <a:shade val="89020"/>
                  <a:invGamma/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18938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3348038" y="515143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6471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28463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28305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29733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29464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835400" y="3057525"/>
            <a:ext cx="1522413" cy="1522413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gray">
          <a:xfrm>
            <a:off x="3857625" y="307657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gray">
          <a:xfrm>
            <a:off x="3875088" y="308610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gray">
          <a:xfrm>
            <a:off x="3890963" y="310038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gray">
          <a:xfrm>
            <a:off x="3971925" y="313690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715000" y="1879600"/>
            <a:ext cx="2757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 eaLnBrk="0" hangingPunct="0"/>
            <a:r>
              <a:rPr lang="he-IL" sz="1600" dirty="0" smtClean="0"/>
              <a:t>קניית </a:t>
            </a:r>
            <a:r>
              <a:rPr lang="he-IL" sz="1600" dirty="0" err="1" smtClean="0"/>
              <a:t>לאפטופים</a:t>
            </a:r>
            <a:r>
              <a:rPr lang="he-IL" sz="1600" dirty="0" smtClean="0"/>
              <a:t> לחניכים ב-</a:t>
            </a:r>
            <a:r>
              <a:rPr lang="en-US" sz="1600" dirty="0" smtClean="0"/>
              <a:t>KSP</a:t>
            </a:r>
            <a:endParaRPr lang="en-US" sz="1600" dirty="0"/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1021279" y="1879600"/>
            <a:ext cx="23759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he-IL" sz="1600" dirty="0" smtClean="0"/>
              <a:t>הכשרת מדריכים בג'ון ברייס</a:t>
            </a:r>
            <a:endParaRPr lang="en-US" sz="1600" dirty="0"/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629400" y="3632200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1600" dirty="0" smtClean="0"/>
              <a:t>פעילויות שת"פ עם תכניות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סייבר אחרות</a:t>
            </a:r>
            <a:endParaRPr lang="en-US" sz="1600" dirty="0"/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715000" y="5232400"/>
            <a:ext cx="861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1600" dirty="0" smtClean="0"/>
              <a:t>כיבוד קל</a:t>
            </a:r>
            <a:endParaRPr lang="en-US" sz="1600" dirty="0"/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685563" y="3632200"/>
            <a:ext cx="1797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he-IL" sz="1600" dirty="0" smtClean="0"/>
              <a:t>יצירת סרטוני תדמית</a:t>
            </a:r>
            <a:endParaRPr lang="en-US" sz="1600" dirty="0"/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2543273" y="5170488"/>
            <a:ext cx="777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he-IL" sz="1600" dirty="0" smtClean="0"/>
              <a:t>ימי שיא</a:t>
            </a:r>
            <a:endParaRPr lang="en-US" sz="1600" dirty="0"/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2514600" y="3657600"/>
            <a:ext cx="360363" cy="360363"/>
            <a:chOff x="2109" y="3612"/>
            <a:chExt cx="227" cy="227"/>
          </a:xfrm>
        </p:grpSpPr>
        <p:sp>
          <p:nvSpPr>
            <p:cNvPr id="51245" name="Oval 45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Oval 46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6471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352800" y="1981200"/>
            <a:ext cx="360363" cy="360363"/>
            <a:chOff x="2109" y="3612"/>
            <a:chExt cx="227" cy="227"/>
          </a:xfrm>
        </p:grpSpPr>
        <p:sp>
          <p:nvSpPr>
            <p:cNvPr id="51248" name="Oval 48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Oval 49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6471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0" name="Group 50"/>
          <p:cNvGrpSpPr>
            <a:grpSpLocks/>
          </p:cNvGrpSpPr>
          <p:nvPr/>
        </p:nvGrpSpPr>
        <p:grpSpPr bwMode="auto">
          <a:xfrm>
            <a:off x="5334000" y="1981200"/>
            <a:ext cx="360363" cy="360363"/>
            <a:chOff x="2109" y="3612"/>
            <a:chExt cx="227" cy="227"/>
          </a:xfrm>
        </p:grpSpPr>
        <p:sp>
          <p:nvSpPr>
            <p:cNvPr id="51251" name="Oval 51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2" name="Oval 52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6471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3" name="Group 53"/>
          <p:cNvGrpSpPr>
            <a:grpSpLocks/>
          </p:cNvGrpSpPr>
          <p:nvPr/>
        </p:nvGrpSpPr>
        <p:grpSpPr bwMode="auto">
          <a:xfrm>
            <a:off x="6248400" y="3581400"/>
            <a:ext cx="360363" cy="360363"/>
            <a:chOff x="2109" y="3612"/>
            <a:chExt cx="227" cy="227"/>
          </a:xfrm>
        </p:grpSpPr>
        <p:sp>
          <p:nvSpPr>
            <p:cNvPr id="51254" name="Oval 54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Oval 55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6471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6" name="Group 56"/>
          <p:cNvGrpSpPr>
            <a:grpSpLocks/>
          </p:cNvGrpSpPr>
          <p:nvPr/>
        </p:nvGrpSpPr>
        <p:grpSpPr bwMode="auto">
          <a:xfrm>
            <a:off x="5410200" y="5105400"/>
            <a:ext cx="360363" cy="360363"/>
            <a:chOff x="2109" y="3612"/>
            <a:chExt cx="227" cy="227"/>
          </a:xfrm>
        </p:grpSpPr>
        <p:sp>
          <p:nvSpPr>
            <p:cNvPr id="51257" name="Oval 5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8" name="Oval 5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6471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655638"/>
            <a:ext cx="5333651" cy="563562"/>
          </a:xfrm>
        </p:spPr>
        <p:txBody>
          <a:bodyPr/>
          <a:lstStyle/>
          <a:p>
            <a:r>
              <a:rPr lang="he-IL" sz="3200" dirty="0"/>
              <a:t>סל התוכנות שכל חניך מכשילים </a:t>
            </a:r>
            <a:r>
              <a:rPr lang="he-IL" sz="3200" dirty="0" smtClean="0"/>
              <a:t>מקבל</a:t>
            </a:r>
            <a:endParaRPr lang="en-US" sz="1800" dirty="0"/>
          </a:p>
        </p:txBody>
      </p:sp>
      <p:grpSp>
        <p:nvGrpSpPr>
          <p:cNvPr id="49193" name="Group 41"/>
          <p:cNvGrpSpPr>
            <a:grpSpLocks/>
          </p:cNvGrpSpPr>
          <p:nvPr/>
        </p:nvGrpSpPr>
        <p:grpSpPr bwMode="auto">
          <a:xfrm>
            <a:off x="914400" y="2362200"/>
            <a:ext cx="7162800" cy="3276362"/>
            <a:chOff x="476" y="1388"/>
            <a:chExt cx="4808" cy="2177"/>
          </a:xfrm>
        </p:grpSpPr>
        <p:sp>
          <p:nvSpPr>
            <p:cNvPr id="49155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18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8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gray">
            <a:xfrm>
              <a:off x="565" y="1477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9167" name="Group 15"/>
            <p:cNvGrpSpPr>
              <a:grpSpLocks/>
            </p:cNvGrpSpPr>
            <p:nvPr/>
          </p:nvGrpSpPr>
          <p:grpSpPr bwMode="auto">
            <a:xfrm>
              <a:off x="641" y="1552"/>
              <a:ext cx="1031" cy="1031"/>
              <a:chOff x="4166" y="1706"/>
              <a:chExt cx="1252" cy="1252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6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7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9172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173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75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76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9177" name="Group 25"/>
            <p:cNvGrpSpPr>
              <a:grpSpLocks/>
            </p:cNvGrpSpPr>
            <p:nvPr/>
          </p:nvGrpSpPr>
          <p:grpSpPr bwMode="auto">
            <a:xfrm>
              <a:off x="2365" y="1552"/>
              <a:ext cx="1031" cy="1031"/>
              <a:chOff x="4166" y="1706"/>
              <a:chExt cx="1252" cy="1252"/>
            </a:xfrm>
          </p:grpSpPr>
          <p:sp>
            <p:nvSpPr>
              <p:cNvPr id="49178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79" name="Oval 2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81" name="Oval 2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9182" name="Group 30"/>
            <p:cNvGrpSpPr>
              <a:grpSpLocks/>
            </p:cNvGrpSpPr>
            <p:nvPr/>
          </p:nvGrpSpPr>
          <p:grpSpPr bwMode="auto">
            <a:xfrm>
              <a:off x="4095" y="1552"/>
              <a:ext cx="1031" cy="1031"/>
              <a:chOff x="4166" y="1706"/>
              <a:chExt cx="1252" cy="1252"/>
            </a:xfrm>
          </p:grpSpPr>
          <p:sp>
            <p:nvSpPr>
              <p:cNvPr id="4918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84" name="Oval 3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85" name="Oval 3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186" name="Oval 3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9187" name="AutoShape 35"/>
            <p:cNvSpPr>
              <a:spLocks noChangeArrowheads="1"/>
            </p:cNvSpPr>
            <p:nvPr/>
          </p:nvSpPr>
          <p:spPr bwMode="gray">
            <a:xfrm>
              <a:off x="476" y="2856"/>
              <a:ext cx="1327" cy="608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3187806" algn="ctr" rotWithShape="0">
                      <a:srgbClr val="001D3A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he-IL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תוכנת </a:t>
              </a:r>
              <a:r>
                <a:rPr lang="he-IL" sz="14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ההסנפות</a:t>
              </a:r>
              <a:r>
                <a:rPr lang="he-IL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 היוקרתית</a:t>
              </a:r>
            </a:p>
            <a:p>
              <a:pPr algn="ctr" eaLnBrk="0" hangingPunct="0"/>
              <a:r>
                <a:rPr lang="he-IL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ללא הגבלה על מספר </a:t>
              </a:r>
              <a:r>
                <a:rPr lang="he-IL" sz="14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פאקטות</a:t>
              </a:r>
              <a:endPara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9188" name="AutoShape 36"/>
            <p:cNvSpPr>
              <a:spLocks noChangeArrowheads="1"/>
            </p:cNvSpPr>
            <p:nvPr/>
          </p:nvSpPr>
          <p:spPr bwMode="gray">
            <a:xfrm>
              <a:off x="1996" y="2749"/>
              <a:ext cx="1651" cy="816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3187806" algn="ctr" rotWithShape="0">
                      <a:srgbClr val="001D3A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he-IL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כולל </a:t>
              </a:r>
              <a:r>
                <a:rPr lang="he-IL" sz="16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רשיון</a:t>
              </a:r>
              <a:r>
                <a:rPr lang="he-IL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 מקורי – בתכנית </a:t>
              </a:r>
              <a:endPara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  <a:p>
              <a:pPr algn="ctr" rtl="1" eaLnBrk="0" hangingPunct="0"/>
              <a:r>
                <a:rPr lang="he-IL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מכשילים לא צריך ללחוץ</a:t>
              </a: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/>
              </a:r>
              <a:b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</a:br>
              <a:r>
                <a:rPr lang="he-IL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 </a:t>
              </a: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I Agree</a:t>
              </a:r>
              <a:endPara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9189" name="AutoShape 37"/>
            <p:cNvSpPr>
              <a:spLocks noChangeArrowheads="1"/>
            </p:cNvSpPr>
            <p:nvPr/>
          </p:nvSpPr>
          <p:spPr bwMode="gray">
            <a:xfrm>
              <a:off x="3801" y="2856"/>
              <a:ext cx="1458" cy="608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3187806" algn="ctr" rotWithShape="0">
                      <a:srgbClr val="001D3A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0" hangingPunct="0"/>
              <a:r>
                <a:rPr lang="he-IL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מערכת הפעלה כולל</a:t>
              </a:r>
              <a:r>
                <a:rPr 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/>
              </a:r>
              <a:br>
                <a:rPr 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</a:br>
              <a:r>
                <a:rPr lang="he-IL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רשיון</a:t>
              </a:r>
              <a:r>
                <a:rPr lang="he-IL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 שקנתה תכנית </a:t>
              </a:r>
              <a:r>
                <a:rPr 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/>
              </a:r>
              <a:br>
                <a:rPr 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</a:br>
              <a:r>
                <a:rPr lang="he-IL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מכשילים בכסף רב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9190" name="Text Box 38"/>
            <p:cNvSpPr txBox="1">
              <a:spLocks noChangeArrowheads="1"/>
            </p:cNvSpPr>
            <p:nvPr/>
          </p:nvSpPr>
          <p:spPr bwMode="gray">
            <a:xfrm>
              <a:off x="636" y="1933"/>
              <a:ext cx="1055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Wireshark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9191" name="Text Box 39"/>
            <p:cNvSpPr txBox="1">
              <a:spLocks noChangeArrowheads="1"/>
            </p:cNvSpPr>
            <p:nvPr/>
          </p:nvSpPr>
          <p:spPr bwMode="gray">
            <a:xfrm>
              <a:off x="2430" y="1933"/>
              <a:ext cx="91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</a:rPr>
                <a:t>WinRAR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9192" name="Text Box 40"/>
            <p:cNvSpPr txBox="1">
              <a:spLocks noChangeArrowheads="1"/>
            </p:cNvSpPr>
            <p:nvPr/>
          </p:nvSpPr>
          <p:spPr bwMode="gray">
            <a:xfrm>
              <a:off x="4303" y="1933"/>
              <a:ext cx="61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</a:rPr>
                <a:t>Linux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5638800" y="1011238"/>
            <a:ext cx="307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e-IL" sz="2000" b="1" dirty="0" smtClean="0"/>
              <a:t>בזכות התרומה שלכם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* חניכים למחזור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תכנית העשור 2020</a:t>
            </a:r>
            <a:endParaRPr lang="en-US" sz="1800" dirty="0"/>
          </a:p>
        </p:txBody>
      </p:sp>
      <p:grpSp>
        <p:nvGrpSpPr>
          <p:cNvPr id="53340" name="Group 92"/>
          <p:cNvGrpSpPr>
            <a:grpSpLocks/>
          </p:cNvGrpSpPr>
          <p:nvPr/>
        </p:nvGrpSpPr>
        <p:grpSpPr bwMode="auto">
          <a:xfrm>
            <a:off x="152400" y="3205163"/>
            <a:ext cx="8839200" cy="147637"/>
            <a:chOff x="384" y="2019"/>
            <a:chExt cx="5088" cy="11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gray">
            <a:xfrm>
              <a:off x="384" y="2019"/>
              <a:ext cx="5088" cy="3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gray">
            <a:xfrm>
              <a:off x="384" y="2049"/>
              <a:ext cx="5088" cy="80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3" name="Group 5"/>
          <p:cNvGrpSpPr>
            <a:grpSpLocks/>
          </p:cNvGrpSpPr>
          <p:nvPr/>
        </p:nvGrpSpPr>
        <p:grpSpPr bwMode="auto">
          <a:xfrm rot="3877067">
            <a:off x="4691857" y="4256881"/>
            <a:ext cx="2228850" cy="862013"/>
            <a:chOff x="2290" y="2725"/>
            <a:chExt cx="1832" cy="713"/>
          </a:xfrm>
        </p:grpSpPr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53255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6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57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53258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4521200" y="2673350"/>
            <a:ext cx="1271588" cy="1282700"/>
            <a:chOff x="2789" y="1625"/>
            <a:chExt cx="907" cy="907"/>
          </a:xfrm>
        </p:grpSpPr>
        <p:sp>
          <p:nvSpPr>
            <p:cNvPr id="53261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262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263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264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265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3266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53267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70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271" name="Group 23"/>
          <p:cNvGrpSpPr>
            <a:grpSpLocks/>
          </p:cNvGrpSpPr>
          <p:nvPr/>
        </p:nvGrpSpPr>
        <p:grpSpPr bwMode="auto">
          <a:xfrm rot="3877067">
            <a:off x="6663532" y="4321968"/>
            <a:ext cx="2228850" cy="862013"/>
            <a:chOff x="2290" y="2725"/>
            <a:chExt cx="1832" cy="713"/>
          </a:xfrm>
        </p:grpSpPr>
        <p:grpSp>
          <p:nvGrpSpPr>
            <p:cNvPr id="53272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53273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75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53276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278" name="Oval 30"/>
          <p:cNvSpPr>
            <a:spLocks noChangeArrowheads="1"/>
          </p:cNvSpPr>
          <p:nvPr/>
        </p:nvSpPr>
        <p:spPr bwMode="gray">
          <a:xfrm>
            <a:off x="6300788" y="2532063"/>
            <a:ext cx="1527175" cy="1538287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gray">
          <a:xfrm>
            <a:off x="6300788" y="2532063"/>
            <a:ext cx="1527175" cy="1538287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gray">
          <a:xfrm>
            <a:off x="6402388" y="2632075"/>
            <a:ext cx="1327150" cy="13366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gray">
          <a:xfrm>
            <a:off x="6403975" y="2635250"/>
            <a:ext cx="1327150" cy="13366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2" name="Oval 34"/>
          <p:cNvSpPr>
            <a:spLocks noChangeArrowheads="1"/>
          </p:cNvSpPr>
          <p:nvPr/>
        </p:nvSpPr>
        <p:spPr bwMode="gray">
          <a:xfrm>
            <a:off x="6469063" y="2700338"/>
            <a:ext cx="1193800" cy="1201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3283" name="Group 35"/>
          <p:cNvGrpSpPr>
            <a:grpSpLocks/>
          </p:cNvGrpSpPr>
          <p:nvPr/>
        </p:nvGrpSpPr>
        <p:grpSpPr bwMode="auto">
          <a:xfrm>
            <a:off x="6486525" y="2719388"/>
            <a:ext cx="1158875" cy="1165225"/>
            <a:chOff x="4166" y="1706"/>
            <a:chExt cx="1252" cy="1252"/>
          </a:xfrm>
        </p:grpSpPr>
        <p:sp>
          <p:nvSpPr>
            <p:cNvPr id="53284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3285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3286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3287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3288" name="Group 40"/>
          <p:cNvGrpSpPr>
            <a:grpSpLocks/>
          </p:cNvGrpSpPr>
          <p:nvPr/>
        </p:nvGrpSpPr>
        <p:grpSpPr bwMode="auto">
          <a:xfrm rot="3877067">
            <a:off x="2882901" y="4257675"/>
            <a:ext cx="2228850" cy="860425"/>
            <a:chOff x="2290" y="2725"/>
            <a:chExt cx="1832" cy="713"/>
          </a:xfrm>
        </p:grpSpPr>
        <p:grpSp>
          <p:nvGrpSpPr>
            <p:cNvPr id="53289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53290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92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53293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295" name="Group 47"/>
          <p:cNvGrpSpPr>
            <a:grpSpLocks/>
          </p:cNvGrpSpPr>
          <p:nvPr/>
        </p:nvGrpSpPr>
        <p:grpSpPr bwMode="auto">
          <a:xfrm>
            <a:off x="2711450" y="2673350"/>
            <a:ext cx="1271588" cy="1282700"/>
            <a:chOff x="2789" y="1625"/>
            <a:chExt cx="907" cy="907"/>
          </a:xfrm>
        </p:grpSpPr>
        <p:sp>
          <p:nvSpPr>
            <p:cNvPr id="53296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297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298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299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300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3301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53302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303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304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305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306" name="Group 58"/>
          <p:cNvGrpSpPr>
            <a:grpSpLocks/>
          </p:cNvGrpSpPr>
          <p:nvPr/>
        </p:nvGrpSpPr>
        <p:grpSpPr bwMode="auto">
          <a:xfrm rot="3877067">
            <a:off x="1131888" y="4257675"/>
            <a:ext cx="2228850" cy="860425"/>
            <a:chOff x="2290" y="2725"/>
            <a:chExt cx="1832" cy="713"/>
          </a:xfrm>
        </p:grpSpPr>
        <p:grpSp>
          <p:nvGrpSpPr>
            <p:cNvPr id="53307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53308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0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53311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313" name="Group 65"/>
          <p:cNvGrpSpPr>
            <a:grpSpLocks/>
          </p:cNvGrpSpPr>
          <p:nvPr/>
        </p:nvGrpSpPr>
        <p:grpSpPr bwMode="auto">
          <a:xfrm>
            <a:off x="960438" y="2673350"/>
            <a:ext cx="1271587" cy="1282700"/>
            <a:chOff x="2789" y="1625"/>
            <a:chExt cx="907" cy="907"/>
          </a:xfrm>
        </p:grpSpPr>
        <p:sp>
          <p:nvSpPr>
            <p:cNvPr id="53314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315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316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317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318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3319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53320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321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322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323" name="Oval 7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3324" name="Text Box 76"/>
          <p:cNvSpPr txBox="1">
            <a:spLocks noChangeArrowheads="1"/>
          </p:cNvSpPr>
          <p:nvPr/>
        </p:nvSpPr>
        <p:spPr bwMode="gray">
          <a:xfrm rot="3925970">
            <a:off x="1250594" y="4464021"/>
            <a:ext cx="1518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2000" b="1" dirty="0" smtClean="0">
                <a:solidFill>
                  <a:schemeClr val="bg1"/>
                </a:solidFill>
              </a:rPr>
              <a:t>שלב הפיילוט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325" name="Text Box 77"/>
          <p:cNvSpPr txBox="1">
            <a:spLocks noChangeArrowheads="1"/>
          </p:cNvSpPr>
          <p:nvPr/>
        </p:nvSpPr>
        <p:spPr bwMode="gray">
          <a:xfrm rot="3925970">
            <a:off x="1842504" y="4190306"/>
            <a:ext cx="9092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1400" b="1" dirty="0" smtClean="0"/>
              <a:t>30 חניכים</a:t>
            </a:r>
            <a:endParaRPr lang="en-US" sz="1400" b="1" dirty="0"/>
          </a:p>
        </p:txBody>
      </p:sp>
      <p:sp>
        <p:nvSpPr>
          <p:cNvPr id="53326" name="Text Box 78"/>
          <p:cNvSpPr txBox="1">
            <a:spLocks noChangeArrowheads="1"/>
          </p:cNvSpPr>
          <p:nvPr/>
        </p:nvSpPr>
        <p:spPr bwMode="gray">
          <a:xfrm rot="3925970">
            <a:off x="3023262" y="4460846"/>
            <a:ext cx="14718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2000" b="1" dirty="0" smtClean="0">
                <a:solidFill>
                  <a:schemeClr val="bg1"/>
                </a:solidFill>
              </a:rPr>
              <a:t>שלב הביסוס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gray">
          <a:xfrm rot="3925970">
            <a:off x="3588754" y="4190306"/>
            <a:ext cx="9092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1400" b="1" dirty="0" smtClean="0"/>
              <a:t>80 חניכים</a:t>
            </a:r>
            <a:endParaRPr lang="en-US" sz="1400" b="1" dirty="0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gray">
          <a:xfrm rot="3925970">
            <a:off x="5152733" y="4462433"/>
            <a:ext cx="848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2000" b="1" dirty="0" smtClean="0">
                <a:solidFill>
                  <a:schemeClr val="bg1"/>
                </a:solidFill>
              </a:rPr>
              <a:t>יציבות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329" name="Text Box 81"/>
          <p:cNvSpPr txBox="1">
            <a:spLocks noChangeArrowheads="1"/>
          </p:cNvSpPr>
          <p:nvPr/>
        </p:nvSpPr>
        <p:spPr bwMode="gray">
          <a:xfrm rot="3925970">
            <a:off x="5358334" y="4188719"/>
            <a:ext cx="10086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1400" b="1" dirty="0" smtClean="0"/>
              <a:t>150 חניכים</a:t>
            </a:r>
            <a:endParaRPr lang="en-US" sz="1400" b="1" dirty="0"/>
          </a:p>
        </p:txBody>
      </p:sp>
      <p:sp>
        <p:nvSpPr>
          <p:cNvPr id="53330" name="Text Box 82"/>
          <p:cNvSpPr txBox="1">
            <a:spLocks noChangeArrowheads="1"/>
          </p:cNvSpPr>
          <p:nvPr/>
        </p:nvSpPr>
        <p:spPr bwMode="gray">
          <a:xfrm rot="3925970">
            <a:off x="6564314" y="4603721"/>
            <a:ext cx="19367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2000" b="1" dirty="0" smtClean="0">
                <a:solidFill>
                  <a:schemeClr val="bg1"/>
                </a:solidFill>
              </a:rPr>
              <a:t>1500000 חניכים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332" name="Text Box 84"/>
          <p:cNvSpPr txBox="1">
            <a:spLocks noChangeArrowheads="1"/>
          </p:cNvSpPr>
          <p:nvPr/>
        </p:nvSpPr>
        <p:spPr bwMode="gray">
          <a:xfrm>
            <a:off x="1219200" y="2020888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dirty="0" smtClean="0">
                <a:latin typeface="Verdana" pitchFamily="34" charset="0"/>
              </a:rPr>
              <a:t>2010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3333" name="Text Box 85"/>
          <p:cNvSpPr txBox="1">
            <a:spLocks noChangeArrowheads="1"/>
          </p:cNvSpPr>
          <p:nvPr/>
        </p:nvSpPr>
        <p:spPr bwMode="gray">
          <a:xfrm>
            <a:off x="2978150" y="2020888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dirty="0" smtClean="0">
                <a:latin typeface="Verdana" pitchFamily="34" charset="0"/>
              </a:rPr>
              <a:t>2014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3334" name="Text Box 86"/>
          <p:cNvSpPr txBox="1">
            <a:spLocks noChangeArrowheads="1"/>
          </p:cNvSpPr>
          <p:nvPr/>
        </p:nvSpPr>
        <p:spPr bwMode="gray">
          <a:xfrm>
            <a:off x="4727575" y="2020888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dirty="0" smtClean="0">
                <a:latin typeface="Verdana" pitchFamily="34" charset="0"/>
              </a:rPr>
              <a:t>2018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3335" name="Text Box 87"/>
          <p:cNvSpPr txBox="1">
            <a:spLocks noChangeArrowheads="1"/>
          </p:cNvSpPr>
          <p:nvPr/>
        </p:nvSpPr>
        <p:spPr bwMode="gray">
          <a:xfrm>
            <a:off x="6483350" y="19812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e-IL" sz="2400" b="1" dirty="0" smtClean="0">
                <a:latin typeface="Verdana" pitchFamily="34" charset="0"/>
              </a:rPr>
              <a:t>2020</a:t>
            </a:r>
            <a:endParaRPr lang="en-US" sz="2400" b="1" dirty="0">
              <a:latin typeface="Verdana" pitchFamily="34" charset="0"/>
            </a:endParaRPr>
          </a:p>
        </p:txBody>
      </p:sp>
      <p:cxnSp>
        <p:nvCxnSpPr>
          <p:cNvPr id="53336" name="AutoShape 88"/>
          <p:cNvCxnSpPr>
            <a:cxnSpLocks noChangeShapeType="1"/>
            <a:stCxn id="53332" idx="3"/>
            <a:endCxn id="53333" idx="1"/>
          </p:cNvCxnSpPr>
          <p:nvPr/>
        </p:nvCxnSpPr>
        <p:spPr bwMode="gray">
          <a:xfrm>
            <a:off x="1916827" y="2205554"/>
            <a:ext cx="106132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37" name="AutoShape 89"/>
          <p:cNvCxnSpPr>
            <a:cxnSpLocks noChangeShapeType="1"/>
            <a:stCxn id="53333" idx="3"/>
            <a:endCxn id="53334" idx="1"/>
          </p:cNvCxnSpPr>
          <p:nvPr/>
        </p:nvCxnSpPr>
        <p:spPr bwMode="gray">
          <a:xfrm>
            <a:off x="3675777" y="2205554"/>
            <a:ext cx="10517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38" name="AutoShape 90"/>
          <p:cNvCxnSpPr>
            <a:cxnSpLocks noChangeShapeType="1"/>
            <a:stCxn id="53334" idx="3"/>
            <a:endCxn id="53335" idx="1"/>
          </p:cNvCxnSpPr>
          <p:nvPr/>
        </p:nvCxnSpPr>
        <p:spPr bwMode="gray">
          <a:xfrm>
            <a:off x="5425202" y="2205554"/>
            <a:ext cx="1058148" cy="64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D:\Documents\מגשימים\פסח\M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663223"/>
            <a:ext cx="8754895" cy="754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WordArt 3"/>
          <p:cNvSpPr>
            <a:spLocks noChangeArrowheads="1" noChangeShapeType="1" noTextEdit="1"/>
          </p:cNvSpPr>
          <p:nvPr/>
        </p:nvSpPr>
        <p:spPr bwMode="gray">
          <a:xfrm>
            <a:off x="685800" y="1828800"/>
            <a:ext cx="6781800" cy="914400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he-IL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אנא תרמו לנו וכך תרמו למדינה!</a:t>
            </a:r>
            <a:endParaRPr lang="en-US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1gl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cdb2004211gl</Template>
  <TotalTime>848</TotalTime>
  <Words>239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cdb2004211gl</vt:lpstr>
      <vt:lpstr>Chart</vt:lpstr>
      <vt:lpstr>תוכנית עשור 2020 - מכשילים</vt:lpstr>
      <vt:lpstr>נעים להכיר – תכנית מכשילים</vt:lpstr>
      <vt:lpstr>תחומי הלימוד של תכנית מכשילים</vt:lpstr>
      <vt:lpstr>הגדילה של מכשילים בשנה האחרונה</vt:lpstr>
      <vt:lpstr>מכשילים מול תכניות מתחרות</vt:lpstr>
      <vt:lpstr>מה עושים עם הכסף שתשקיעו</vt:lpstr>
      <vt:lpstr>סל התוכנות שכל חניך מכשילים מקבל</vt:lpstr>
      <vt:lpstr>תכנית העשור 2020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השכבות של המטה סייבר</dc:title>
  <dc:creator>AA</dc:creator>
  <cp:lastModifiedBy>AA</cp:lastModifiedBy>
  <cp:revision>63</cp:revision>
  <dcterms:created xsi:type="dcterms:W3CDTF">2013-12-26T13:01:49Z</dcterms:created>
  <dcterms:modified xsi:type="dcterms:W3CDTF">2014-04-07T21:32:12Z</dcterms:modified>
</cp:coreProperties>
</file>