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60" r:id="rId5"/>
  </p:sldIdLst>
  <p:sldSz cx="43891200" cy="32918400"/>
  <p:notesSz cx="7102475" cy="9388475"/>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FF66CC"/>
    <a:srgbClr val="FF0066"/>
    <a:srgbClr val="9966FF"/>
    <a:srgbClr val="9BC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autoAdjust="0"/>
    <p:restoredTop sz="92832" autoAdjust="0"/>
  </p:normalViewPr>
  <p:slideViewPr>
    <p:cSldViewPr>
      <p:cViewPr>
        <p:scale>
          <a:sx n="30" d="100"/>
          <a:sy n="30" d="100"/>
        </p:scale>
        <p:origin x="1064" y="-105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EDDE8F86-5A2B-431D-A479-7546F6C6DDA9}" type="datetimeFigureOut">
              <a:rPr lang="en-US" smtClean="0"/>
              <a:t>5/14/20</a:t>
            </a:fld>
            <a:endParaRPr 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F46011AE-F862-42C8-9834-2576D763051C}" type="slidenum">
              <a:rPr lang="en-US" smtClean="0"/>
              <a:t>‹#›</a:t>
            </a:fld>
            <a:endParaRPr lang="en-US"/>
          </a:p>
        </p:txBody>
      </p:sp>
    </p:spTree>
    <p:extLst>
      <p:ext uri="{BB962C8B-B14F-4D97-AF65-F5344CB8AC3E}">
        <p14:creationId xmlns:p14="http://schemas.microsoft.com/office/powerpoint/2010/main" val="133474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6011AE-F862-42C8-9834-2576D763051C}" type="slidenum">
              <a:rPr lang="en-US" smtClean="0"/>
              <a:t>1</a:t>
            </a:fld>
            <a:endParaRPr lang="en-US"/>
          </a:p>
        </p:txBody>
      </p:sp>
    </p:spTree>
    <p:extLst>
      <p:ext uri="{BB962C8B-B14F-4D97-AF65-F5344CB8AC3E}">
        <p14:creationId xmlns:p14="http://schemas.microsoft.com/office/powerpoint/2010/main" val="243580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2D0D1A-4AEF-4A96-A797-B3D135F7AC3E}"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0AB0-9DB8-4FE2-96C7-97887B744972}" type="slidenum">
              <a:rPr lang="en-US" smtClean="0"/>
              <a:t>‹#›</a:t>
            </a:fld>
            <a:endParaRPr lang="en-US"/>
          </a:p>
        </p:txBody>
      </p:sp>
    </p:spTree>
    <p:extLst>
      <p:ext uri="{BB962C8B-B14F-4D97-AF65-F5344CB8AC3E}">
        <p14:creationId xmlns:p14="http://schemas.microsoft.com/office/powerpoint/2010/main" val="126421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2D0D1A-4AEF-4A96-A797-B3D135F7AC3E}"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0AB0-9DB8-4FE2-96C7-97887B744972}" type="slidenum">
              <a:rPr lang="en-US" smtClean="0"/>
              <a:t>‹#›</a:t>
            </a:fld>
            <a:endParaRPr lang="en-US"/>
          </a:p>
        </p:txBody>
      </p:sp>
    </p:spTree>
    <p:extLst>
      <p:ext uri="{BB962C8B-B14F-4D97-AF65-F5344CB8AC3E}">
        <p14:creationId xmlns:p14="http://schemas.microsoft.com/office/powerpoint/2010/main" val="524616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2D0D1A-4AEF-4A96-A797-B3D135F7AC3E}"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0AB0-9DB8-4FE2-96C7-97887B744972}" type="slidenum">
              <a:rPr lang="en-US" smtClean="0"/>
              <a:t>‹#›</a:t>
            </a:fld>
            <a:endParaRPr lang="en-US"/>
          </a:p>
        </p:txBody>
      </p:sp>
    </p:spTree>
    <p:extLst>
      <p:ext uri="{BB962C8B-B14F-4D97-AF65-F5344CB8AC3E}">
        <p14:creationId xmlns:p14="http://schemas.microsoft.com/office/powerpoint/2010/main" val="726877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2D0D1A-4AEF-4A96-A797-B3D135F7AC3E}"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0AB0-9DB8-4FE2-96C7-97887B744972}" type="slidenum">
              <a:rPr lang="en-US" smtClean="0"/>
              <a:t>‹#›</a:t>
            </a:fld>
            <a:endParaRPr lang="en-US"/>
          </a:p>
        </p:txBody>
      </p:sp>
    </p:spTree>
    <p:extLst>
      <p:ext uri="{BB962C8B-B14F-4D97-AF65-F5344CB8AC3E}">
        <p14:creationId xmlns:p14="http://schemas.microsoft.com/office/powerpoint/2010/main" val="66837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D0D1A-4AEF-4A96-A797-B3D135F7AC3E}"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0AB0-9DB8-4FE2-96C7-97887B744972}" type="slidenum">
              <a:rPr lang="en-US" smtClean="0"/>
              <a:t>‹#›</a:t>
            </a:fld>
            <a:endParaRPr lang="en-US"/>
          </a:p>
        </p:txBody>
      </p:sp>
    </p:spTree>
    <p:extLst>
      <p:ext uri="{BB962C8B-B14F-4D97-AF65-F5344CB8AC3E}">
        <p14:creationId xmlns:p14="http://schemas.microsoft.com/office/powerpoint/2010/main" val="429394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2D0D1A-4AEF-4A96-A797-B3D135F7AC3E}" type="datetimeFigureOut">
              <a:rPr lang="en-US" smtClean="0"/>
              <a:t>5/14/20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D0AB0-9DB8-4FE2-96C7-97887B744972}" type="slidenum">
              <a:rPr lang="en-US" smtClean="0"/>
              <a:t>‹#›</a:t>
            </a:fld>
            <a:endParaRPr lang="en-US"/>
          </a:p>
        </p:txBody>
      </p:sp>
    </p:spTree>
    <p:extLst>
      <p:ext uri="{BB962C8B-B14F-4D97-AF65-F5344CB8AC3E}">
        <p14:creationId xmlns:p14="http://schemas.microsoft.com/office/powerpoint/2010/main" val="423764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2D0D1A-4AEF-4A96-A797-B3D135F7AC3E}" type="datetimeFigureOut">
              <a:rPr lang="en-US" smtClean="0"/>
              <a:t>5/14/20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D0AB0-9DB8-4FE2-96C7-97887B744972}" type="slidenum">
              <a:rPr lang="en-US" smtClean="0"/>
              <a:t>‹#›</a:t>
            </a:fld>
            <a:endParaRPr lang="en-US"/>
          </a:p>
        </p:txBody>
      </p:sp>
    </p:spTree>
    <p:extLst>
      <p:ext uri="{BB962C8B-B14F-4D97-AF65-F5344CB8AC3E}">
        <p14:creationId xmlns:p14="http://schemas.microsoft.com/office/powerpoint/2010/main" val="324685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2D0D1A-4AEF-4A96-A797-B3D135F7AC3E}" type="datetimeFigureOut">
              <a:rPr lang="en-US" smtClean="0"/>
              <a:t>5/14/20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D0AB0-9DB8-4FE2-96C7-97887B744972}" type="slidenum">
              <a:rPr lang="en-US" smtClean="0"/>
              <a:t>‹#›</a:t>
            </a:fld>
            <a:endParaRPr lang="en-US"/>
          </a:p>
        </p:txBody>
      </p:sp>
    </p:spTree>
    <p:extLst>
      <p:ext uri="{BB962C8B-B14F-4D97-AF65-F5344CB8AC3E}">
        <p14:creationId xmlns:p14="http://schemas.microsoft.com/office/powerpoint/2010/main" val="184899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D0D1A-4AEF-4A96-A797-B3D135F7AC3E}" type="datetimeFigureOut">
              <a:rPr lang="en-US" smtClean="0"/>
              <a:t>5/14/20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D0AB0-9DB8-4FE2-96C7-97887B744972}" type="slidenum">
              <a:rPr lang="en-US" smtClean="0"/>
              <a:t>‹#›</a:t>
            </a:fld>
            <a:endParaRPr lang="en-US"/>
          </a:p>
        </p:txBody>
      </p:sp>
    </p:spTree>
    <p:extLst>
      <p:ext uri="{BB962C8B-B14F-4D97-AF65-F5344CB8AC3E}">
        <p14:creationId xmlns:p14="http://schemas.microsoft.com/office/powerpoint/2010/main" val="2629796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C2D0D1A-4AEF-4A96-A797-B3D135F7AC3E}" type="datetimeFigureOut">
              <a:rPr lang="en-US" smtClean="0"/>
              <a:t>5/14/20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D0AB0-9DB8-4FE2-96C7-97887B744972}" type="slidenum">
              <a:rPr lang="en-US" smtClean="0"/>
              <a:t>‹#›</a:t>
            </a:fld>
            <a:endParaRPr lang="en-US"/>
          </a:p>
        </p:txBody>
      </p:sp>
    </p:spTree>
    <p:extLst>
      <p:ext uri="{BB962C8B-B14F-4D97-AF65-F5344CB8AC3E}">
        <p14:creationId xmlns:p14="http://schemas.microsoft.com/office/powerpoint/2010/main" val="371165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C2D0D1A-4AEF-4A96-A797-B3D135F7AC3E}" type="datetimeFigureOut">
              <a:rPr lang="en-US" smtClean="0"/>
              <a:t>5/14/20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D0AB0-9DB8-4FE2-96C7-97887B744972}" type="slidenum">
              <a:rPr lang="en-US" smtClean="0"/>
              <a:t>‹#›</a:t>
            </a:fld>
            <a:endParaRPr lang="en-US"/>
          </a:p>
        </p:txBody>
      </p:sp>
    </p:spTree>
    <p:extLst>
      <p:ext uri="{BB962C8B-B14F-4D97-AF65-F5344CB8AC3E}">
        <p14:creationId xmlns:p14="http://schemas.microsoft.com/office/powerpoint/2010/main" val="35770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9BC3FF"/>
            </a:gs>
            <a:gs pos="53000">
              <a:srgbClr val="85C2FF"/>
            </a:gs>
            <a:gs pos="10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5C2D0D1A-4AEF-4A96-A797-B3D135F7AC3E}" type="datetimeFigureOut">
              <a:rPr lang="en-US" smtClean="0"/>
              <a:t>5/14/20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DB2D0AB0-9DB8-4FE2-96C7-97887B744972}" type="slidenum">
              <a:rPr lang="en-US" smtClean="0"/>
              <a:t>‹#›</a:t>
            </a:fld>
            <a:endParaRPr lang="en-US"/>
          </a:p>
        </p:txBody>
      </p:sp>
    </p:spTree>
    <p:extLst>
      <p:ext uri="{BB962C8B-B14F-4D97-AF65-F5344CB8AC3E}">
        <p14:creationId xmlns:p14="http://schemas.microsoft.com/office/powerpoint/2010/main" val="704460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8000">
              <a:schemeClr val="bg1">
                <a:lumMod val="85000"/>
              </a:schemeClr>
            </a:gs>
            <a:gs pos="100000">
              <a:schemeClr val="tx2">
                <a:lumMod val="20000"/>
                <a:lumOff val="80000"/>
              </a:schemeClr>
            </a:gs>
            <a:gs pos="100000">
              <a:srgbClr val="C4D6EB"/>
            </a:gs>
            <a:gs pos="100000">
              <a:srgbClr val="FFEBFA"/>
            </a:gs>
          </a:gsLst>
          <a:lin ang="16200000" scaled="0"/>
          <a:tileRect/>
        </a:gradFill>
        <a:effectLst/>
      </p:bgPr>
    </p:bg>
    <p:spTree>
      <p:nvGrpSpPr>
        <p:cNvPr id="1" name=""/>
        <p:cNvGrpSpPr/>
        <p:nvPr/>
      </p:nvGrpSpPr>
      <p:grpSpPr>
        <a:xfrm>
          <a:off x="0" y="0"/>
          <a:ext cx="0" cy="0"/>
          <a:chOff x="0" y="0"/>
          <a:chExt cx="0" cy="0"/>
        </a:xfrm>
      </p:grpSpPr>
      <p:sp>
        <p:nvSpPr>
          <p:cNvPr id="101" name="TextBox 100">
            <a:extLst>
              <a:ext uri="{FF2B5EF4-FFF2-40B4-BE49-F238E27FC236}">
                <a16:creationId xmlns:a16="http://schemas.microsoft.com/office/drawing/2014/main" id="{DDCF0AB5-DD39-4FC0-8CDE-A1EE66C0252B}"/>
              </a:ext>
            </a:extLst>
          </p:cNvPr>
          <p:cNvSpPr txBox="1"/>
          <p:nvPr/>
        </p:nvSpPr>
        <p:spPr>
          <a:xfrm>
            <a:off x="24362472" y="9162815"/>
            <a:ext cx="542136" cy="523220"/>
          </a:xfrm>
          <a:prstGeom prst="rect">
            <a:avLst/>
          </a:prstGeom>
          <a:solidFill>
            <a:srgbClr val="0000FF"/>
          </a:solidFill>
          <a:ln>
            <a:noFill/>
          </a:ln>
        </p:spPr>
        <p:txBody>
          <a:bodyPr wrap="square" rtlCol="0">
            <a:spAutoFit/>
          </a:bodyPr>
          <a:lstStyle/>
          <a:p>
            <a:r>
              <a:rPr lang="en-US" sz="2800" dirty="0">
                <a:solidFill>
                  <a:schemeClr val="bg1"/>
                </a:solidFill>
              </a:rPr>
              <a:t>T7</a:t>
            </a:r>
          </a:p>
        </p:txBody>
      </p:sp>
      <p:sp>
        <p:nvSpPr>
          <p:cNvPr id="4" name="Rectangle 3"/>
          <p:cNvSpPr/>
          <p:nvPr/>
        </p:nvSpPr>
        <p:spPr>
          <a:xfrm>
            <a:off x="914400" y="783770"/>
            <a:ext cx="42138600" cy="348342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Predicting a Cars Manufacturers Retail Suggested Price</a:t>
            </a:r>
          </a:p>
          <a:p>
            <a:pPr algn="ctr"/>
            <a:r>
              <a:rPr lang="en-US" sz="4800" dirty="0">
                <a:solidFill>
                  <a:schemeClr val="tx1"/>
                </a:solidFill>
              </a:rPr>
              <a:t> </a:t>
            </a:r>
            <a:r>
              <a:rPr lang="en-US" sz="6000" b="1" dirty="0">
                <a:solidFill>
                  <a:schemeClr val="tx1"/>
                </a:solidFill>
              </a:rPr>
              <a:t>Adam Brudz-Rodríguez and Danielle Senechal</a:t>
            </a:r>
          </a:p>
          <a:p>
            <a:pPr algn="ctr"/>
            <a:r>
              <a:rPr lang="en-US" sz="6000" b="1" dirty="0">
                <a:solidFill>
                  <a:schemeClr val="tx1"/>
                </a:solidFill>
              </a:rPr>
              <a:t> Eastern Connecticut State University</a:t>
            </a:r>
          </a:p>
        </p:txBody>
      </p:sp>
      <p:sp>
        <p:nvSpPr>
          <p:cNvPr id="5" name="Rectangle 4"/>
          <p:cNvSpPr/>
          <p:nvPr/>
        </p:nvSpPr>
        <p:spPr>
          <a:xfrm>
            <a:off x="914400" y="15412035"/>
            <a:ext cx="13572541" cy="16498298"/>
          </a:xfrm>
          <a:prstGeom prst="rect">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solidFill>
            </a:endParaRPr>
          </a:p>
        </p:txBody>
      </p:sp>
      <p:sp>
        <p:nvSpPr>
          <p:cNvPr id="10" name="TextBox 9"/>
          <p:cNvSpPr txBox="1"/>
          <p:nvPr/>
        </p:nvSpPr>
        <p:spPr>
          <a:xfrm>
            <a:off x="934945" y="4804078"/>
            <a:ext cx="13551996" cy="1415772"/>
          </a:xfrm>
          <a:prstGeom prst="rect">
            <a:avLst/>
          </a:prstGeom>
          <a:solidFill>
            <a:schemeClr val="accent1">
              <a:lumMod val="75000"/>
            </a:schemeClr>
          </a:solidFill>
        </p:spPr>
        <p:txBody>
          <a:bodyPr wrap="square" rtlCol="0">
            <a:spAutoFit/>
          </a:bodyPr>
          <a:lstStyle/>
          <a:p>
            <a:pPr algn="ctr"/>
            <a:r>
              <a:rPr lang="en-US" b="1" dirty="0">
                <a:solidFill>
                  <a:schemeClr val="bg1"/>
                </a:solidFill>
              </a:rPr>
              <a:t>Background and Introduction</a:t>
            </a:r>
          </a:p>
        </p:txBody>
      </p:sp>
      <p:sp>
        <p:nvSpPr>
          <p:cNvPr id="110" name="TextBox 109">
            <a:extLst>
              <a:ext uri="{FF2B5EF4-FFF2-40B4-BE49-F238E27FC236}">
                <a16:creationId xmlns:a16="http://schemas.microsoft.com/office/drawing/2014/main" id="{320CE360-8F3C-42D0-B7D3-0B52DE83E302}"/>
              </a:ext>
            </a:extLst>
          </p:cNvPr>
          <p:cNvSpPr txBox="1"/>
          <p:nvPr/>
        </p:nvSpPr>
        <p:spPr>
          <a:xfrm>
            <a:off x="21488400" y="21043900"/>
            <a:ext cx="65" cy="1323439"/>
          </a:xfrm>
          <a:prstGeom prst="rect">
            <a:avLst/>
          </a:prstGeom>
          <a:noFill/>
        </p:spPr>
        <p:txBody>
          <a:bodyPr wrap="none" lIns="0" tIns="0" rIns="0" bIns="0" rtlCol="0">
            <a:spAutoFit/>
          </a:bodyPr>
          <a:lstStyle/>
          <a:p>
            <a:endParaRPr lang="en-US" dirty="0"/>
          </a:p>
        </p:txBody>
      </p:sp>
      <p:sp>
        <p:nvSpPr>
          <p:cNvPr id="17" name="Rectangle 16">
            <a:extLst>
              <a:ext uri="{FF2B5EF4-FFF2-40B4-BE49-F238E27FC236}">
                <a16:creationId xmlns:a16="http://schemas.microsoft.com/office/drawing/2014/main" id="{792C4074-22C2-4963-A129-59D2B93AEFF4}"/>
              </a:ext>
            </a:extLst>
          </p:cNvPr>
          <p:cNvSpPr/>
          <p:nvPr/>
        </p:nvSpPr>
        <p:spPr>
          <a:xfrm>
            <a:off x="8135714" y="26961232"/>
            <a:ext cx="398686" cy="2452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38E3FF8-ABE5-46B8-9C68-6638D9EF3165}"/>
              </a:ext>
            </a:extLst>
          </p:cNvPr>
          <p:cNvSpPr/>
          <p:nvPr/>
        </p:nvSpPr>
        <p:spPr>
          <a:xfrm>
            <a:off x="14864489" y="6216372"/>
            <a:ext cx="27973123" cy="25693961"/>
          </a:xfrm>
          <a:prstGeom prst="rect">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r>
              <a:rPr lang="en-US" sz="8800" dirty="0"/>
              <a:t>or results from the CNN evaluation.</a:t>
            </a:r>
          </a:p>
        </p:txBody>
      </p:sp>
      <p:sp>
        <p:nvSpPr>
          <p:cNvPr id="84" name="TextBox 83">
            <a:extLst>
              <a:ext uri="{FF2B5EF4-FFF2-40B4-BE49-F238E27FC236}">
                <a16:creationId xmlns:a16="http://schemas.microsoft.com/office/drawing/2014/main" id="{F2777825-2751-4A7E-BB25-038283AB6AE3}"/>
              </a:ext>
            </a:extLst>
          </p:cNvPr>
          <p:cNvSpPr txBox="1"/>
          <p:nvPr/>
        </p:nvSpPr>
        <p:spPr>
          <a:xfrm>
            <a:off x="924672" y="13996263"/>
            <a:ext cx="13585842" cy="1415772"/>
          </a:xfrm>
          <a:prstGeom prst="rect">
            <a:avLst/>
          </a:prstGeom>
          <a:solidFill>
            <a:schemeClr val="accent1">
              <a:lumMod val="75000"/>
            </a:schemeClr>
          </a:solidFill>
        </p:spPr>
        <p:txBody>
          <a:bodyPr wrap="square" rtlCol="0">
            <a:spAutoFit/>
          </a:bodyPr>
          <a:lstStyle/>
          <a:p>
            <a:pPr algn="ctr"/>
            <a:r>
              <a:rPr lang="en-US" b="1" dirty="0">
                <a:solidFill>
                  <a:schemeClr val="bg1"/>
                </a:solidFill>
              </a:rPr>
              <a:t>Methodology</a:t>
            </a:r>
          </a:p>
        </p:txBody>
      </p:sp>
      <p:sp>
        <p:nvSpPr>
          <p:cNvPr id="126" name="TextBox 125">
            <a:extLst>
              <a:ext uri="{FF2B5EF4-FFF2-40B4-BE49-F238E27FC236}">
                <a16:creationId xmlns:a16="http://schemas.microsoft.com/office/drawing/2014/main" id="{DF74C27B-22EB-4A13-9850-E1E59A02C5EA}"/>
              </a:ext>
            </a:extLst>
          </p:cNvPr>
          <p:cNvSpPr txBox="1"/>
          <p:nvPr/>
        </p:nvSpPr>
        <p:spPr>
          <a:xfrm>
            <a:off x="14888060" y="4798971"/>
            <a:ext cx="27973124" cy="1415772"/>
          </a:xfrm>
          <a:prstGeom prst="rect">
            <a:avLst/>
          </a:prstGeom>
          <a:solidFill>
            <a:schemeClr val="accent1">
              <a:lumMod val="75000"/>
            </a:schemeClr>
          </a:solidFill>
        </p:spPr>
        <p:txBody>
          <a:bodyPr wrap="square" rtlCol="0">
            <a:spAutoFit/>
          </a:bodyPr>
          <a:lstStyle/>
          <a:p>
            <a:pPr algn="ctr"/>
            <a:r>
              <a:rPr lang="en-US" b="1" dirty="0">
                <a:solidFill>
                  <a:schemeClr val="bg1"/>
                </a:solidFill>
              </a:rPr>
              <a:t>Results</a:t>
            </a:r>
          </a:p>
        </p:txBody>
      </p:sp>
      <p:sp>
        <p:nvSpPr>
          <p:cNvPr id="176" name="TextBox 175">
            <a:extLst>
              <a:ext uri="{FF2B5EF4-FFF2-40B4-BE49-F238E27FC236}">
                <a16:creationId xmlns:a16="http://schemas.microsoft.com/office/drawing/2014/main" id="{CB0C288E-3E0F-4C02-8FCD-DAF52929E647}"/>
              </a:ext>
            </a:extLst>
          </p:cNvPr>
          <p:cNvSpPr txBox="1"/>
          <p:nvPr/>
        </p:nvSpPr>
        <p:spPr>
          <a:xfrm>
            <a:off x="29671303" y="17373600"/>
            <a:ext cx="1494497" cy="646331"/>
          </a:xfrm>
          <a:prstGeom prst="rect">
            <a:avLst/>
          </a:prstGeom>
          <a:noFill/>
        </p:spPr>
        <p:txBody>
          <a:bodyPr wrap="square" rtlCol="0">
            <a:spAutoFit/>
          </a:bodyPr>
          <a:lstStyle/>
          <a:p>
            <a:endParaRPr lang="en-US" sz="3600" dirty="0"/>
          </a:p>
        </p:txBody>
      </p:sp>
      <p:sp>
        <p:nvSpPr>
          <p:cNvPr id="47" name="Rectangle 46">
            <a:extLst>
              <a:ext uri="{FF2B5EF4-FFF2-40B4-BE49-F238E27FC236}">
                <a16:creationId xmlns:a16="http://schemas.microsoft.com/office/drawing/2014/main" id="{2C19EC72-DED2-45F1-A4B9-BF936048800F}"/>
              </a:ext>
            </a:extLst>
          </p:cNvPr>
          <p:cNvSpPr/>
          <p:nvPr/>
        </p:nvSpPr>
        <p:spPr>
          <a:xfrm rot="4322041">
            <a:off x="19834137" y="9729788"/>
            <a:ext cx="12522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9239FE0-6245-46DB-91E5-FFA330A09580}"/>
              </a:ext>
            </a:extLst>
          </p:cNvPr>
          <p:cNvSpPr/>
          <p:nvPr/>
        </p:nvSpPr>
        <p:spPr>
          <a:xfrm>
            <a:off x="17481462" y="15979414"/>
            <a:ext cx="425538" cy="3273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912CE451-59E0-4B2A-A76A-EECDDA7A91F3}"/>
              </a:ext>
            </a:extLst>
          </p:cNvPr>
          <p:cNvCxnSpPr>
            <a:cxnSpLocks/>
          </p:cNvCxnSpPr>
          <p:nvPr/>
        </p:nvCxnSpPr>
        <p:spPr>
          <a:xfrm>
            <a:off x="19329386" y="9963056"/>
            <a:ext cx="0" cy="0"/>
          </a:xfrm>
          <a:prstGeom prst="line">
            <a:avLst/>
          </a:prstGeom>
        </p:spPr>
        <p:style>
          <a:lnRef idx="1">
            <a:schemeClr val="dk1"/>
          </a:lnRef>
          <a:fillRef idx="0">
            <a:schemeClr val="dk1"/>
          </a:fillRef>
          <a:effectRef idx="0">
            <a:schemeClr val="dk1"/>
          </a:effectRef>
          <a:fontRef idx="minor">
            <a:schemeClr val="tx1"/>
          </a:fontRef>
        </p:style>
      </p:cxnSp>
      <p:sp>
        <p:nvSpPr>
          <p:cNvPr id="151" name="TextBox 150">
            <a:extLst>
              <a:ext uri="{FF2B5EF4-FFF2-40B4-BE49-F238E27FC236}">
                <a16:creationId xmlns:a16="http://schemas.microsoft.com/office/drawing/2014/main" id="{9FCF06E2-528C-6B4A-B281-0C0DD316E58D}"/>
              </a:ext>
            </a:extLst>
          </p:cNvPr>
          <p:cNvSpPr txBox="1"/>
          <p:nvPr/>
        </p:nvSpPr>
        <p:spPr>
          <a:xfrm>
            <a:off x="14851188" y="29751874"/>
            <a:ext cx="27996630" cy="584775"/>
          </a:xfrm>
          <a:prstGeom prst="rect">
            <a:avLst/>
          </a:prstGeom>
          <a:solidFill>
            <a:schemeClr val="accent1">
              <a:lumMod val="75000"/>
            </a:schemeClr>
          </a:solidFill>
        </p:spPr>
        <p:txBody>
          <a:bodyPr wrap="square" rtlCol="0">
            <a:spAutoFit/>
          </a:bodyPr>
          <a:lstStyle/>
          <a:p>
            <a:pPr algn="ctr"/>
            <a:r>
              <a:rPr lang="en-US" sz="3200" b="1" dirty="0">
                <a:solidFill>
                  <a:schemeClr val="bg1"/>
                </a:solidFill>
              </a:rPr>
              <a:t>Sources:</a:t>
            </a:r>
          </a:p>
        </p:txBody>
      </p:sp>
      <p:sp>
        <p:nvSpPr>
          <p:cNvPr id="163" name="TextBox 162">
            <a:extLst>
              <a:ext uri="{FF2B5EF4-FFF2-40B4-BE49-F238E27FC236}">
                <a16:creationId xmlns:a16="http://schemas.microsoft.com/office/drawing/2014/main" id="{C94AFC12-66F6-7742-9CB1-E9441DC9464D}"/>
              </a:ext>
            </a:extLst>
          </p:cNvPr>
          <p:cNvSpPr txBox="1"/>
          <p:nvPr/>
        </p:nvSpPr>
        <p:spPr>
          <a:xfrm>
            <a:off x="28575000" y="22315858"/>
            <a:ext cx="12192401" cy="646331"/>
          </a:xfrm>
          <a:prstGeom prst="rect">
            <a:avLst/>
          </a:prstGeom>
          <a:noFill/>
        </p:spPr>
        <p:txBody>
          <a:bodyPr wrap="square" rtlCol="0">
            <a:spAutoFit/>
          </a:bodyPr>
          <a:lstStyle/>
          <a:p>
            <a:r>
              <a:rPr lang="en-US" sz="3600" dirty="0"/>
              <a:t>.</a:t>
            </a:r>
          </a:p>
        </p:txBody>
      </p:sp>
      <p:sp>
        <p:nvSpPr>
          <p:cNvPr id="30" name="TextBox 29">
            <a:extLst>
              <a:ext uri="{FF2B5EF4-FFF2-40B4-BE49-F238E27FC236}">
                <a16:creationId xmlns:a16="http://schemas.microsoft.com/office/drawing/2014/main" id="{2DF5F43B-5A17-4447-AC21-8A3584FC5948}"/>
              </a:ext>
            </a:extLst>
          </p:cNvPr>
          <p:cNvSpPr txBox="1"/>
          <p:nvPr/>
        </p:nvSpPr>
        <p:spPr>
          <a:xfrm>
            <a:off x="1119034" y="30295237"/>
            <a:ext cx="13327275" cy="646331"/>
          </a:xfrm>
          <a:prstGeom prst="rect">
            <a:avLst/>
          </a:prstGeom>
          <a:noFill/>
        </p:spPr>
        <p:txBody>
          <a:bodyPr wrap="square" rtlCol="0">
            <a:spAutoFit/>
          </a:bodyPr>
          <a:lstStyle/>
          <a:p>
            <a:endParaRPr lang="en-US" sz="3600" dirty="0"/>
          </a:p>
        </p:txBody>
      </p:sp>
      <p:sp>
        <p:nvSpPr>
          <p:cNvPr id="31" name="Rectangle 30">
            <a:extLst>
              <a:ext uri="{FF2B5EF4-FFF2-40B4-BE49-F238E27FC236}">
                <a16:creationId xmlns:a16="http://schemas.microsoft.com/office/drawing/2014/main" id="{38A10F4F-3D3D-4606-9B3B-BD8E44B9E553}"/>
              </a:ext>
            </a:extLst>
          </p:cNvPr>
          <p:cNvSpPr/>
          <p:nvPr/>
        </p:nvSpPr>
        <p:spPr>
          <a:xfrm>
            <a:off x="914400" y="6216372"/>
            <a:ext cx="13531909" cy="7779891"/>
          </a:xfrm>
          <a:prstGeom prst="rect">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solidFill>
            </a:endParaRPr>
          </a:p>
        </p:txBody>
      </p:sp>
      <p:sp>
        <p:nvSpPr>
          <p:cNvPr id="3" name="TextBox 2">
            <a:extLst>
              <a:ext uri="{FF2B5EF4-FFF2-40B4-BE49-F238E27FC236}">
                <a16:creationId xmlns:a16="http://schemas.microsoft.com/office/drawing/2014/main" id="{3DD6D6A3-C360-42F5-B2B0-DE6067D5806D}"/>
              </a:ext>
            </a:extLst>
          </p:cNvPr>
          <p:cNvSpPr txBox="1"/>
          <p:nvPr/>
        </p:nvSpPr>
        <p:spPr>
          <a:xfrm>
            <a:off x="21488400" y="16002000"/>
            <a:ext cx="914400" cy="141577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ACC8A7BD-D498-458E-8D83-4CCE4670251D}"/>
              </a:ext>
            </a:extLst>
          </p:cNvPr>
          <p:cNvSpPr txBox="1"/>
          <p:nvPr/>
        </p:nvSpPr>
        <p:spPr>
          <a:xfrm>
            <a:off x="979030" y="6577784"/>
            <a:ext cx="13507911" cy="7201972"/>
          </a:xfrm>
          <a:prstGeom prst="rect">
            <a:avLst/>
          </a:prstGeom>
          <a:noFill/>
        </p:spPr>
        <p:txBody>
          <a:bodyPr wrap="square" rtlCol="0">
            <a:spAutoFit/>
          </a:bodyPr>
          <a:lstStyle/>
          <a:p>
            <a:r>
              <a:rPr lang="en-US" sz="6600" dirty="0"/>
              <a:t>Hundreds of thousands, if not millions of cars are sold yearly in America all ranging in different prices.  Could factors such as the car’s year, horsepower, MPG or engine fuel type have a role to play in the manufacturer suggested retail price (MSRP)?</a:t>
            </a:r>
          </a:p>
        </p:txBody>
      </p:sp>
      <p:sp>
        <p:nvSpPr>
          <p:cNvPr id="7" name="TextBox 6">
            <a:extLst>
              <a:ext uri="{FF2B5EF4-FFF2-40B4-BE49-F238E27FC236}">
                <a16:creationId xmlns:a16="http://schemas.microsoft.com/office/drawing/2014/main" id="{77277A8D-AB80-4A89-B72F-1A2A5CCCC4C3}"/>
              </a:ext>
            </a:extLst>
          </p:cNvPr>
          <p:cNvSpPr txBox="1"/>
          <p:nvPr/>
        </p:nvSpPr>
        <p:spPr>
          <a:xfrm>
            <a:off x="15003677" y="30156738"/>
            <a:ext cx="27973123" cy="1569660"/>
          </a:xfrm>
          <a:prstGeom prst="rect">
            <a:avLst/>
          </a:prstGeom>
          <a:noFill/>
        </p:spPr>
        <p:txBody>
          <a:bodyPr wrap="square" rtlCol="0">
            <a:spAutoFit/>
          </a:bodyPr>
          <a:lstStyle/>
          <a:p>
            <a:r>
              <a:rPr lang="en-US" sz="7200" baseline="-25000" dirty="0"/>
              <a:t>Source of data: </a:t>
            </a:r>
          </a:p>
          <a:p>
            <a:r>
              <a:rPr lang="en-US" sz="7200" baseline="-25000" dirty="0"/>
              <a:t>https://www.kaggle.com/CooperUnion/</a:t>
            </a:r>
            <a:r>
              <a:rPr lang="en-US" sz="7200" baseline="-25000" dirty="0" err="1"/>
              <a:t>cardataset</a:t>
            </a:r>
            <a:r>
              <a:rPr lang="en-US" sz="7200" baseline="-25000" dirty="0"/>
              <a:t> </a:t>
            </a:r>
          </a:p>
        </p:txBody>
      </p:sp>
      <p:sp>
        <p:nvSpPr>
          <p:cNvPr id="12" name="TextBox 11">
            <a:extLst>
              <a:ext uri="{FF2B5EF4-FFF2-40B4-BE49-F238E27FC236}">
                <a16:creationId xmlns:a16="http://schemas.microsoft.com/office/drawing/2014/main" id="{54FD5063-1287-47B1-B2A4-F7CB3A79198C}"/>
              </a:ext>
            </a:extLst>
          </p:cNvPr>
          <p:cNvSpPr txBox="1"/>
          <p:nvPr/>
        </p:nvSpPr>
        <p:spPr>
          <a:xfrm>
            <a:off x="1119035" y="15628542"/>
            <a:ext cx="13083288" cy="8217634"/>
          </a:xfrm>
          <a:prstGeom prst="rect">
            <a:avLst/>
          </a:prstGeom>
          <a:noFill/>
        </p:spPr>
        <p:txBody>
          <a:bodyPr wrap="square" rtlCol="0">
            <a:spAutoFit/>
          </a:bodyPr>
          <a:lstStyle/>
          <a:p>
            <a:r>
              <a:rPr lang="en-US" sz="6600" dirty="0"/>
              <a:t>In order to come to a conclusion we had to remove duplicated data  and filter out cars that retail for more than $100,000 USD.  Once that had been done, we created plots and graphics to help us understand the correlation between those factors and a car’s MSRP.</a:t>
            </a:r>
          </a:p>
        </p:txBody>
      </p:sp>
      <p:sp>
        <p:nvSpPr>
          <p:cNvPr id="48" name="TextBox 47">
            <a:extLst>
              <a:ext uri="{FF2B5EF4-FFF2-40B4-BE49-F238E27FC236}">
                <a16:creationId xmlns:a16="http://schemas.microsoft.com/office/drawing/2014/main" id="{10FB0B7E-1014-4DAA-A57D-F71B1FC64719}"/>
              </a:ext>
            </a:extLst>
          </p:cNvPr>
          <p:cNvSpPr txBox="1"/>
          <p:nvPr/>
        </p:nvSpPr>
        <p:spPr>
          <a:xfrm>
            <a:off x="15023543" y="15846894"/>
            <a:ext cx="12929714" cy="646331"/>
          </a:xfrm>
          <a:prstGeom prst="rect">
            <a:avLst/>
          </a:prstGeom>
          <a:noFill/>
        </p:spPr>
        <p:txBody>
          <a:bodyPr wrap="square" rtlCol="0">
            <a:spAutoFit/>
          </a:bodyPr>
          <a:lstStyle/>
          <a:p>
            <a:r>
              <a:rPr lang="en-US" sz="3600" b="1" dirty="0"/>
              <a:t>Figure 1.  Graph comparing horsepower, MSRP, and year</a:t>
            </a:r>
            <a:endParaRPr lang="en-US" sz="3600" dirty="0"/>
          </a:p>
        </p:txBody>
      </p:sp>
      <p:sp>
        <p:nvSpPr>
          <p:cNvPr id="49" name="TextBox 48">
            <a:extLst>
              <a:ext uri="{FF2B5EF4-FFF2-40B4-BE49-F238E27FC236}">
                <a16:creationId xmlns:a16="http://schemas.microsoft.com/office/drawing/2014/main" id="{EC8CDEED-93C0-4705-8080-CD01083BC45F}"/>
              </a:ext>
            </a:extLst>
          </p:cNvPr>
          <p:cNvSpPr txBox="1"/>
          <p:nvPr/>
        </p:nvSpPr>
        <p:spPr>
          <a:xfrm>
            <a:off x="950754" y="23974787"/>
            <a:ext cx="13536187" cy="1415772"/>
          </a:xfrm>
          <a:prstGeom prst="rect">
            <a:avLst/>
          </a:prstGeom>
          <a:solidFill>
            <a:schemeClr val="accent1">
              <a:lumMod val="75000"/>
            </a:schemeClr>
          </a:solidFill>
        </p:spPr>
        <p:txBody>
          <a:bodyPr wrap="square" rtlCol="0">
            <a:spAutoFit/>
          </a:bodyPr>
          <a:lstStyle/>
          <a:p>
            <a:pPr algn="ctr"/>
            <a:r>
              <a:rPr lang="en-US" b="1" dirty="0">
                <a:solidFill>
                  <a:schemeClr val="bg1"/>
                </a:solidFill>
              </a:rPr>
              <a:t>Conclusion</a:t>
            </a:r>
          </a:p>
        </p:txBody>
      </p:sp>
      <p:sp>
        <p:nvSpPr>
          <p:cNvPr id="25" name="TextBox 24">
            <a:extLst>
              <a:ext uri="{FF2B5EF4-FFF2-40B4-BE49-F238E27FC236}">
                <a16:creationId xmlns:a16="http://schemas.microsoft.com/office/drawing/2014/main" id="{7599202D-6FE8-48DF-947A-0E3326A5E4C6}"/>
              </a:ext>
            </a:extLst>
          </p:cNvPr>
          <p:cNvSpPr txBox="1"/>
          <p:nvPr/>
        </p:nvSpPr>
        <p:spPr>
          <a:xfrm>
            <a:off x="1212960" y="25770922"/>
            <a:ext cx="13627957" cy="5170646"/>
          </a:xfrm>
          <a:prstGeom prst="rect">
            <a:avLst/>
          </a:prstGeom>
          <a:noFill/>
        </p:spPr>
        <p:txBody>
          <a:bodyPr wrap="square" rtlCol="0">
            <a:spAutoFit/>
          </a:bodyPr>
          <a:lstStyle/>
          <a:p>
            <a:r>
              <a:rPr lang="en-US" sz="6600" dirty="0"/>
              <a:t>A car’s year, horsepower, MPG, and engine fuel type are good predictors when it comes to predicting a car’s MSRP after taking them into consideration.</a:t>
            </a:r>
          </a:p>
        </p:txBody>
      </p:sp>
      <p:pic>
        <p:nvPicPr>
          <p:cNvPr id="13" name="Picture 12">
            <a:extLst>
              <a:ext uri="{FF2B5EF4-FFF2-40B4-BE49-F238E27FC236}">
                <a16:creationId xmlns:a16="http://schemas.microsoft.com/office/drawing/2014/main" id="{E968F8D0-3E2B-1543-9FB4-557230CC2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7298" y="6497887"/>
            <a:ext cx="12929714" cy="9182330"/>
          </a:xfrm>
          <a:prstGeom prst="rect">
            <a:avLst/>
          </a:prstGeom>
        </p:spPr>
      </p:pic>
      <p:pic>
        <p:nvPicPr>
          <p:cNvPr id="15" name="Picture 14">
            <a:extLst>
              <a:ext uri="{FF2B5EF4-FFF2-40B4-BE49-F238E27FC236}">
                <a16:creationId xmlns:a16="http://schemas.microsoft.com/office/drawing/2014/main" id="{62622FA4-0CCD-BA41-847D-EEBC6862C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79821" y="6432049"/>
            <a:ext cx="13245541" cy="9358818"/>
          </a:xfrm>
          <a:prstGeom prst="rect">
            <a:avLst/>
          </a:prstGeom>
        </p:spPr>
      </p:pic>
      <p:sp>
        <p:nvSpPr>
          <p:cNvPr id="37" name="TextBox 36">
            <a:extLst>
              <a:ext uri="{FF2B5EF4-FFF2-40B4-BE49-F238E27FC236}">
                <a16:creationId xmlns:a16="http://schemas.microsoft.com/office/drawing/2014/main" id="{D5B8D2FE-BE0B-684F-9F45-45B80A85BA66}"/>
              </a:ext>
            </a:extLst>
          </p:cNvPr>
          <p:cNvSpPr txBox="1"/>
          <p:nvPr/>
        </p:nvSpPr>
        <p:spPr>
          <a:xfrm>
            <a:off x="29245731" y="15779202"/>
            <a:ext cx="12929714" cy="646331"/>
          </a:xfrm>
          <a:prstGeom prst="rect">
            <a:avLst/>
          </a:prstGeom>
          <a:noFill/>
        </p:spPr>
        <p:txBody>
          <a:bodyPr wrap="square" rtlCol="0">
            <a:spAutoFit/>
          </a:bodyPr>
          <a:lstStyle/>
          <a:p>
            <a:r>
              <a:rPr lang="en-US" sz="3600" b="1" dirty="0"/>
              <a:t>Figure 2.  Graph comparing year, MSRP, and fuel type</a:t>
            </a:r>
            <a:endParaRPr lang="en-US" sz="3600" dirty="0"/>
          </a:p>
        </p:txBody>
      </p:sp>
      <p:pic>
        <p:nvPicPr>
          <p:cNvPr id="18" name="Picture 17">
            <a:extLst>
              <a:ext uri="{FF2B5EF4-FFF2-40B4-BE49-F238E27FC236}">
                <a16:creationId xmlns:a16="http://schemas.microsoft.com/office/drawing/2014/main" id="{E13B18BD-4603-7043-87B4-22FB6C2E4B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84441" y="17239608"/>
            <a:ext cx="19373831" cy="12512266"/>
          </a:xfrm>
          <a:prstGeom prst="rect">
            <a:avLst/>
          </a:prstGeom>
        </p:spPr>
      </p:pic>
      <p:sp>
        <p:nvSpPr>
          <p:cNvPr id="40" name="TextBox 39">
            <a:extLst>
              <a:ext uri="{FF2B5EF4-FFF2-40B4-BE49-F238E27FC236}">
                <a16:creationId xmlns:a16="http://schemas.microsoft.com/office/drawing/2014/main" id="{74A269FE-3CDE-F54E-8DD9-6B3C1207A7FE}"/>
              </a:ext>
            </a:extLst>
          </p:cNvPr>
          <p:cNvSpPr txBox="1"/>
          <p:nvPr/>
        </p:nvSpPr>
        <p:spPr>
          <a:xfrm>
            <a:off x="33630500" y="18613988"/>
            <a:ext cx="8544945" cy="1754326"/>
          </a:xfrm>
          <a:prstGeom prst="rect">
            <a:avLst/>
          </a:prstGeom>
          <a:noFill/>
        </p:spPr>
        <p:txBody>
          <a:bodyPr wrap="square" rtlCol="0">
            <a:spAutoFit/>
          </a:bodyPr>
          <a:lstStyle/>
          <a:p>
            <a:pPr algn="ctr"/>
            <a:r>
              <a:rPr lang="en-US" sz="3600" b="1" dirty="0"/>
              <a:t>Figure 3.  Classification Tree which determines MSRP based off year, horsepower, and fuel type</a:t>
            </a:r>
          </a:p>
        </p:txBody>
      </p:sp>
      <p:sp>
        <p:nvSpPr>
          <p:cNvPr id="41" name="TextBox 40">
            <a:extLst>
              <a:ext uri="{FF2B5EF4-FFF2-40B4-BE49-F238E27FC236}">
                <a16:creationId xmlns:a16="http://schemas.microsoft.com/office/drawing/2014/main" id="{A6E5DE11-43E0-6641-9C1A-E014911E7244}"/>
              </a:ext>
            </a:extLst>
          </p:cNvPr>
          <p:cNvSpPr txBox="1"/>
          <p:nvPr/>
        </p:nvSpPr>
        <p:spPr>
          <a:xfrm>
            <a:off x="34274674" y="21141848"/>
            <a:ext cx="7256596" cy="7417415"/>
          </a:xfrm>
          <a:prstGeom prst="rect">
            <a:avLst/>
          </a:prstGeom>
          <a:noFill/>
        </p:spPr>
        <p:txBody>
          <a:bodyPr wrap="square" rtlCol="0">
            <a:spAutoFit/>
          </a:bodyPr>
          <a:lstStyle/>
          <a:p>
            <a:pPr algn="ctr"/>
            <a:r>
              <a:rPr lang="en-US" sz="2800" u="sng" dirty="0"/>
              <a:t>KEY</a:t>
            </a:r>
          </a:p>
          <a:p>
            <a:pPr algn="ctr"/>
            <a:endParaRPr lang="en-US" sz="2800" dirty="0"/>
          </a:p>
          <a:p>
            <a:pPr algn="ctr"/>
            <a:r>
              <a:rPr lang="en-US" sz="2800" dirty="0"/>
              <a:t>MSRP:</a:t>
            </a:r>
          </a:p>
          <a:p>
            <a:pPr algn="ctr"/>
            <a:r>
              <a:rPr lang="en-US" sz="2800" dirty="0"/>
              <a:t>[-1.581, -0.682] = $1,995-$18,645</a:t>
            </a:r>
          </a:p>
          <a:p>
            <a:pPr algn="ctr"/>
            <a:r>
              <a:rPr lang="en-US" sz="2800" dirty="0"/>
              <a:t>[-0.682, -0.271] = $18,645-$26,257</a:t>
            </a:r>
          </a:p>
          <a:p>
            <a:pPr algn="ctr"/>
            <a:r>
              <a:rPr lang="en-US" sz="2800" dirty="0"/>
              <a:t>[-0.271, 0.104] = $26,257-33,202</a:t>
            </a:r>
          </a:p>
          <a:p>
            <a:pPr algn="ctr"/>
            <a:r>
              <a:rPr lang="en-US" sz="2800" dirty="0"/>
              <a:t>[0.104, 0.659] = $33,202-$43,481</a:t>
            </a:r>
          </a:p>
          <a:p>
            <a:pPr algn="ctr"/>
            <a:r>
              <a:rPr lang="en-US" sz="2800" dirty="0"/>
              <a:t>[0.659, 3.708] = $43,481-$99,950</a:t>
            </a:r>
          </a:p>
          <a:p>
            <a:pPr algn="ctr"/>
            <a:endParaRPr lang="en-US" sz="2800" dirty="0"/>
          </a:p>
          <a:p>
            <a:pPr algn="ctr"/>
            <a:r>
              <a:rPr lang="en-US" sz="2800" dirty="0"/>
              <a:t>Year:</a:t>
            </a:r>
          </a:p>
          <a:p>
            <a:pPr algn="ctr"/>
            <a:r>
              <a:rPr lang="en-US" sz="2800" dirty="0"/>
              <a:t>Year &lt; -1.4 = Years before 2000</a:t>
            </a:r>
          </a:p>
          <a:p>
            <a:pPr algn="ctr"/>
            <a:r>
              <a:rPr lang="en-US" sz="2800" dirty="0"/>
              <a:t>Year &lt; 0.4 = Years before 2014</a:t>
            </a:r>
          </a:p>
          <a:p>
            <a:pPr algn="ctr"/>
            <a:endParaRPr lang="en-US" sz="2800" dirty="0"/>
          </a:p>
          <a:p>
            <a:pPr algn="ctr"/>
            <a:r>
              <a:rPr lang="en-US" sz="2800" dirty="0"/>
              <a:t>Engine Horsepower:</a:t>
            </a:r>
          </a:p>
          <a:p>
            <a:pPr algn="ctr"/>
            <a:r>
              <a:rPr lang="en-US" sz="2800" dirty="0" err="1"/>
              <a:t>Engine.HP</a:t>
            </a:r>
            <a:r>
              <a:rPr lang="en-US" sz="2800" dirty="0"/>
              <a:t> &lt; -0.2 = 220 horsepower</a:t>
            </a:r>
          </a:p>
          <a:p>
            <a:pPr algn="ctr"/>
            <a:r>
              <a:rPr lang="en-US" sz="2800" dirty="0" err="1"/>
              <a:t>Engine.HP</a:t>
            </a:r>
            <a:r>
              <a:rPr lang="en-US" sz="2800" dirty="0"/>
              <a:t> &lt; -0.92 </a:t>
            </a:r>
            <a:r>
              <a:rPr lang="en-US" sz="2800"/>
              <a:t>= 156 </a:t>
            </a:r>
            <a:r>
              <a:rPr lang="en-US" sz="2800" dirty="0"/>
              <a:t>horsepower</a:t>
            </a:r>
          </a:p>
          <a:p>
            <a:pPr algn="ctr"/>
            <a:r>
              <a:rPr lang="en-US" sz="2800" dirty="0" err="1"/>
              <a:t>Engine.HP</a:t>
            </a:r>
            <a:r>
              <a:rPr lang="en-US" sz="2800" dirty="0"/>
              <a:t> &lt; 0.83 = 311 horsepower</a:t>
            </a:r>
          </a:p>
        </p:txBody>
      </p:sp>
    </p:spTree>
    <p:extLst>
      <p:ext uri="{BB962C8B-B14F-4D97-AF65-F5344CB8AC3E}">
        <p14:creationId xmlns:p14="http://schemas.microsoft.com/office/powerpoint/2010/main" val="3282893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BE7CC60DC41A34A9503D4EB1CD00675" ma:contentTypeVersion="2" ma:contentTypeDescription="Create a new document." ma:contentTypeScope="" ma:versionID="d6639f86ddfd2d7af28b7cfd7acef880">
  <xsd:schema xmlns:xsd="http://www.w3.org/2001/XMLSchema" xmlns:xs="http://www.w3.org/2001/XMLSchema" xmlns:p="http://schemas.microsoft.com/office/2006/metadata/properties" xmlns:ns3="7ebee956-6060-4266-bb47-57f78ad2403f" targetNamespace="http://schemas.microsoft.com/office/2006/metadata/properties" ma:root="true" ma:fieldsID="1b7a7e5e1d2d1628a8a81d42e386ff12" ns3:_="">
    <xsd:import namespace="7ebee956-6060-4266-bb47-57f78ad2403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bee956-6060-4266-bb47-57f78ad240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71F920-BDE0-48B9-9CCD-2514C19FCA60}">
  <ds:schemaRefs>
    <ds:schemaRef ds:uri="http://schemas.microsoft.com/sharepoint/v3/contenttype/forms"/>
  </ds:schemaRefs>
</ds:datastoreItem>
</file>

<file path=customXml/itemProps2.xml><?xml version="1.0" encoding="utf-8"?>
<ds:datastoreItem xmlns:ds="http://schemas.openxmlformats.org/officeDocument/2006/customXml" ds:itemID="{F0DECAA4-162D-42F6-B323-238F94BE2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bee956-6060-4266-bb47-57f78ad240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7AE5BD-83C2-42ED-8278-C7093D60C82A}">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7ebee956-6060-4266-bb47-57f78ad2403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3278</TotalTime>
  <Words>319</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Eastern Connecticut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Drzewiecki, Peter A. (Environmental Earth Science)</dc:creator>
  <cp:lastModifiedBy>Senechal,Danielle J.(Student)</cp:lastModifiedBy>
  <cp:revision>189</cp:revision>
  <cp:lastPrinted>2018-04-10T23:55:06Z</cp:lastPrinted>
  <dcterms:created xsi:type="dcterms:W3CDTF">2012-03-29T05:22:01Z</dcterms:created>
  <dcterms:modified xsi:type="dcterms:W3CDTF">2020-05-15T02:53:10Z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0x010100BBE7CC60DC41A34A9503D4EB1CD00675</vt:lpwstr>
  </property>
</Properties>
</file>