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F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190" y="-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5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2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16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5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1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85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7411-4013-4462-B520-41E89704EEB6}" type="datetimeFigureOut">
              <a:rPr lang="it-IT" smtClean="0"/>
              <a:t>07/04/2024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4F20-0478-42CD-BAB1-6B9CBAFF76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7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o 48">
            <a:extLst>
              <a:ext uri="{FF2B5EF4-FFF2-40B4-BE49-F238E27FC236}">
                <a16:creationId xmlns:a16="http://schemas.microsoft.com/office/drawing/2014/main" id="{265CFDBA-A07D-A738-18FE-443E85D4BF9E}"/>
              </a:ext>
            </a:extLst>
          </p:cNvPr>
          <p:cNvGrpSpPr/>
          <p:nvPr/>
        </p:nvGrpSpPr>
        <p:grpSpPr>
          <a:xfrm>
            <a:off x="198120" y="571500"/>
            <a:ext cx="6576060" cy="4945380"/>
            <a:chOff x="198120" y="571500"/>
            <a:chExt cx="6576060" cy="4945380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584F3F0-1103-F89B-9E0E-84AA13494F63}"/>
                </a:ext>
              </a:extLst>
            </p:cNvPr>
            <p:cNvSpPr/>
            <p:nvPr/>
          </p:nvSpPr>
          <p:spPr>
            <a:xfrm>
              <a:off x="198120" y="571500"/>
              <a:ext cx="6576060" cy="4945380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Elaborazione 44">
              <a:extLst>
                <a:ext uri="{FF2B5EF4-FFF2-40B4-BE49-F238E27FC236}">
                  <a16:creationId xmlns:a16="http://schemas.microsoft.com/office/drawing/2014/main" id="{521D40E4-F482-481B-9FEB-34B43C57BC89}"/>
                </a:ext>
              </a:extLst>
            </p:cNvPr>
            <p:cNvSpPr/>
            <p:nvPr/>
          </p:nvSpPr>
          <p:spPr>
            <a:xfrm>
              <a:off x="496262" y="1015681"/>
              <a:ext cx="1692512" cy="1513817"/>
            </a:xfrm>
            <a:prstGeom prst="flowChartProcess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13"/>
            </a:p>
          </p:txBody>
        </p:sp>
        <p:sp>
          <p:nvSpPr>
            <p:cNvPr id="2" name="Terminatore 1">
              <a:extLst>
                <a:ext uri="{FF2B5EF4-FFF2-40B4-BE49-F238E27FC236}">
                  <a16:creationId xmlns:a16="http://schemas.microsoft.com/office/drawing/2014/main" id="{8165C145-5C43-6CBA-94D3-829465B09822}"/>
                </a:ext>
              </a:extLst>
            </p:cNvPr>
            <p:cNvSpPr/>
            <p:nvPr/>
          </p:nvSpPr>
          <p:spPr>
            <a:xfrm>
              <a:off x="627910" y="657391"/>
              <a:ext cx="1285876" cy="257175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Elaborazione 2">
              <a:extLst>
                <a:ext uri="{FF2B5EF4-FFF2-40B4-BE49-F238E27FC236}">
                  <a16:creationId xmlns:a16="http://schemas.microsoft.com/office/drawing/2014/main" id="{EA7F3B52-7726-9759-CEAC-B3D15D795127}"/>
                </a:ext>
              </a:extLst>
            </p:cNvPr>
            <p:cNvSpPr/>
            <p:nvPr/>
          </p:nvSpPr>
          <p:spPr>
            <a:xfrm>
              <a:off x="627911" y="1153371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Library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5" name="Elaborazione 4">
              <a:extLst>
                <a:ext uri="{FF2B5EF4-FFF2-40B4-BE49-F238E27FC236}">
                  <a16:creationId xmlns:a16="http://schemas.microsoft.com/office/drawing/2014/main" id="{3BFF121E-FF3A-6A30-DA28-BA75DE1ED28E}"/>
                </a:ext>
              </a:extLst>
            </p:cNvPr>
            <p:cNvSpPr/>
            <p:nvPr/>
          </p:nvSpPr>
          <p:spPr>
            <a:xfrm>
              <a:off x="627911" y="1490147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Pin </a:t>
              </a:r>
              <a:r>
                <a:rPr lang="it-IT" sz="1013" dirty="0" err="1">
                  <a:solidFill>
                    <a:schemeClr val="tx1"/>
                  </a:solidFill>
                </a:rPr>
                <a:t>declaration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6" name="Elaborazione 5">
              <a:extLst>
                <a:ext uri="{FF2B5EF4-FFF2-40B4-BE49-F238E27FC236}">
                  <a16:creationId xmlns:a16="http://schemas.microsoft.com/office/drawing/2014/main" id="{51C9696E-76E0-3CE7-6996-287267541A79}"/>
                </a:ext>
              </a:extLst>
            </p:cNvPr>
            <p:cNvSpPr/>
            <p:nvPr/>
          </p:nvSpPr>
          <p:spPr>
            <a:xfrm>
              <a:off x="627911" y="1826924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SD </a:t>
              </a:r>
              <a:r>
                <a:rPr lang="it-IT" sz="1013" dirty="0" err="1">
                  <a:solidFill>
                    <a:schemeClr val="tx1"/>
                  </a:solidFill>
                </a:rPr>
                <a:t>verify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7" name="Elaborazione 6">
              <a:extLst>
                <a:ext uri="{FF2B5EF4-FFF2-40B4-BE49-F238E27FC236}">
                  <a16:creationId xmlns:a16="http://schemas.microsoft.com/office/drawing/2014/main" id="{53734A6D-F95D-E4B9-A154-8E07C29A9239}"/>
                </a:ext>
              </a:extLst>
            </p:cNvPr>
            <p:cNvSpPr/>
            <p:nvPr/>
          </p:nvSpPr>
          <p:spPr>
            <a:xfrm>
              <a:off x="627911" y="2163700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Sensors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8" name="Terminatore 7">
              <a:extLst>
                <a:ext uri="{FF2B5EF4-FFF2-40B4-BE49-F238E27FC236}">
                  <a16:creationId xmlns:a16="http://schemas.microsoft.com/office/drawing/2014/main" id="{6046BBEC-8850-7AE2-1B66-A952F5683F96}"/>
                </a:ext>
              </a:extLst>
            </p:cNvPr>
            <p:cNvSpPr/>
            <p:nvPr/>
          </p:nvSpPr>
          <p:spPr>
            <a:xfrm>
              <a:off x="627911" y="2629065"/>
              <a:ext cx="1285875" cy="257175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Loop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9" name="Decisione 8">
              <a:extLst>
                <a:ext uri="{FF2B5EF4-FFF2-40B4-BE49-F238E27FC236}">
                  <a16:creationId xmlns:a16="http://schemas.microsoft.com/office/drawing/2014/main" id="{507F5750-B6C1-11CE-AC3D-5A9847BF1705}"/>
                </a:ext>
              </a:extLst>
            </p:cNvPr>
            <p:cNvSpPr/>
            <p:nvPr/>
          </p:nvSpPr>
          <p:spPr>
            <a:xfrm>
              <a:off x="627911" y="3094430"/>
              <a:ext cx="1285875" cy="636814"/>
            </a:xfrm>
            <a:prstGeom prst="flowChartDecisi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Has the </a:t>
              </a:r>
              <a:r>
                <a:rPr lang="it-IT" sz="1013" dirty="0" err="1">
                  <a:solidFill>
                    <a:schemeClr val="tx1"/>
                  </a:solidFill>
                </a:rPr>
                <a:t>fall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started</a:t>
              </a:r>
              <a:r>
                <a:rPr lang="it-IT" sz="1013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54329E60-ACC3-B571-8099-D64D11FB47EC}"/>
                </a:ext>
              </a:extLst>
            </p:cNvPr>
            <p:cNvCxnSpPr>
              <a:stCxn id="9" idx="2"/>
              <a:endCxn id="9" idx="1"/>
            </p:cNvCxnSpPr>
            <p:nvPr/>
          </p:nvCxnSpPr>
          <p:spPr>
            <a:xfrm rot="5400000" flipH="1">
              <a:off x="790177" y="3250572"/>
              <a:ext cx="318407" cy="642938"/>
            </a:xfrm>
            <a:prstGeom prst="bentConnector4">
              <a:avLst>
                <a:gd name="adj1" fmla="val -40385"/>
                <a:gd name="adj2" fmla="val 144762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98261DA4-5663-C8F1-4B42-749C71652E9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1270848" y="1410545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2B7BA257-750F-E527-A1B1-DFCB216FABE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270848" y="1747321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98537C5-1E29-343F-8B4F-72605CA9CDD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270848" y="2084098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42947C3C-12CC-385B-EF67-90F25A7283F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270848" y="2420875"/>
              <a:ext cx="0" cy="208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1BC941D8-1CB8-ECB7-18D0-ED66229CEDC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270848" y="2886240"/>
              <a:ext cx="0" cy="208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1641026B-4723-EC6B-7A6E-D6FFF22A535E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1270848" y="914566"/>
              <a:ext cx="0" cy="238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aborazione 29">
              <a:extLst>
                <a:ext uri="{FF2B5EF4-FFF2-40B4-BE49-F238E27FC236}">
                  <a16:creationId xmlns:a16="http://schemas.microsoft.com/office/drawing/2014/main" id="{B54DA839-99AB-E774-8A5B-17C45B03C38B}"/>
                </a:ext>
              </a:extLst>
            </p:cNvPr>
            <p:cNvSpPr/>
            <p:nvPr/>
          </p:nvSpPr>
          <p:spPr>
            <a:xfrm>
              <a:off x="2409766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Read </a:t>
              </a:r>
              <a:r>
                <a:rPr lang="it-IT" sz="1013" dirty="0" err="1">
                  <a:solidFill>
                    <a:schemeClr val="tx1"/>
                  </a:solidFill>
                </a:rPr>
                <a:t>sensors</a:t>
              </a:r>
              <a:r>
                <a:rPr lang="it-IT" sz="1013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31" name="Elaborazione 30">
              <a:extLst>
                <a:ext uri="{FF2B5EF4-FFF2-40B4-BE49-F238E27FC236}">
                  <a16:creationId xmlns:a16="http://schemas.microsoft.com/office/drawing/2014/main" id="{4ACB4DA9-C77B-ADC1-F3FE-B76F11DE2956}"/>
                </a:ext>
              </a:extLst>
            </p:cNvPr>
            <p:cNvSpPr/>
            <p:nvPr/>
          </p:nvSpPr>
          <p:spPr>
            <a:xfrm>
              <a:off x="3459898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Write data on microSD</a:t>
              </a:r>
            </a:p>
          </p:txBody>
        </p:sp>
        <p:sp>
          <p:nvSpPr>
            <p:cNvPr id="32" name="Elaborazione 31">
              <a:extLst>
                <a:ext uri="{FF2B5EF4-FFF2-40B4-BE49-F238E27FC236}">
                  <a16:creationId xmlns:a16="http://schemas.microsoft.com/office/drawing/2014/main" id="{0E66F46F-F4D9-C699-0AB2-F3E4AC1A260F}"/>
                </a:ext>
              </a:extLst>
            </p:cNvPr>
            <p:cNvSpPr/>
            <p:nvPr/>
          </p:nvSpPr>
          <p:spPr>
            <a:xfrm>
              <a:off x="4510030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Send</a:t>
              </a:r>
              <a:r>
                <a:rPr lang="it-IT" sz="1013" dirty="0">
                  <a:solidFill>
                    <a:schemeClr val="tx1"/>
                  </a:solidFill>
                </a:rPr>
                <a:t> data via radio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F7B48F34-0AE4-EDE8-7F65-23C9C7529CAC}"/>
                </a:ext>
              </a:extLst>
            </p:cNvPr>
            <p:cNvCxnSpPr>
              <a:stCxn id="9" idx="3"/>
              <a:endCxn id="30" idx="1"/>
            </p:cNvCxnSpPr>
            <p:nvPr/>
          </p:nvCxnSpPr>
          <p:spPr>
            <a:xfrm flipV="1">
              <a:off x="1913786" y="3412837"/>
              <a:ext cx="495980" cy="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5693193-3FF0-BD5A-9247-EB729696E072}"/>
                </a:ext>
              </a:extLst>
            </p:cNvPr>
            <p:cNvSpPr txBox="1"/>
            <p:nvPr/>
          </p:nvSpPr>
          <p:spPr>
            <a:xfrm>
              <a:off x="1996449" y="3320990"/>
              <a:ext cx="192325" cy="215444"/>
            </a:xfrm>
            <a:prstGeom prst="rect">
              <a:avLst/>
            </a:prstGeom>
            <a:solidFill>
              <a:srgbClr val="FFD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2B85DE7-3EC7-7422-5C39-8A640174CA5F}"/>
                </a:ext>
              </a:extLst>
            </p:cNvPr>
            <p:cNvSpPr txBox="1"/>
            <p:nvPr/>
          </p:nvSpPr>
          <p:spPr>
            <a:xfrm>
              <a:off x="624849" y="3766310"/>
              <a:ext cx="260237" cy="215444"/>
            </a:xfrm>
            <a:prstGeom prst="rect">
              <a:avLst/>
            </a:prstGeom>
            <a:solidFill>
              <a:srgbClr val="FFD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it-IT" dirty="0"/>
                <a:t>N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5C060AB6-649C-9CA1-23D5-47A1C3B33AF2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3306819" y="3412836"/>
              <a:ext cx="1530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BB0016D-E078-767B-0127-8060DC781648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4356950" y="3412836"/>
              <a:ext cx="1530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9855CDC-BFBB-499E-BE84-8B39E19D8B86}"/>
                </a:ext>
              </a:extLst>
            </p:cNvPr>
            <p:cNvSpPr txBox="1"/>
            <p:nvPr/>
          </p:nvSpPr>
          <p:spPr>
            <a:xfrm>
              <a:off x="1898610" y="1122754"/>
              <a:ext cx="340542" cy="11205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it-IT" sz="1013" b="1" dirty="0"/>
                <a:t>SETUP PHASE</a:t>
              </a:r>
            </a:p>
          </p:txBody>
        </p:sp>
        <p:sp>
          <p:nvSpPr>
            <p:cNvPr id="4" name="Elaborazione 3">
              <a:extLst>
                <a:ext uri="{FF2B5EF4-FFF2-40B4-BE49-F238E27FC236}">
                  <a16:creationId xmlns:a16="http://schemas.microsoft.com/office/drawing/2014/main" id="{758C2598-D3C4-FBD1-84BB-936471871C75}"/>
                </a:ext>
              </a:extLst>
            </p:cNvPr>
            <p:cNvSpPr/>
            <p:nvPr/>
          </p:nvSpPr>
          <p:spPr>
            <a:xfrm>
              <a:off x="5560159" y="3216893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Calculate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Altitude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340C49F-1270-B8FA-5675-FC94E40F60E7}"/>
                </a:ext>
              </a:extLst>
            </p:cNvPr>
            <p:cNvCxnSpPr>
              <a:stCxn id="32" idx="3"/>
              <a:endCxn id="4" idx="1"/>
            </p:cNvCxnSpPr>
            <p:nvPr/>
          </p:nvCxnSpPr>
          <p:spPr>
            <a:xfrm flipV="1">
              <a:off x="5407081" y="3412836"/>
              <a:ext cx="15307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ecisione 13">
              <a:extLst>
                <a:ext uri="{FF2B5EF4-FFF2-40B4-BE49-F238E27FC236}">
                  <a16:creationId xmlns:a16="http://schemas.microsoft.com/office/drawing/2014/main" id="{408C7C8F-D119-31BB-BDDF-55D722BD99AB}"/>
                </a:ext>
              </a:extLst>
            </p:cNvPr>
            <p:cNvSpPr/>
            <p:nvPr/>
          </p:nvSpPr>
          <p:spPr>
            <a:xfrm>
              <a:off x="5365746" y="3874032"/>
              <a:ext cx="1285875" cy="636814"/>
            </a:xfrm>
            <a:prstGeom prst="flowChartDecisi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H ~ 150m</a:t>
              </a:r>
            </a:p>
          </p:txBody>
        </p:sp>
        <p:sp>
          <p:nvSpPr>
            <p:cNvPr id="15" name="Elaborazione 14">
              <a:extLst>
                <a:ext uri="{FF2B5EF4-FFF2-40B4-BE49-F238E27FC236}">
                  <a16:creationId xmlns:a16="http://schemas.microsoft.com/office/drawing/2014/main" id="{48EFD412-4B9D-B624-63D2-5FF289132896}"/>
                </a:ext>
              </a:extLst>
            </p:cNvPr>
            <p:cNvSpPr/>
            <p:nvPr/>
          </p:nvSpPr>
          <p:spPr>
            <a:xfrm>
              <a:off x="5560157" y="5019938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Prepare</a:t>
              </a:r>
              <a:r>
                <a:rPr lang="it-IT" sz="1013" dirty="0">
                  <a:solidFill>
                    <a:schemeClr val="tx1"/>
                  </a:solidFill>
                </a:rPr>
                <a:t> for landing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16BB399-D7C5-B273-1452-CD20C7099347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 flipH="1">
              <a:off x="6008684" y="3608779"/>
              <a:ext cx="1" cy="265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1FFC7903-E770-DDB7-6CCB-52437DEDFED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6008683" y="4510846"/>
              <a:ext cx="1" cy="50909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a gomito 32">
              <a:extLst>
                <a:ext uri="{FF2B5EF4-FFF2-40B4-BE49-F238E27FC236}">
                  <a16:creationId xmlns:a16="http://schemas.microsoft.com/office/drawing/2014/main" id="{189AFE23-AEB3-2BCE-6DD2-ADB09FDF3D93}"/>
                </a:ext>
              </a:extLst>
            </p:cNvPr>
            <p:cNvCxnSpPr>
              <a:stCxn id="14" idx="1"/>
              <a:endCxn id="30" idx="2"/>
            </p:cNvCxnSpPr>
            <p:nvPr/>
          </p:nvCxnSpPr>
          <p:spPr>
            <a:xfrm rot="10800000">
              <a:off x="2858292" y="3608781"/>
              <a:ext cx="2507454" cy="583659"/>
            </a:xfrm>
            <a:prstGeom prst="bentConnector2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aborazione 36">
              <a:extLst>
                <a:ext uri="{FF2B5EF4-FFF2-40B4-BE49-F238E27FC236}">
                  <a16:creationId xmlns:a16="http://schemas.microsoft.com/office/drawing/2014/main" id="{98485A84-BEF1-84EF-29D9-9E3D294BF754}"/>
                </a:ext>
              </a:extLst>
            </p:cNvPr>
            <p:cNvSpPr/>
            <p:nvPr/>
          </p:nvSpPr>
          <p:spPr>
            <a:xfrm>
              <a:off x="4510029" y="5019938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Release </a:t>
              </a:r>
              <a:r>
                <a:rPr lang="it-IT" sz="1013" dirty="0" err="1">
                  <a:solidFill>
                    <a:schemeClr val="tx1"/>
                  </a:solidFill>
                </a:rPr>
                <a:t>seeds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F0B3997E-C11D-6965-4787-5B90607386E9}"/>
                </a:ext>
              </a:extLst>
            </p:cNvPr>
            <p:cNvCxnSpPr>
              <a:stCxn id="15" idx="1"/>
              <a:endCxn id="37" idx="3"/>
            </p:cNvCxnSpPr>
            <p:nvPr/>
          </p:nvCxnSpPr>
          <p:spPr>
            <a:xfrm flipH="1">
              <a:off x="5407080" y="5215881"/>
              <a:ext cx="1530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7EEAFAD-E9CF-D40A-E631-0016733A2174}"/>
              </a:ext>
            </a:extLst>
          </p:cNvPr>
          <p:cNvSpPr txBox="1"/>
          <p:nvPr/>
        </p:nvSpPr>
        <p:spPr>
          <a:xfrm>
            <a:off x="3870323" y="604200"/>
            <a:ext cx="28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cap="small" dirty="0" err="1"/>
              <a:t>Portable</a:t>
            </a:r>
            <a:r>
              <a:rPr lang="it-IT" b="1" cap="small" dirty="0"/>
              <a:t> </a:t>
            </a:r>
            <a:r>
              <a:rPr lang="it-IT" b="1" cap="small" dirty="0" err="1"/>
              <a:t>weather</a:t>
            </a:r>
            <a:r>
              <a:rPr lang="it-IT" b="1" cap="small" dirty="0"/>
              <a:t> station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9013F6A-6048-F29A-5C3B-6A6589287CBD}"/>
              </a:ext>
            </a:extLst>
          </p:cNvPr>
          <p:cNvSpPr txBox="1"/>
          <p:nvPr/>
        </p:nvSpPr>
        <p:spPr>
          <a:xfrm>
            <a:off x="4128698" y="4084714"/>
            <a:ext cx="260237" cy="215444"/>
          </a:xfrm>
          <a:prstGeom prst="rect">
            <a:avLst/>
          </a:prstGeom>
          <a:solidFill>
            <a:srgbClr val="FFD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it-IT" dirty="0"/>
              <a:t>N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40C000-09CD-C1BF-238E-090F45AF4714}"/>
              </a:ext>
            </a:extLst>
          </p:cNvPr>
          <p:cNvSpPr txBox="1"/>
          <p:nvPr/>
        </p:nvSpPr>
        <p:spPr>
          <a:xfrm>
            <a:off x="5912519" y="4602199"/>
            <a:ext cx="192325" cy="215444"/>
          </a:xfrm>
          <a:prstGeom prst="rect">
            <a:avLst/>
          </a:prstGeom>
          <a:solidFill>
            <a:srgbClr val="FFD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Elaborazione 9">
            <a:extLst>
              <a:ext uri="{FF2B5EF4-FFF2-40B4-BE49-F238E27FC236}">
                <a16:creationId xmlns:a16="http://schemas.microsoft.com/office/drawing/2014/main" id="{7CFCF244-F05B-0006-F928-57D98ADA293D}"/>
              </a:ext>
            </a:extLst>
          </p:cNvPr>
          <p:cNvSpPr/>
          <p:nvPr/>
        </p:nvSpPr>
        <p:spPr>
          <a:xfrm>
            <a:off x="3457192" y="5019938"/>
            <a:ext cx="897051" cy="391886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13" dirty="0">
                <a:solidFill>
                  <a:schemeClr val="tx1"/>
                </a:solidFill>
              </a:rPr>
              <a:t>[…]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F0FC736-F52F-3DC9-0C2E-FC674F72E990}"/>
              </a:ext>
            </a:extLst>
          </p:cNvPr>
          <p:cNvCxnSpPr>
            <a:cxnSpLocks/>
            <a:stCxn id="37" idx="1"/>
            <a:endCxn id="10" idx="3"/>
          </p:cNvCxnSpPr>
          <p:nvPr/>
        </p:nvCxnSpPr>
        <p:spPr>
          <a:xfrm flipH="1">
            <a:off x="4354243" y="5215881"/>
            <a:ext cx="155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o 48">
            <a:extLst>
              <a:ext uri="{FF2B5EF4-FFF2-40B4-BE49-F238E27FC236}">
                <a16:creationId xmlns:a16="http://schemas.microsoft.com/office/drawing/2014/main" id="{265CFDBA-A07D-A738-18FE-443E85D4BF9E}"/>
              </a:ext>
            </a:extLst>
          </p:cNvPr>
          <p:cNvGrpSpPr/>
          <p:nvPr/>
        </p:nvGrpSpPr>
        <p:grpSpPr>
          <a:xfrm>
            <a:off x="198120" y="571500"/>
            <a:ext cx="6576060" cy="4777740"/>
            <a:chOff x="198120" y="571500"/>
            <a:chExt cx="6576060" cy="4777740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584F3F0-1103-F89B-9E0E-84AA13494F63}"/>
                </a:ext>
              </a:extLst>
            </p:cNvPr>
            <p:cNvSpPr/>
            <p:nvPr/>
          </p:nvSpPr>
          <p:spPr>
            <a:xfrm>
              <a:off x="198120" y="571500"/>
              <a:ext cx="6576060" cy="477774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Elaborazione 44">
              <a:extLst>
                <a:ext uri="{FF2B5EF4-FFF2-40B4-BE49-F238E27FC236}">
                  <a16:creationId xmlns:a16="http://schemas.microsoft.com/office/drawing/2014/main" id="{521D40E4-F482-481B-9FEB-34B43C57BC89}"/>
                </a:ext>
              </a:extLst>
            </p:cNvPr>
            <p:cNvSpPr/>
            <p:nvPr/>
          </p:nvSpPr>
          <p:spPr>
            <a:xfrm>
              <a:off x="496262" y="1015681"/>
              <a:ext cx="1692512" cy="1513817"/>
            </a:xfrm>
            <a:prstGeom prst="flowChartProcess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13"/>
            </a:p>
          </p:txBody>
        </p:sp>
        <p:sp>
          <p:nvSpPr>
            <p:cNvPr id="2" name="Terminatore 1">
              <a:extLst>
                <a:ext uri="{FF2B5EF4-FFF2-40B4-BE49-F238E27FC236}">
                  <a16:creationId xmlns:a16="http://schemas.microsoft.com/office/drawing/2014/main" id="{8165C145-5C43-6CBA-94D3-829465B09822}"/>
                </a:ext>
              </a:extLst>
            </p:cNvPr>
            <p:cNvSpPr/>
            <p:nvPr/>
          </p:nvSpPr>
          <p:spPr>
            <a:xfrm>
              <a:off x="627910" y="657391"/>
              <a:ext cx="1285876" cy="257175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Elaborazione 2">
              <a:extLst>
                <a:ext uri="{FF2B5EF4-FFF2-40B4-BE49-F238E27FC236}">
                  <a16:creationId xmlns:a16="http://schemas.microsoft.com/office/drawing/2014/main" id="{EA7F3B52-7726-9759-CEAC-B3D15D795127}"/>
                </a:ext>
              </a:extLst>
            </p:cNvPr>
            <p:cNvSpPr/>
            <p:nvPr/>
          </p:nvSpPr>
          <p:spPr>
            <a:xfrm>
              <a:off x="627911" y="1153371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Library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5" name="Elaborazione 4">
              <a:extLst>
                <a:ext uri="{FF2B5EF4-FFF2-40B4-BE49-F238E27FC236}">
                  <a16:creationId xmlns:a16="http://schemas.microsoft.com/office/drawing/2014/main" id="{3BFF121E-FF3A-6A30-DA28-BA75DE1ED28E}"/>
                </a:ext>
              </a:extLst>
            </p:cNvPr>
            <p:cNvSpPr/>
            <p:nvPr/>
          </p:nvSpPr>
          <p:spPr>
            <a:xfrm>
              <a:off x="627911" y="1490147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Pin </a:t>
              </a:r>
              <a:r>
                <a:rPr lang="it-IT" sz="1013" dirty="0" err="1">
                  <a:solidFill>
                    <a:schemeClr val="tx1"/>
                  </a:solidFill>
                </a:rPr>
                <a:t>declaration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6" name="Elaborazione 5">
              <a:extLst>
                <a:ext uri="{FF2B5EF4-FFF2-40B4-BE49-F238E27FC236}">
                  <a16:creationId xmlns:a16="http://schemas.microsoft.com/office/drawing/2014/main" id="{51C9696E-76E0-3CE7-6996-287267541A79}"/>
                </a:ext>
              </a:extLst>
            </p:cNvPr>
            <p:cNvSpPr/>
            <p:nvPr/>
          </p:nvSpPr>
          <p:spPr>
            <a:xfrm>
              <a:off x="627911" y="1826924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Coral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7" name="Elaborazione 6">
              <a:extLst>
                <a:ext uri="{FF2B5EF4-FFF2-40B4-BE49-F238E27FC236}">
                  <a16:creationId xmlns:a16="http://schemas.microsoft.com/office/drawing/2014/main" id="{53734A6D-F95D-E4B9-A154-8E07C29A9239}"/>
                </a:ext>
              </a:extLst>
            </p:cNvPr>
            <p:cNvSpPr/>
            <p:nvPr/>
          </p:nvSpPr>
          <p:spPr>
            <a:xfrm>
              <a:off x="627911" y="2163700"/>
              <a:ext cx="1285875" cy="257175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Camera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8" name="Terminatore 7">
              <a:extLst>
                <a:ext uri="{FF2B5EF4-FFF2-40B4-BE49-F238E27FC236}">
                  <a16:creationId xmlns:a16="http://schemas.microsoft.com/office/drawing/2014/main" id="{6046BBEC-8850-7AE2-1B66-A952F5683F96}"/>
                </a:ext>
              </a:extLst>
            </p:cNvPr>
            <p:cNvSpPr/>
            <p:nvPr/>
          </p:nvSpPr>
          <p:spPr>
            <a:xfrm>
              <a:off x="627911" y="2629065"/>
              <a:ext cx="1285875" cy="257175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Loop </a:t>
              </a:r>
              <a:r>
                <a:rPr lang="it-IT" sz="1013" dirty="0" err="1">
                  <a:solidFill>
                    <a:schemeClr val="tx1"/>
                  </a:solidFill>
                </a:rPr>
                <a:t>initialization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9" name="Decisione 8">
              <a:extLst>
                <a:ext uri="{FF2B5EF4-FFF2-40B4-BE49-F238E27FC236}">
                  <a16:creationId xmlns:a16="http://schemas.microsoft.com/office/drawing/2014/main" id="{507F5750-B6C1-11CE-AC3D-5A9847BF1705}"/>
                </a:ext>
              </a:extLst>
            </p:cNvPr>
            <p:cNvSpPr/>
            <p:nvPr/>
          </p:nvSpPr>
          <p:spPr>
            <a:xfrm>
              <a:off x="627911" y="3094430"/>
              <a:ext cx="1285875" cy="636814"/>
            </a:xfrm>
            <a:prstGeom prst="flowChartDecisi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Has the </a:t>
              </a:r>
              <a:r>
                <a:rPr lang="it-IT" sz="1013" dirty="0" err="1">
                  <a:solidFill>
                    <a:schemeClr val="tx1"/>
                  </a:solidFill>
                </a:rPr>
                <a:t>fall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started</a:t>
              </a:r>
              <a:r>
                <a:rPr lang="it-IT" sz="1013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54329E60-ACC3-B571-8099-D64D11FB47EC}"/>
                </a:ext>
              </a:extLst>
            </p:cNvPr>
            <p:cNvCxnSpPr>
              <a:stCxn id="9" idx="2"/>
              <a:endCxn id="9" idx="1"/>
            </p:cNvCxnSpPr>
            <p:nvPr/>
          </p:nvCxnSpPr>
          <p:spPr>
            <a:xfrm rot="5400000" flipH="1">
              <a:off x="790177" y="3250572"/>
              <a:ext cx="318407" cy="642938"/>
            </a:xfrm>
            <a:prstGeom prst="bentConnector4">
              <a:avLst>
                <a:gd name="adj1" fmla="val -40385"/>
                <a:gd name="adj2" fmla="val 144762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98261DA4-5663-C8F1-4B42-749C71652E9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1270848" y="1410545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2B7BA257-750F-E527-A1B1-DFCB216FABE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270848" y="1747321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98537C5-1E29-343F-8B4F-72605CA9CDD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270848" y="2084098"/>
              <a:ext cx="0" cy="79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42947C3C-12CC-385B-EF67-90F25A7283F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270848" y="2420875"/>
              <a:ext cx="0" cy="208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1BC941D8-1CB8-ECB7-18D0-ED66229CEDC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270848" y="2886240"/>
              <a:ext cx="0" cy="2081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1641026B-4723-EC6B-7A6E-D6FFF22A535E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1270848" y="914566"/>
              <a:ext cx="0" cy="238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aborazione 29">
              <a:extLst>
                <a:ext uri="{FF2B5EF4-FFF2-40B4-BE49-F238E27FC236}">
                  <a16:creationId xmlns:a16="http://schemas.microsoft.com/office/drawing/2014/main" id="{B54DA839-99AB-E774-8A5B-17C45B03C38B}"/>
                </a:ext>
              </a:extLst>
            </p:cNvPr>
            <p:cNvSpPr/>
            <p:nvPr/>
          </p:nvSpPr>
          <p:spPr>
            <a:xfrm>
              <a:off x="2409766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Collect</a:t>
              </a:r>
              <a:r>
                <a:rPr lang="it-IT" sz="1013" dirty="0">
                  <a:solidFill>
                    <a:schemeClr val="tx1"/>
                  </a:solidFill>
                </a:rPr>
                <a:t> images</a:t>
              </a:r>
            </a:p>
          </p:txBody>
        </p:sp>
        <p:sp>
          <p:nvSpPr>
            <p:cNvPr id="31" name="Elaborazione 30">
              <a:extLst>
                <a:ext uri="{FF2B5EF4-FFF2-40B4-BE49-F238E27FC236}">
                  <a16:creationId xmlns:a16="http://schemas.microsoft.com/office/drawing/2014/main" id="{4ACB4DA9-C77B-ADC1-F3FE-B76F11DE2956}"/>
                </a:ext>
              </a:extLst>
            </p:cNvPr>
            <p:cNvSpPr/>
            <p:nvPr/>
          </p:nvSpPr>
          <p:spPr>
            <a:xfrm>
              <a:off x="3459898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Image </a:t>
              </a:r>
              <a:r>
                <a:rPr lang="it-IT" sz="1013" dirty="0" err="1">
                  <a:solidFill>
                    <a:schemeClr val="tx1"/>
                  </a:solidFill>
                </a:rPr>
                <a:t>Recognition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sp>
          <p:nvSpPr>
            <p:cNvPr id="32" name="Elaborazione 31">
              <a:extLst>
                <a:ext uri="{FF2B5EF4-FFF2-40B4-BE49-F238E27FC236}">
                  <a16:creationId xmlns:a16="http://schemas.microsoft.com/office/drawing/2014/main" id="{0E66F46F-F4D9-C699-0AB2-F3E4AC1A260F}"/>
                </a:ext>
              </a:extLst>
            </p:cNvPr>
            <p:cNvSpPr/>
            <p:nvPr/>
          </p:nvSpPr>
          <p:spPr>
            <a:xfrm>
              <a:off x="4510030" y="3216894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Move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CanSat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F7B48F34-0AE4-EDE8-7F65-23C9C7529CAC}"/>
                </a:ext>
              </a:extLst>
            </p:cNvPr>
            <p:cNvCxnSpPr>
              <a:stCxn id="9" idx="3"/>
              <a:endCxn id="30" idx="1"/>
            </p:cNvCxnSpPr>
            <p:nvPr/>
          </p:nvCxnSpPr>
          <p:spPr>
            <a:xfrm flipV="1">
              <a:off x="1913786" y="3412837"/>
              <a:ext cx="495980" cy="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45693193-3FF0-BD5A-9247-EB729696E072}"/>
                </a:ext>
              </a:extLst>
            </p:cNvPr>
            <p:cNvSpPr txBox="1"/>
            <p:nvPr/>
          </p:nvSpPr>
          <p:spPr>
            <a:xfrm>
              <a:off x="1996449" y="3320990"/>
              <a:ext cx="192325" cy="215444"/>
            </a:xfrm>
            <a:prstGeom prst="rect">
              <a:avLst/>
            </a:prstGeom>
            <a:solidFill>
              <a:srgbClr val="ADCDE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2B85DE7-3EC7-7422-5C39-8A640174CA5F}"/>
                </a:ext>
              </a:extLst>
            </p:cNvPr>
            <p:cNvSpPr txBox="1"/>
            <p:nvPr/>
          </p:nvSpPr>
          <p:spPr>
            <a:xfrm>
              <a:off x="624849" y="3766310"/>
              <a:ext cx="260237" cy="215444"/>
            </a:xfrm>
            <a:prstGeom prst="rect">
              <a:avLst/>
            </a:prstGeom>
            <a:solidFill>
              <a:srgbClr val="ADCDE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it-IT" dirty="0"/>
                <a:t>N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5C060AB6-649C-9CA1-23D5-47A1C3B33AF2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3306819" y="3412836"/>
              <a:ext cx="1530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2BB0016D-E078-767B-0127-8060DC781648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4356950" y="3412836"/>
              <a:ext cx="1530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9855CDC-BFBB-499E-BE84-8B39E19D8B86}"/>
                </a:ext>
              </a:extLst>
            </p:cNvPr>
            <p:cNvSpPr txBox="1"/>
            <p:nvPr/>
          </p:nvSpPr>
          <p:spPr>
            <a:xfrm>
              <a:off x="1898610" y="1122754"/>
              <a:ext cx="340542" cy="112054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it-IT" sz="1013" b="1" dirty="0">
                  <a:solidFill>
                    <a:schemeClr val="bg1"/>
                  </a:solidFill>
                </a:rPr>
                <a:t>SETUP PHASE</a:t>
              </a:r>
            </a:p>
          </p:txBody>
        </p:sp>
        <p:sp>
          <p:nvSpPr>
            <p:cNvPr id="4" name="Elaborazione 3">
              <a:extLst>
                <a:ext uri="{FF2B5EF4-FFF2-40B4-BE49-F238E27FC236}">
                  <a16:creationId xmlns:a16="http://schemas.microsoft.com/office/drawing/2014/main" id="{758C2598-D3C4-FBD1-84BB-936471871C75}"/>
                </a:ext>
              </a:extLst>
            </p:cNvPr>
            <p:cNvSpPr/>
            <p:nvPr/>
          </p:nvSpPr>
          <p:spPr>
            <a:xfrm>
              <a:off x="5560159" y="3216893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Calculate</a:t>
              </a:r>
              <a:r>
                <a:rPr lang="it-IT" sz="1013" dirty="0">
                  <a:solidFill>
                    <a:schemeClr val="tx1"/>
                  </a:solidFill>
                </a:rPr>
                <a:t> </a:t>
              </a:r>
              <a:r>
                <a:rPr lang="it-IT" sz="1013" dirty="0" err="1">
                  <a:solidFill>
                    <a:schemeClr val="tx1"/>
                  </a:solidFill>
                </a:rPr>
                <a:t>Altitude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340C49F-1270-B8FA-5675-FC94E40F60E7}"/>
                </a:ext>
              </a:extLst>
            </p:cNvPr>
            <p:cNvCxnSpPr>
              <a:stCxn id="32" idx="3"/>
              <a:endCxn id="4" idx="1"/>
            </p:cNvCxnSpPr>
            <p:nvPr/>
          </p:nvCxnSpPr>
          <p:spPr>
            <a:xfrm flipV="1">
              <a:off x="5407081" y="3412836"/>
              <a:ext cx="153078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Decisione 13">
              <a:extLst>
                <a:ext uri="{FF2B5EF4-FFF2-40B4-BE49-F238E27FC236}">
                  <a16:creationId xmlns:a16="http://schemas.microsoft.com/office/drawing/2014/main" id="{408C7C8F-D119-31BB-BDDF-55D722BD99AB}"/>
                </a:ext>
              </a:extLst>
            </p:cNvPr>
            <p:cNvSpPr/>
            <p:nvPr/>
          </p:nvSpPr>
          <p:spPr>
            <a:xfrm>
              <a:off x="5365746" y="3874032"/>
              <a:ext cx="1285875" cy="636814"/>
            </a:xfrm>
            <a:prstGeom prst="flowChartDecisi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H ~ 150m</a:t>
              </a:r>
            </a:p>
          </p:txBody>
        </p:sp>
        <p:sp>
          <p:nvSpPr>
            <p:cNvPr id="15" name="Elaborazione 14">
              <a:extLst>
                <a:ext uri="{FF2B5EF4-FFF2-40B4-BE49-F238E27FC236}">
                  <a16:creationId xmlns:a16="http://schemas.microsoft.com/office/drawing/2014/main" id="{48EFD412-4B9D-B624-63D2-5FF289132896}"/>
                </a:ext>
              </a:extLst>
            </p:cNvPr>
            <p:cNvSpPr/>
            <p:nvPr/>
          </p:nvSpPr>
          <p:spPr>
            <a:xfrm>
              <a:off x="5560157" y="4776098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 err="1">
                  <a:solidFill>
                    <a:schemeClr val="tx1"/>
                  </a:solidFill>
                </a:rPr>
                <a:t>Prepare</a:t>
              </a:r>
              <a:r>
                <a:rPr lang="it-IT" sz="1013" dirty="0">
                  <a:solidFill>
                    <a:schemeClr val="tx1"/>
                  </a:solidFill>
                </a:rPr>
                <a:t> for landing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516BB399-D7C5-B273-1452-CD20C7099347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 flipH="1">
              <a:off x="6008684" y="3608779"/>
              <a:ext cx="1" cy="2652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1FFC7903-E770-DDB7-6CCB-52437DEDFED9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6008683" y="4510846"/>
              <a:ext cx="1" cy="26525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a gomito 32">
              <a:extLst>
                <a:ext uri="{FF2B5EF4-FFF2-40B4-BE49-F238E27FC236}">
                  <a16:creationId xmlns:a16="http://schemas.microsoft.com/office/drawing/2014/main" id="{189AFE23-AEB3-2BCE-6DD2-ADB09FDF3D93}"/>
                </a:ext>
              </a:extLst>
            </p:cNvPr>
            <p:cNvCxnSpPr>
              <a:stCxn id="14" idx="1"/>
              <a:endCxn id="30" idx="2"/>
            </p:cNvCxnSpPr>
            <p:nvPr/>
          </p:nvCxnSpPr>
          <p:spPr>
            <a:xfrm rot="10800000">
              <a:off x="2858292" y="3608781"/>
              <a:ext cx="2507454" cy="583659"/>
            </a:xfrm>
            <a:prstGeom prst="bentConnector2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aborazione 36">
              <a:extLst>
                <a:ext uri="{FF2B5EF4-FFF2-40B4-BE49-F238E27FC236}">
                  <a16:creationId xmlns:a16="http://schemas.microsoft.com/office/drawing/2014/main" id="{98485A84-BEF1-84EF-29D9-9E3D294BF754}"/>
                </a:ext>
              </a:extLst>
            </p:cNvPr>
            <p:cNvSpPr/>
            <p:nvPr/>
          </p:nvSpPr>
          <p:spPr>
            <a:xfrm>
              <a:off x="4510029" y="4776098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Release </a:t>
              </a:r>
              <a:r>
                <a:rPr lang="it-IT" sz="1013" dirty="0" err="1">
                  <a:solidFill>
                    <a:schemeClr val="tx1"/>
                  </a:solidFill>
                </a:rPr>
                <a:t>seeds</a:t>
              </a:r>
              <a:endParaRPr lang="it-IT" sz="1013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F0B3997E-C11D-6965-4787-5B90607386E9}"/>
                </a:ext>
              </a:extLst>
            </p:cNvPr>
            <p:cNvCxnSpPr>
              <a:stCxn id="15" idx="1"/>
              <a:endCxn id="37" idx="3"/>
            </p:cNvCxnSpPr>
            <p:nvPr/>
          </p:nvCxnSpPr>
          <p:spPr>
            <a:xfrm flipH="1">
              <a:off x="5407080" y="4972041"/>
              <a:ext cx="1530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aborazione 42">
              <a:extLst>
                <a:ext uri="{FF2B5EF4-FFF2-40B4-BE49-F238E27FC236}">
                  <a16:creationId xmlns:a16="http://schemas.microsoft.com/office/drawing/2014/main" id="{596AA63B-4ED5-6A64-D249-FF7FCF2170EC}"/>
                </a:ext>
              </a:extLst>
            </p:cNvPr>
            <p:cNvSpPr/>
            <p:nvPr/>
          </p:nvSpPr>
          <p:spPr>
            <a:xfrm>
              <a:off x="3459898" y="4776098"/>
              <a:ext cx="897051" cy="391886"/>
            </a:xfrm>
            <a:prstGeom prst="flowChart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Camera</a:t>
              </a:r>
            </a:p>
            <a:p>
              <a:pPr algn="ctr"/>
              <a:r>
                <a:rPr lang="it-IT" sz="1013" dirty="0">
                  <a:solidFill>
                    <a:schemeClr val="tx1"/>
                  </a:solidFill>
                </a:rPr>
                <a:t>monitoring</a:t>
              </a:r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5F65D18E-D5B4-0918-4D6F-B087A354324A}"/>
                </a:ext>
              </a:extLst>
            </p:cNvPr>
            <p:cNvCxnSpPr>
              <a:stCxn id="37" idx="1"/>
              <a:endCxn id="43" idx="3"/>
            </p:cNvCxnSpPr>
            <p:nvPr/>
          </p:nvCxnSpPr>
          <p:spPr>
            <a:xfrm flipH="1">
              <a:off x="4356949" y="4972041"/>
              <a:ext cx="1530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7EEAFAD-E9CF-D40A-E631-0016733A2174}"/>
              </a:ext>
            </a:extLst>
          </p:cNvPr>
          <p:cNvSpPr txBox="1"/>
          <p:nvPr/>
        </p:nvSpPr>
        <p:spPr>
          <a:xfrm>
            <a:off x="3870323" y="604200"/>
            <a:ext cx="286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cap="small" dirty="0"/>
              <a:t>Ground </a:t>
            </a:r>
            <a:r>
              <a:rPr lang="it-IT" b="1" cap="small" dirty="0" err="1"/>
              <a:t>recognition</a:t>
            </a:r>
            <a:endParaRPr lang="it-IT" b="1" cap="small" dirty="0"/>
          </a:p>
        </p:txBody>
      </p:sp>
    </p:spTree>
    <p:extLst>
      <p:ext uri="{BB962C8B-B14F-4D97-AF65-F5344CB8AC3E}">
        <p14:creationId xmlns:p14="http://schemas.microsoft.com/office/powerpoint/2010/main" val="747362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1358</TotalTime>
  <Words>87</Words>
  <Application>Microsoft Office PowerPoint</Application>
  <PresentationFormat>A4 (21x29,7 cm)</PresentationFormat>
  <Paragraphs>41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84</cp:revision>
  <dcterms:created xsi:type="dcterms:W3CDTF">2024-04-03T09:22:08Z</dcterms:created>
  <dcterms:modified xsi:type="dcterms:W3CDTF">2024-04-07T16:10:10Z</dcterms:modified>
</cp:coreProperties>
</file>