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686"/>
  </p:normalViewPr>
  <p:slideViewPr>
    <p:cSldViewPr snapToGrid="0">
      <p:cViewPr varScale="1">
        <p:scale>
          <a:sx n="225" d="100"/>
          <a:sy n="225" d="100"/>
        </p:scale>
        <p:origin x="18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cd6e31c8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cd6e31c8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cd6e31c87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cd6e31c87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160f699d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160f699d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Lav section, .container, .txtbox, .billedbox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0000"/>
                </a:solidFill>
              </a:rPr>
              <a:t>Layoutøvelser 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</a:rPr>
              <a:t>Layout 1</a:t>
            </a:r>
            <a:endParaRPr sz="2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Layouteksempel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121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Denne opgave indeholder 2 dele. 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Dit layoutdiagram som billede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HTML og CSS ud fra nedenstående wireframe.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Med udgangspunkt i den givne wireframe, skal du tegne et layoutdiagram evt. i hånden (find selv på navne til elementerne).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Derefter skal du implementere layoutet i en HTML og en CSS fil. Brug lorem-ipsum tekst og placeholder-billeder. Lav implementationen så boksene fylder siden helt ud - tag dig ikke af marginer og afstande i wireframe-tegningerne.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 err="1"/>
              <a:t>Brug</a:t>
            </a:r>
            <a:r>
              <a:rPr lang="en" dirty="0"/>
              <a:t> grid </a:t>
            </a:r>
            <a:r>
              <a:rPr lang="en" dirty="0" err="1"/>
              <a:t>og</a:t>
            </a:r>
            <a:r>
              <a:rPr lang="en" dirty="0"/>
              <a:t> </a:t>
            </a:r>
            <a:r>
              <a:rPr lang="en" dirty="0" err="1"/>
              <a:t>mediaquery</a:t>
            </a:r>
            <a:r>
              <a:rPr lang="en" dirty="0"/>
              <a:t>, så layoutet kan fungere til både mobil o</a:t>
            </a:r>
            <a:r>
              <a:rPr lang="en" dirty="0">
                <a:solidFill>
                  <a:srgbClr val="000000"/>
                </a:solidFill>
              </a:rPr>
              <a:t>g desktop. 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Fremgangsmåde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Lav en ny mappe til layoutøvelsen: </a:t>
            </a:r>
            <a:br>
              <a:rPr lang="en" dirty="0"/>
            </a:br>
            <a:r>
              <a:rPr lang="en" dirty="0">
                <a:solidFill>
                  <a:srgbClr val="E69138"/>
                </a:solidFill>
              </a:rPr>
              <a:t>kea/02_web/02_html/grid_layout_1</a:t>
            </a:r>
            <a:endParaRPr dirty="0">
              <a:solidFill>
                <a:srgbClr val="E69138"/>
              </a:solidFill>
            </a:endParaRPr>
          </a:p>
          <a:p>
            <a:pPr>
              <a:lnSpc>
                <a:spcPct val="100000"/>
              </a:lnSpc>
              <a:buAutoNum type="arabicPeriod"/>
            </a:pPr>
            <a:r>
              <a:rPr lang="en" dirty="0" err="1"/>
              <a:t>Lav</a:t>
            </a:r>
            <a:r>
              <a:rPr lang="en" dirty="0"/>
              <a:t> </a:t>
            </a:r>
            <a:r>
              <a:rPr lang="en" dirty="0" err="1"/>
              <a:t>dit</a:t>
            </a:r>
            <a:r>
              <a:rPr lang="en" dirty="0"/>
              <a:t> </a:t>
            </a:r>
            <a:r>
              <a:rPr lang="en" dirty="0" err="1"/>
              <a:t>layoutdiagram</a:t>
            </a:r>
            <a:r>
              <a:rPr lang="en" dirty="0"/>
              <a:t> </a:t>
            </a:r>
            <a:endParaRPr dirty="0"/>
          </a:p>
          <a:p>
            <a:pPr>
              <a:lnSpc>
                <a:spcPct val="100000"/>
              </a:lnSpc>
              <a:buAutoNum type="arabicPeriod"/>
            </a:pPr>
            <a:r>
              <a:rPr lang="en" dirty="0"/>
              <a:t>Gem </a:t>
            </a:r>
            <a:r>
              <a:rPr lang="en" dirty="0" err="1"/>
              <a:t>layoutdiagrammet</a:t>
            </a:r>
            <a:r>
              <a:rPr lang="en" dirty="0"/>
              <a:t> </a:t>
            </a:r>
            <a:r>
              <a:rPr lang="en" dirty="0" err="1"/>
              <a:t>i</a:t>
            </a:r>
            <a:r>
              <a:rPr lang="en" dirty="0"/>
              <a:t> </a:t>
            </a:r>
            <a:r>
              <a:rPr lang="en" dirty="0" err="1"/>
              <a:t>mappen</a:t>
            </a:r>
            <a:r>
              <a:rPr lang="en" dirty="0"/>
              <a:t>, </a:t>
            </a:r>
            <a:r>
              <a:rPr lang="en" dirty="0" err="1"/>
              <a:t>enten</a:t>
            </a:r>
            <a:r>
              <a:rPr lang="en" dirty="0"/>
              <a:t> </a:t>
            </a:r>
            <a:r>
              <a:rPr lang="en" dirty="0" err="1"/>
              <a:t>som</a:t>
            </a:r>
            <a:r>
              <a:rPr lang="en" dirty="0"/>
              <a:t> et </a:t>
            </a:r>
            <a:r>
              <a:rPr lang="en" dirty="0" err="1"/>
              <a:t>foto</a:t>
            </a:r>
            <a:r>
              <a:rPr lang="en" dirty="0"/>
              <a:t> </a:t>
            </a:r>
            <a:r>
              <a:rPr lang="en" dirty="0" err="1"/>
              <a:t>af</a:t>
            </a:r>
            <a:r>
              <a:rPr lang="en" dirty="0"/>
              <a:t> </a:t>
            </a:r>
            <a:r>
              <a:rPr lang="en" dirty="0" err="1"/>
              <a:t>en</a:t>
            </a:r>
            <a:r>
              <a:rPr lang="en" dirty="0"/>
              <a:t> </a:t>
            </a:r>
            <a:r>
              <a:rPr lang="en" dirty="0" err="1"/>
              <a:t>tegning</a:t>
            </a:r>
            <a:r>
              <a:rPr lang="en" dirty="0"/>
              <a:t>, </a:t>
            </a:r>
            <a:r>
              <a:rPr lang="en" dirty="0" err="1"/>
              <a:t>eller</a:t>
            </a:r>
            <a:r>
              <a:rPr lang="en" dirty="0"/>
              <a:t> </a:t>
            </a:r>
            <a:r>
              <a:rPr lang="en" dirty="0" err="1"/>
              <a:t>som</a:t>
            </a:r>
            <a:r>
              <a:rPr lang="en" dirty="0"/>
              <a:t> et </a:t>
            </a:r>
            <a:r>
              <a:rPr lang="en" dirty="0" err="1"/>
              <a:t>billede</a:t>
            </a:r>
            <a:r>
              <a:rPr lang="en" dirty="0"/>
              <a:t> </a:t>
            </a:r>
            <a:r>
              <a:rPr lang="en" dirty="0" err="1"/>
              <a:t>fra</a:t>
            </a:r>
            <a:r>
              <a:rPr lang="en" dirty="0"/>
              <a:t> det program du har </a:t>
            </a:r>
            <a:r>
              <a:rPr lang="en" dirty="0" err="1"/>
              <a:t>lavet</a:t>
            </a:r>
            <a:r>
              <a:rPr lang="en" dirty="0"/>
              <a:t> </a:t>
            </a:r>
            <a:r>
              <a:rPr lang="en" dirty="0" err="1"/>
              <a:t>layoutdiagrammet</a:t>
            </a:r>
            <a:r>
              <a:rPr lang="en" dirty="0"/>
              <a:t> </a:t>
            </a:r>
            <a:r>
              <a:rPr lang="en" dirty="0" err="1"/>
              <a:t>i</a:t>
            </a:r>
            <a:r>
              <a:rPr lang="en" dirty="0"/>
              <a:t>. </a:t>
            </a:r>
            <a:endParaRPr dirty="0"/>
          </a:p>
          <a:p>
            <a:pPr>
              <a:lnSpc>
                <a:spcPct val="100000"/>
              </a:lnSpc>
              <a:buAutoNum type="arabicPeriod"/>
            </a:pPr>
            <a:r>
              <a:rPr lang="en" dirty="0" err="1"/>
              <a:t>Opret</a:t>
            </a:r>
            <a:r>
              <a:rPr lang="en" dirty="0"/>
              <a:t> HTML </a:t>
            </a:r>
            <a:r>
              <a:rPr lang="en" dirty="0" err="1"/>
              <a:t>og</a:t>
            </a:r>
            <a:r>
              <a:rPr lang="en" dirty="0"/>
              <a:t> CSS-filer</a:t>
            </a:r>
            <a:r>
              <a:rPr lang="da-DK" dirty="0"/>
              <a:t>.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 err="1"/>
              <a:t>Indsæt</a:t>
            </a:r>
            <a:r>
              <a:rPr lang="en" dirty="0"/>
              <a:t> </a:t>
            </a:r>
            <a:r>
              <a:rPr lang="en" dirty="0" err="1"/>
              <a:t>billedet</a:t>
            </a:r>
            <a:r>
              <a:rPr lang="en" dirty="0"/>
              <a:t> </a:t>
            </a:r>
            <a:r>
              <a:rPr lang="en" dirty="0" err="1"/>
              <a:t>af</a:t>
            </a:r>
            <a:r>
              <a:rPr lang="en" dirty="0"/>
              <a:t> </a:t>
            </a:r>
            <a:r>
              <a:rPr lang="en" dirty="0" err="1"/>
              <a:t>layoutdiagrammet</a:t>
            </a:r>
            <a:r>
              <a:rPr lang="en" dirty="0"/>
              <a:t> </a:t>
            </a:r>
            <a:r>
              <a:rPr lang="en" dirty="0" err="1"/>
              <a:t>nederst</a:t>
            </a:r>
            <a:r>
              <a:rPr lang="en" dirty="0"/>
              <a:t> </a:t>
            </a:r>
            <a:r>
              <a:rPr lang="en" dirty="0" err="1"/>
              <a:t>i</a:t>
            </a:r>
            <a:r>
              <a:rPr lang="en" dirty="0"/>
              <a:t> din html fil (under det </a:t>
            </a:r>
            <a:r>
              <a:rPr lang="en" dirty="0" err="1"/>
              <a:t>færdige</a:t>
            </a:r>
            <a:r>
              <a:rPr lang="en" dirty="0"/>
              <a:t> layout, </a:t>
            </a:r>
            <a:r>
              <a:rPr lang="en" dirty="0" err="1"/>
              <a:t>inde</a:t>
            </a:r>
            <a:r>
              <a:rPr lang="en" dirty="0"/>
              <a:t> </a:t>
            </a:r>
            <a:r>
              <a:rPr lang="en" dirty="0" err="1"/>
              <a:t>i</a:t>
            </a:r>
            <a:r>
              <a:rPr lang="en" dirty="0"/>
              <a:t> body)</a:t>
            </a:r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da-DK" dirty="0"/>
              <a:t>Upload billeder, html, og css-filer til mappen </a:t>
            </a:r>
            <a:r>
              <a:rPr lang="da-DK" dirty="0" err="1">
                <a:solidFill>
                  <a:srgbClr val="E69138"/>
                </a:solidFill>
              </a:rPr>
              <a:t>kea</a:t>
            </a:r>
            <a:r>
              <a:rPr lang="da-DK" dirty="0">
                <a:solidFill>
                  <a:srgbClr val="E69138"/>
                </a:solidFill>
              </a:rPr>
              <a:t>/02_web/02_html/grid_layout_1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a-DK"/>
              <a:t>A</a:t>
            </a:r>
            <a:r>
              <a:rPr lang="en" dirty="0" err="1"/>
              <a:t>flever</a:t>
            </a:r>
            <a:r>
              <a:rPr lang="en" dirty="0"/>
              <a:t> et link </a:t>
            </a:r>
            <a:r>
              <a:rPr lang="en" dirty="0" err="1"/>
              <a:t>til</a:t>
            </a:r>
            <a:r>
              <a:rPr lang="en" dirty="0"/>
              <a:t> html </a:t>
            </a:r>
            <a:r>
              <a:rPr lang="en" dirty="0" err="1"/>
              <a:t>filen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311700" y="1456475"/>
            <a:ext cx="2191500" cy="3363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" name="Google Shape;73;p16"/>
          <p:cNvGrpSpPr/>
          <p:nvPr/>
        </p:nvGrpSpPr>
        <p:grpSpPr>
          <a:xfrm>
            <a:off x="586631" y="1941212"/>
            <a:ext cx="1711086" cy="1458049"/>
            <a:chOff x="6915656" y="1860512"/>
            <a:chExt cx="1711086" cy="1458049"/>
          </a:xfrm>
        </p:grpSpPr>
        <p:sp>
          <p:nvSpPr>
            <p:cNvPr id="74" name="Google Shape;74;p16"/>
            <p:cNvSpPr/>
            <p:nvPr/>
          </p:nvSpPr>
          <p:spPr>
            <a:xfrm>
              <a:off x="6915656" y="1860512"/>
              <a:ext cx="1711086" cy="1458049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5" name="Google Shape;75;p16"/>
            <p:cNvCxnSpPr/>
            <p:nvPr/>
          </p:nvCxnSpPr>
          <p:spPr>
            <a:xfrm>
              <a:off x="7116573" y="2355684"/>
              <a:ext cx="13092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16"/>
            <p:cNvCxnSpPr/>
            <p:nvPr/>
          </p:nvCxnSpPr>
          <p:spPr>
            <a:xfrm>
              <a:off x="7116573" y="2657391"/>
              <a:ext cx="13092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16"/>
            <p:cNvCxnSpPr/>
            <p:nvPr/>
          </p:nvCxnSpPr>
          <p:spPr>
            <a:xfrm>
              <a:off x="7116573" y="2959097"/>
              <a:ext cx="13092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8" name="Google Shape;78;p16"/>
          <p:cNvSpPr txBox="1"/>
          <p:nvPr/>
        </p:nvSpPr>
        <p:spPr>
          <a:xfrm>
            <a:off x="495025" y="1152250"/>
            <a:ext cx="29871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 udseende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wireframe Layout 1 grid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(Minder om “second </a:t>
            </a:r>
            <a:r>
              <a:rPr lang="en" sz="1200" dirty="0" err="1"/>
              <a:t>og</a:t>
            </a:r>
            <a:r>
              <a:rPr lang="en" sz="1200" dirty="0"/>
              <a:t> </a:t>
            </a:r>
            <a:r>
              <a:rPr lang="da-DK" sz="1200" dirty="0" err="1"/>
              <a:t>third</a:t>
            </a:r>
            <a:r>
              <a:rPr lang="en" sz="1200" dirty="0"/>
              <a:t>” sektionen)</a:t>
            </a:r>
            <a:endParaRPr sz="1200" dirty="0"/>
          </a:p>
        </p:txBody>
      </p:sp>
      <p:grpSp>
        <p:nvGrpSpPr>
          <p:cNvPr id="80" name="Google Shape;80;p16"/>
          <p:cNvGrpSpPr/>
          <p:nvPr/>
        </p:nvGrpSpPr>
        <p:grpSpPr>
          <a:xfrm>
            <a:off x="3595800" y="1152250"/>
            <a:ext cx="5413500" cy="3667225"/>
            <a:chOff x="311700" y="1071550"/>
            <a:chExt cx="5413500" cy="3667225"/>
          </a:xfrm>
        </p:grpSpPr>
        <p:sp>
          <p:nvSpPr>
            <p:cNvPr id="81" name="Google Shape;81;p16"/>
            <p:cNvSpPr/>
            <p:nvPr/>
          </p:nvSpPr>
          <p:spPr>
            <a:xfrm>
              <a:off x="311700" y="1375775"/>
              <a:ext cx="5413500" cy="3363000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" name="Google Shape;82;p16"/>
            <p:cNvGrpSpPr/>
            <p:nvPr/>
          </p:nvGrpSpPr>
          <p:grpSpPr>
            <a:xfrm>
              <a:off x="343650" y="2084300"/>
              <a:ext cx="3558875" cy="2167961"/>
              <a:chOff x="1256212" y="3529746"/>
              <a:chExt cx="2467500" cy="736500"/>
            </a:xfrm>
          </p:grpSpPr>
          <p:sp>
            <p:nvSpPr>
              <p:cNvPr id="83" name="Google Shape;83;p16"/>
              <p:cNvSpPr/>
              <p:nvPr/>
            </p:nvSpPr>
            <p:spPr>
              <a:xfrm>
                <a:off x="1256212" y="3529746"/>
                <a:ext cx="2467500" cy="736500"/>
              </a:xfrm>
              <a:prstGeom prst="rect">
                <a:avLst/>
              </a:prstGeom>
              <a:solidFill>
                <a:schemeClr val="lt2"/>
              </a:solidFill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4" name="Google Shape;84;p16"/>
              <p:cNvCxnSpPr/>
              <p:nvPr/>
            </p:nvCxnSpPr>
            <p:spPr>
              <a:xfrm>
                <a:off x="1549525" y="3779875"/>
                <a:ext cx="122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" name="Google Shape;85;p16"/>
              <p:cNvCxnSpPr/>
              <p:nvPr/>
            </p:nvCxnSpPr>
            <p:spPr>
              <a:xfrm>
                <a:off x="1549525" y="3932275"/>
                <a:ext cx="122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" name="Google Shape;86;p16"/>
              <p:cNvCxnSpPr/>
              <p:nvPr/>
            </p:nvCxnSpPr>
            <p:spPr>
              <a:xfrm>
                <a:off x="1549525" y="4084675"/>
                <a:ext cx="122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7" name="Google Shape;87;p16"/>
            <p:cNvGrpSpPr/>
            <p:nvPr/>
          </p:nvGrpSpPr>
          <p:grpSpPr>
            <a:xfrm>
              <a:off x="4130650" y="2081350"/>
              <a:ext cx="1593577" cy="2173857"/>
              <a:chOff x="2052341" y="1737070"/>
              <a:chExt cx="1192975" cy="1625800"/>
            </a:xfrm>
          </p:grpSpPr>
          <p:sp>
            <p:nvSpPr>
              <p:cNvPr id="88" name="Google Shape;88;p16"/>
              <p:cNvSpPr/>
              <p:nvPr/>
            </p:nvSpPr>
            <p:spPr>
              <a:xfrm>
                <a:off x="2052341" y="1737070"/>
                <a:ext cx="1182600" cy="1611900"/>
              </a:xfrm>
              <a:prstGeom prst="rect">
                <a:avLst/>
              </a:prstGeom>
              <a:solidFill>
                <a:schemeClr val="lt2"/>
              </a:solidFill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9" name="Google Shape;89;p16"/>
              <p:cNvCxnSpPr/>
              <p:nvPr/>
            </p:nvCxnSpPr>
            <p:spPr>
              <a:xfrm>
                <a:off x="2062716" y="1750970"/>
                <a:ext cx="1182600" cy="1611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" name="Google Shape;90;p16"/>
              <p:cNvCxnSpPr/>
              <p:nvPr/>
            </p:nvCxnSpPr>
            <p:spPr>
              <a:xfrm rot="10800000" flipH="1">
                <a:off x="2062716" y="1751008"/>
                <a:ext cx="1182600" cy="15981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91" name="Google Shape;91;p16"/>
            <p:cNvSpPr txBox="1"/>
            <p:nvPr/>
          </p:nvSpPr>
          <p:spPr>
            <a:xfrm>
              <a:off x="499075" y="1071550"/>
              <a:ext cx="2987100" cy="42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Desktop udseende</a:t>
              </a:r>
              <a:endParaRPr/>
            </a:p>
          </p:txBody>
        </p:sp>
      </p:grpSp>
      <p:sp>
        <p:nvSpPr>
          <p:cNvPr id="92" name="Google Shape;92;p16"/>
          <p:cNvSpPr/>
          <p:nvPr/>
        </p:nvSpPr>
        <p:spPr>
          <a:xfrm>
            <a:off x="2738725" y="2323025"/>
            <a:ext cx="743400" cy="1863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" name="Google Shape;93;p16"/>
          <p:cNvGrpSpPr/>
          <p:nvPr/>
        </p:nvGrpSpPr>
        <p:grpSpPr>
          <a:xfrm>
            <a:off x="558475" y="3583629"/>
            <a:ext cx="1739481" cy="1057094"/>
            <a:chOff x="1361875" y="1750960"/>
            <a:chExt cx="1598200" cy="1611915"/>
          </a:xfrm>
        </p:grpSpPr>
        <p:sp>
          <p:nvSpPr>
            <p:cNvPr id="94" name="Google Shape;94;p16"/>
            <p:cNvSpPr/>
            <p:nvPr/>
          </p:nvSpPr>
          <p:spPr>
            <a:xfrm>
              <a:off x="1361875" y="1750960"/>
              <a:ext cx="1598100" cy="15981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5" name="Google Shape;95;p16"/>
            <p:cNvCxnSpPr/>
            <p:nvPr/>
          </p:nvCxnSpPr>
          <p:spPr>
            <a:xfrm>
              <a:off x="1375775" y="1750975"/>
              <a:ext cx="1584300" cy="16119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" name="Google Shape;96;p16"/>
            <p:cNvCxnSpPr/>
            <p:nvPr/>
          </p:nvCxnSpPr>
          <p:spPr>
            <a:xfrm rot="10800000" flipH="1">
              <a:off x="1375775" y="1751000"/>
              <a:ext cx="1584300" cy="1598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7" name="Google Shape;97;p16"/>
          <p:cNvSpPr txBox="1"/>
          <p:nvPr/>
        </p:nvSpPr>
        <p:spPr>
          <a:xfrm>
            <a:off x="7904762" y="302820"/>
            <a:ext cx="1364700" cy="9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Container:</a:t>
            </a:r>
            <a:endParaRPr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-DK" sz="1200" dirty="0"/>
              <a:t>d</a:t>
            </a:r>
            <a:r>
              <a:rPr lang="en" sz="1200" dirty="0"/>
              <a:t>isplay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-DK" sz="1200" dirty="0"/>
              <a:t>grid-template-columns</a:t>
            </a:r>
            <a:endParaRPr sz="1200" dirty="0"/>
          </a:p>
        </p:txBody>
      </p:sp>
      <p:sp>
        <p:nvSpPr>
          <p:cNvPr id="99" name="Google Shape;99;p16"/>
          <p:cNvSpPr txBox="1"/>
          <p:nvPr/>
        </p:nvSpPr>
        <p:spPr>
          <a:xfrm>
            <a:off x="6732400" y="266757"/>
            <a:ext cx="1364700" cy="9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img:</a:t>
            </a:r>
            <a:endParaRPr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width: 100%;</a:t>
            </a:r>
            <a:endParaRPr sz="1200" dirty="0"/>
          </a:p>
        </p:txBody>
      </p:sp>
      <p:sp>
        <p:nvSpPr>
          <p:cNvPr id="2" name="Google Shape;99;p16">
            <a:extLst>
              <a:ext uri="{FF2B5EF4-FFF2-40B4-BE49-F238E27FC236}">
                <a16:creationId xmlns:a16="http://schemas.microsoft.com/office/drawing/2014/main" id="{62D8A40F-5956-4F36-93A1-38849E953C02}"/>
              </a:ext>
            </a:extLst>
          </p:cNvPr>
          <p:cNvSpPr txBox="1"/>
          <p:nvPr/>
        </p:nvSpPr>
        <p:spPr>
          <a:xfrm>
            <a:off x="5661877" y="306263"/>
            <a:ext cx="1364700" cy="9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1200" b="1" dirty="0"/>
              <a:t>Husk: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1200" dirty="0"/>
              <a:t>@media</a:t>
            </a:r>
            <a:endParaRPr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251</Words>
  <Application>Microsoft Macintosh PowerPoint</Application>
  <PresentationFormat>Skærmshow (16:9)</PresentationFormat>
  <Paragraphs>29</Paragraphs>
  <Slides>4</Slides>
  <Notes>4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1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</vt:i4>
      </vt:variant>
    </vt:vector>
  </HeadingPairs>
  <TitlesOfParts>
    <vt:vector size="6" baseType="lpstr">
      <vt:lpstr>Arial</vt:lpstr>
      <vt:lpstr>Simple Light</vt:lpstr>
      <vt:lpstr>PowerPoint-præsentation</vt:lpstr>
      <vt:lpstr>Layouteksempel</vt:lpstr>
      <vt:lpstr>Fremgangsmåde</vt:lpstr>
      <vt:lpstr>wireframe Layout 1 grid (Minder om “second og third” sektionen)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cp:lastModifiedBy>Peter Ulf Jørgensen</cp:lastModifiedBy>
  <cp:revision>13</cp:revision>
  <dcterms:modified xsi:type="dcterms:W3CDTF">2020-09-09T11:04:03Z</dcterms:modified>
</cp:coreProperties>
</file>