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27"/>
  </p:notesMasterIdLst>
  <p:sldIdLst>
    <p:sldId id="256" r:id="rId2"/>
    <p:sldId id="291" r:id="rId3"/>
    <p:sldId id="292" r:id="rId4"/>
    <p:sldId id="293" r:id="rId5"/>
    <p:sldId id="295" r:id="rId6"/>
    <p:sldId id="296" r:id="rId7"/>
    <p:sldId id="257" r:id="rId8"/>
    <p:sldId id="299" r:id="rId9"/>
    <p:sldId id="314" r:id="rId10"/>
    <p:sldId id="313" r:id="rId11"/>
    <p:sldId id="276" r:id="rId12"/>
    <p:sldId id="297" r:id="rId13"/>
    <p:sldId id="309" r:id="rId14"/>
    <p:sldId id="300" r:id="rId15"/>
    <p:sldId id="301" r:id="rId16"/>
    <p:sldId id="302" r:id="rId17"/>
    <p:sldId id="298" r:id="rId18"/>
    <p:sldId id="304" r:id="rId19"/>
    <p:sldId id="305" r:id="rId20"/>
    <p:sldId id="307" r:id="rId21"/>
    <p:sldId id="303" r:id="rId22"/>
    <p:sldId id="306" r:id="rId23"/>
    <p:sldId id="310" r:id="rId24"/>
    <p:sldId id="311" r:id="rId25"/>
    <p:sldId id="31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66"/>
    <a:srgbClr val="FFFEFD"/>
    <a:srgbClr val="F4F3F2"/>
    <a:srgbClr val="4A5FC6"/>
    <a:srgbClr val="85858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B97D1001-1C8B-4BAE-9E60-D2E38325BDF0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2CBC395A-63F0-4769-B1F7-51F14550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4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C395A-63F0-4769-B1F7-51F145504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2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tour in ROS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C395A-63F0-4769-B1F7-51F145504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8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Odometry or </a:t>
            </a:r>
            <a:r>
              <a:rPr lang="en-US" dirty="0" err="1"/>
              <a:t>kinect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C395A-63F0-4769-B1F7-51F145504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r">
              <a:defRPr/>
            </a:lvl1pPr>
          </a:lstStyle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1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0E34B192-F708-454E-B56D-151F2AA3F8F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FE4A52-CB86-4763-9E93-C0B0D77A1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Distribu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6Lag-vv25fTX3e11mVY1Q" TargetMode="External"/><Relationship Id="rId2" Type="http://schemas.openxmlformats.org/officeDocument/2006/relationships/hyperlink" Target="https://wiki.ro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constructsi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ACB90A0-9404-4CD8-B6D5-FCAFDCED5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Robotics Lab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D4B5A21-469F-45F2-A75B-144723E2A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5: Introduction to </a:t>
            </a:r>
            <a:r>
              <a:rPr lang="en-US" dirty="0" err="1"/>
              <a:t>ros</a:t>
            </a:r>
            <a:endParaRPr lang="en-US" dirty="0"/>
          </a:p>
          <a:p>
            <a:endParaRPr lang="en-US" dirty="0"/>
          </a:p>
        </p:txBody>
      </p:sp>
      <p:sp>
        <p:nvSpPr>
          <p:cNvPr id="4" name="عنوان فرعي 2">
            <a:extLst>
              <a:ext uri="{FF2B5EF4-FFF2-40B4-BE49-F238E27FC236}">
                <a16:creationId xmlns:a16="http://schemas.microsoft.com/office/drawing/2014/main" id="{4DDF297B-5AE4-454E-ABB0-0EEC058CD905}"/>
              </a:ext>
            </a:extLst>
          </p:cNvPr>
          <p:cNvSpPr txBox="1">
            <a:spLocks/>
          </p:cNvSpPr>
          <p:nvPr/>
        </p:nvSpPr>
        <p:spPr>
          <a:xfrm>
            <a:off x="1066800" y="64368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Damascus University 2019-2020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7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14E380B3-DDD7-4251-8A26-E53B33CE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5400" dirty="0"/>
              <a:t>ROS Visualization &amp; Simulation tools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0F7273F-7A18-4F51-8E41-0DBD9A3B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err="1"/>
              <a:t>Rviz</a:t>
            </a:r>
            <a:r>
              <a:rPr lang="en-US" dirty="0"/>
              <a:t> - gazebo</a:t>
            </a:r>
          </a:p>
        </p:txBody>
      </p:sp>
    </p:spTree>
    <p:extLst>
      <p:ext uri="{BB962C8B-B14F-4D97-AF65-F5344CB8AC3E}">
        <p14:creationId xmlns:p14="http://schemas.microsoft.com/office/powerpoint/2010/main" val="118830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ROS Visualization - </a:t>
            </a:r>
            <a:r>
              <a:rPr lang="en-US" b="1" dirty="0" err="1"/>
              <a:t>RViz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DFBBF7C-D4EE-4223-B249-1AAF402E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- </a:t>
            </a:r>
            <a:r>
              <a:rPr lang="en-US" sz="2800" dirty="0" err="1"/>
              <a:t>RViz</a:t>
            </a:r>
            <a:r>
              <a:rPr lang="en-US" sz="2800" dirty="0"/>
              <a:t> is the 3D visualization tool of ROS.</a:t>
            </a:r>
          </a:p>
          <a:p>
            <a:pPr algn="l" rtl="0"/>
            <a:r>
              <a:rPr lang="en-US" sz="2800" dirty="0"/>
              <a:t>- With </a:t>
            </a:r>
            <a:r>
              <a:rPr lang="en-US" sz="2800" dirty="0" err="1"/>
              <a:t>RViz</a:t>
            </a:r>
            <a:r>
              <a:rPr lang="en-US" sz="2800" dirty="0"/>
              <a:t> we can show messages from robot in 3D, </a:t>
            </a:r>
          </a:p>
          <a:p>
            <a:pPr marL="201168" lvl="1" indent="0" algn="l" rtl="0">
              <a:buNone/>
            </a:pPr>
            <a:r>
              <a:rPr lang="en-US" sz="2600" dirty="0"/>
              <a:t>  like:</a:t>
            </a:r>
          </a:p>
          <a:p>
            <a:pPr marL="201168" lvl="1" indent="0" algn="l" rtl="0">
              <a:buNone/>
            </a:pPr>
            <a:r>
              <a:rPr lang="en-US" sz="2600" dirty="0"/>
              <a:t>	</a:t>
            </a:r>
          </a:p>
          <a:p>
            <a:pPr marL="201168" lvl="1" indent="0" algn="l" rtl="0">
              <a:buNone/>
            </a:pPr>
            <a:r>
              <a:rPr lang="en-US" sz="2600" dirty="0"/>
              <a:t>	Sensors messages		Encoders messages </a:t>
            </a:r>
          </a:p>
          <a:p>
            <a:pPr marL="201168" lvl="1" indent="0" algn="l" rtl="0">
              <a:buNone/>
            </a:pPr>
            <a:r>
              <a:rPr lang="en-US" sz="2600" dirty="0"/>
              <a:t>					(Odometry)</a:t>
            </a:r>
          </a:p>
          <a:p>
            <a:pPr marL="201168" lvl="1" indent="0" algn="l" rtl="0">
              <a:buNone/>
            </a:pPr>
            <a:r>
              <a:rPr lang="en-US" sz="2600" dirty="0"/>
              <a:t>	Laser Messages		…</a:t>
            </a:r>
          </a:p>
          <a:p>
            <a:pPr algn="l" rtl="0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C499A-D237-4F73-B124-24A99060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289" y="2687403"/>
            <a:ext cx="2227677" cy="148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8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ROS Visualization - </a:t>
            </a:r>
            <a:r>
              <a:rPr lang="en-US" b="1" dirty="0" err="1"/>
              <a:t>RViz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7754E-B3CF-4EDE-AB49-92688CBE856E}"/>
              </a:ext>
            </a:extLst>
          </p:cNvPr>
          <p:cNvSpPr/>
          <p:nvPr/>
        </p:nvSpPr>
        <p:spPr>
          <a:xfrm>
            <a:off x="8590671" y="3384069"/>
            <a:ext cx="2846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31F20"/>
                </a:solidFill>
                <a:latin typeface="NotoSansCJKjp-Regular-Identity-H"/>
              </a:rPr>
              <a:t>RViz</a:t>
            </a:r>
            <a:r>
              <a:rPr lang="en-US" dirty="0">
                <a:solidFill>
                  <a:srgbClr val="231F20"/>
                </a:solidFill>
                <a:latin typeface="NotoSansCJKjp-Regular-Identity-H"/>
              </a:rPr>
              <a:t> example 1: </a:t>
            </a:r>
            <a:r>
              <a:rPr lang="ar-EG" dirty="0">
                <a:solidFill>
                  <a:srgbClr val="231F20"/>
                </a:solidFill>
                <a:latin typeface="NotoSansCJKjp-Regular-Identity-H"/>
              </a:rPr>
              <a:t>3</a:t>
            </a:r>
            <a:r>
              <a:rPr lang="en-US" dirty="0">
                <a:solidFill>
                  <a:srgbClr val="231F20"/>
                </a:solidFill>
                <a:latin typeface="NotoSansCJKjp-Regular-Identity-H"/>
              </a:rPr>
              <a:t>D model by Kinect 360.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7829A-6569-4278-9A4D-76DABFA8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13" y="2019089"/>
            <a:ext cx="47339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8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ROS Visualization - </a:t>
            </a:r>
            <a:r>
              <a:rPr lang="en-US" b="1" dirty="0" err="1"/>
              <a:t>RViz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953EFC-237F-4425-80B2-EDB4A14B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854" y="1972872"/>
            <a:ext cx="7108027" cy="4022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F7754E-B3CF-4EDE-AB49-92688CBE856E}"/>
              </a:ext>
            </a:extLst>
          </p:cNvPr>
          <p:cNvSpPr/>
          <p:nvPr/>
        </p:nvSpPr>
        <p:spPr>
          <a:xfrm>
            <a:off x="8590671" y="3384069"/>
            <a:ext cx="2846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31F20"/>
                </a:solidFill>
                <a:latin typeface="NotoSansCJKjp-Regular-Identity-H"/>
              </a:rPr>
              <a:t>RViz</a:t>
            </a:r>
            <a:r>
              <a:rPr lang="en-US" dirty="0">
                <a:solidFill>
                  <a:srgbClr val="231F20"/>
                </a:solidFill>
                <a:latin typeface="NotoSansCJKjp-Regular-Identity-H"/>
              </a:rPr>
              <a:t> example 2: distance, infrared, color image value obtained from Intel RealSense.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3B152B-F379-495D-9847-6C550E6563A0}"/>
              </a:ext>
            </a:extLst>
          </p:cNvPr>
          <p:cNvSpPr txBox="1">
            <a:spLocks/>
          </p:cNvSpPr>
          <p:nvPr/>
        </p:nvSpPr>
        <p:spPr>
          <a:xfrm>
            <a:off x="8714935" y="5822720"/>
            <a:ext cx="3477065" cy="53278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/>
              <a:t>Source: </a:t>
            </a:r>
            <a:r>
              <a:rPr lang="en-US" sz="1800" u="sng" dirty="0"/>
              <a:t>ROS Robot Programming book pp. 132</a:t>
            </a:r>
          </a:p>
          <a:p>
            <a:pPr marL="0" indent="0" algn="l" rtl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266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ROS Visualization - </a:t>
            </a:r>
            <a:r>
              <a:rPr lang="en-US" b="1" dirty="0" err="1"/>
              <a:t>RViz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7754E-B3CF-4EDE-AB49-92688CBE856E}"/>
              </a:ext>
            </a:extLst>
          </p:cNvPr>
          <p:cNvSpPr/>
          <p:nvPr/>
        </p:nvSpPr>
        <p:spPr>
          <a:xfrm>
            <a:off x="8590671" y="3384069"/>
            <a:ext cx="2846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31F20"/>
                </a:solidFill>
                <a:latin typeface="NotoSansCJKjp-Regular-Identity-H"/>
              </a:rPr>
              <a:t>RViz</a:t>
            </a:r>
            <a:r>
              <a:rPr lang="en-US" dirty="0">
                <a:solidFill>
                  <a:srgbClr val="231F20"/>
                </a:solidFill>
                <a:latin typeface="NotoSansCJKjp-Regular-Identity-H"/>
              </a:rPr>
              <a:t> example 3: Measuring distance using Laser Distance Sensor (LDS).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3B152B-F379-495D-9847-6C550E6563A0}"/>
              </a:ext>
            </a:extLst>
          </p:cNvPr>
          <p:cNvSpPr txBox="1">
            <a:spLocks/>
          </p:cNvSpPr>
          <p:nvPr/>
        </p:nvSpPr>
        <p:spPr>
          <a:xfrm>
            <a:off x="8714935" y="5822720"/>
            <a:ext cx="3477065" cy="53278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/>
              <a:t>Source: </a:t>
            </a:r>
            <a:r>
              <a:rPr lang="en-US" sz="1800" u="sng" dirty="0"/>
              <a:t>ROS Robot Programming book pp. 131</a:t>
            </a: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59CD5-CDDA-4C38-8458-F33B234D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00" y="1845734"/>
            <a:ext cx="7104888" cy="44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0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ROS Visualization - </a:t>
            </a:r>
            <a:r>
              <a:rPr lang="en-US" b="1" dirty="0" err="1"/>
              <a:t>RViz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7754E-B3CF-4EDE-AB49-92688CBE856E}"/>
              </a:ext>
            </a:extLst>
          </p:cNvPr>
          <p:cNvSpPr/>
          <p:nvPr/>
        </p:nvSpPr>
        <p:spPr>
          <a:xfrm>
            <a:off x="8590671" y="3384069"/>
            <a:ext cx="2846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31F20"/>
                </a:solidFill>
                <a:latin typeface="NotoSansCJKjp-Regular-Identity-H"/>
              </a:rPr>
              <a:t>RViz</a:t>
            </a:r>
            <a:r>
              <a:rPr lang="en-US" dirty="0">
                <a:solidFill>
                  <a:srgbClr val="231F20"/>
                </a:solidFill>
                <a:latin typeface="NotoSansCJKjp-Regular-Identity-H"/>
              </a:rPr>
              <a:t> example 4: Visualize Robot Model.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3B152B-F379-495D-9847-6C550E6563A0}"/>
              </a:ext>
            </a:extLst>
          </p:cNvPr>
          <p:cNvSpPr txBox="1">
            <a:spLocks/>
          </p:cNvSpPr>
          <p:nvPr/>
        </p:nvSpPr>
        <p:spPr>
          <a:xfrm>
            <a:off x="8538063" y="5928287"/>
            <a:ext cx="3477065" cy="532788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/>
              <a:t>Source: </a:t>
            </a:r>
            <a:r>
              <a:rPr lang="en-US" sz="1800" u="sng" dirty="0"/>
              <a:t>Autonomous wheelchair, Damascus University ITE, Waseem Kntar, </a:t>
            </a:r>
            <a:r>
              <a:rPr lang="en-US" sz="1800" u="sng" dirty="0" err="1"/>
              <a:t>Modar</a:t>
            </a:r>
            <a:r>
              <a:rPr lang="en-US" sz="1800" u="sng" dirty="0"/>
              <a:t> </a:t>
            </a:r>
            <a:r>
              <a:rPr lang="en-US" sz="1800" u="sng" dirty="0" err="1"/>
              <a:t>Alshamali</a:t>
            </a:r>
            <a:r>
              <a:rPr lang="en-US" sz="1800" u="sng" dirty="0"/>
              <a:t>. </a:t>
            </a: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AF906-A3DE-4035-9752-B0709299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39" y="2206362"/>
            <a:ext cx="4591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5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ROS Simulation - Gazebo</a:t>
            </a:r>
            <a:endParaRPr lang="en-US" dirty="0"/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8E310665-79A0-4A1D-8F43-ADB8EC47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86068" cy="4023360"/>
          </a:xfrm>
        </p:spPr>
        <p:txBody>
          <a:bodyPr>
            <a:normAutofit fontScale="85000" lnSpcReduction="20000"/>
          </a:bodyPr>
          <a:lstStyle/>
          <a:p>
            <a:pPr algn="l" rtl="0"/>
            <a:endParaRPr lang="en-US" sz="2800" dirty="0"/>
          </a:p>
          <a:p>
            <a:pPr algn="l" rtl="0"/>
            <a:r>
              <a:rPr lang="en-US" sz="2800" dirty="0"/>
              <a:t>- Gazebo is a 3D Simulator.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dirty="0"/>
              <a:t>- We can import or create worlds (environments) and we can also import 3D models to it.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dirty="0"/>
              <a:t>- We can move robot and interact with the environment like any simulator.</a:t>
            </a:r>
            <a:r>
              <a:rPr lang="en-US" sz="2600" dirty="0"/>
              <a:t>	</a:t>
            </a:r>
          </a:p>
          <a:p>
            <a:pPr marL="201168" lvl="1" indent="0" algn="l" rtl="0">
              <a:buNone/>
            </a:pPr>
            <a:r>
              <a:rPr lang="en-US" sz="2600" dirty="0"/>
              <a:t>	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40B1A-FDFF-4F11-9261-B2DB04C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709" y="2768806"/>
            <a:ext cx="3924886" cy="21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3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ROS Simulation - Gazebo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39A89-CD9F-492A-941C-8FA179B4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1184"/>
            <a:ext cx="7484012" cy="3962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E1E21A-406E-4693-8FA3-570FB6E7854B}"/>
              </a:ext>
            </a:extLst>
          </p:cNvPr>
          <p:cNvSpPr/>
          <p:nvPr/>
        </p:nvSpPr>
        <p:spPr>
          <a:xfrm>
            <a:off x="8914228" y="4087454"/>
            <a:ext cx="284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NotoSansCJKjp-Regular-Identity-H"/>
              </a:rPr>
              <a:t>Gazebo example: </a:t>
            </a:r>
            <a:r>
              <a:rPr lang="en-US" dirty="0" err="1">
                <a:solidFill>
                  <a:srgbClr val="231F20"/>
                </a:solidFill>
                <a:latin typeface="NotoSansCJKjp-Regular-Identity-H"/>
              </a:rPr>
              <a:t>turtlebot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8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14E380B3-DDD7-4251-8A26-E53B33CE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5400" dirty="0"/>
              <a:t>ROS Message Communication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0F7273F-7A18-4F51-8E41-0DBD9A3B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Node - Topic – service – actions – parameter server</a:t>
            </a:r>
          </a:p>
        </p:txBody>
      </p:sp>
    </p:spTree>
    <p:extLst>
      <p:ext uri="{BB962C8B-B14F-4D97-AF65-F5344CB8AC3E}">
        <p14:creationId xmlns:p14="http://schemas.microsoft.com/office/powerpoint/2010/main" val="3715552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ROS Message Communication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716F48-04EF-4787-B82D-518225A8864C}"/>
              </a:ext>
            </a:extLst>
          </p:cNvPr>
          <p:cNvSpPr txBox="1">
            <a:spLocks/>
          </p:cNvSpPr>
          <p:nvPr/>
        </p:nvSpPr>
        <p:spPr>
          <a:xfrm>
            <a:off x="8714935" y="5822720"/>
            <a:ext cx="3477065" cy="53278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/>
              <a:t>Source: </a:t>
            </a:r>
            <a:r>
              <a:rPr lang="en-US" sz="1800" u="sng" dirty="0"/>
              <a:t>ROS Robot Programming book pp. 50</a:t>
            </a: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93A63-4ED7-4D0C-98B1-1DBD7D9D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56" y="1926689"/>
            <a:ext cx="63341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7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14E380B3-DDD7-4251-8A26-E53B33CE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6000" dirty="0"/>
              <a:t>ROS (Robotic Operating System)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0F7273F-7A18-4F51-8E41-0DBD9A3B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What &amp; why </a:t>
            </a:r>
            <a:r>
              <a:rPr lang="en-US" dirty="0" err="1"/>
              <a:t>ros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542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ROS Message Communication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716F48-04EF-4787-B82D-518225A8864C}"/>
              </a:ext>
            </a:extLst>
          </p:cNvPr>
          <p:cNvSpPr txBox="1">
            <a:spLocks/>
          </p:cNvSpPr>
          <p:nvPr/>
        </p:nvSpPr>
        <p:spPr>
          <a:xfrm>
            <a:off x="8714935" y="5822720"/>
            <a:ext cx="3477065" cy="53278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/>
              <a:t>Source: </a:t>
            </a:r>
            <a:r>
              <a:rPr lang="en-US" sz="1800" u="sng" dirty="0"/>
              <a:t>ROS Robot Programming book pp. 50</a:t>
            </a: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F2D93-0746-4D5B-B639-193423B1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42" y="2596064"/>
            <a:ext cx="8928544" cy="24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1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ROS Message Communication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0D0FB-C5F1-4D66-B8DE-3EA7B9FC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2870818"/>
            <a:ext cx="6553200" cy="27146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716F48-04EF-4787-B82D-518225A8864C}"/>
              </a:ext>
            </a:extLst>
          </p:cNvPr>
          <p:cNvSpPr txBox="1">
            <a:spLocks/>
          </p:cNvSpPr>
          <p:nvPr/>
        </p:nvSpPr>
        <p:spPr>
          <a:xfrm>
            <a:off x="8714935" y="5822720"/>
            <a:ext cx="3477065" cy="53278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/>
              <a:t>Source: </a:t>
            </a:r>
            <a:r>
              <a:rPr lang="en-US" sz="1800" u="sng" dirty="0"/>
              <a:t>ROS Robot Programming book pp. 51</a:t>
            </a:r>
          </a:p>
          <a:p>
            <a:pPr marL="0" indent="0" algn="l" rtl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256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14E380B3-DDD7-4251-8A26-E53B33CE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5400" dirty="0"/>
              <a:t>ROS File System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0F7273F-7A18-4F51-8E41-0DBD9A3B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Workspace &amp; </a:t>
            </a:r>
            <a:r>
              <a:rPr lang="en-US" dirty="0" err="1"/>
              <a:t>ros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71130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ROS File 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FFED1-F62D-43C1-B756-06BFB520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75" y="1978243"/>
            <a:ext cx="4196276" cy="14507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A5ECFD-DFD0-4709-AB86-0C54812031A6}"/>
              </a:ext>
            </a:extLst>
          </p:cNvPr>
          <p:cNvSpPr/>
          <p:nvPr/>
        </p:nvSpPr>
        <p:spPr>
          <a:xfrm>
            <a:off x="2141731" y="3410708"/>
            <a:ext cx="284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31F20"/>
                </a:solidFill>
                <a:latin typeface="NotoSansCJKjp-Regular-Identity-H"/>
              </a:rPr>
              <a:t>Workspace folder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416CB-3268-450D-96C7-7D79F6CE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78243"/>
            <a:ext cx="3586594" cy="145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76B4C7-8BEB-4CBC-9452-BA650B07C776}"/>
              </a:ext>
            </a:extLst>
          </p:cNvPr>
          <p:cNvSpPr/>
          <p:nvPr/>
        </p:nvSpPr>
        <p:spPr>
          <a:xfrm>
            <a:off x="6450185" y="3410708"/>
            <a:ext cx="284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231F20"/>
                </a:solidFill>
                <a:latin typeface="NotoSansCJKjp-Regular-Identity-H"/>
              </a:rPr>
              <a:t>src</a:t>
            </a:r>
            <a:r>
              <a:rPr lang="en-US" dirty="0">
                <a:solidFill>
                  <a:srgbClr val="231F20"/>
                </a:solidFill>
                <a:latin typeface="NotoSansCJKjp-Regular-Identity-H"/>
              </a:rPr>
              <a:t> folder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26A6F-EC76-4B72-9754-8620223EF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76" y="3858491"/>
            <a:ext cx="2428875" cy="2914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223BF4-EE56-48F5-BCF2-98D5A279A9F4}"/>
              </a:ext>
            </a:extLst>
          </p:cNvPr>
          <p:cNvSpPr/>
          <p:nvPr/>
        </p:nvSpPr>
        <p:spPr>
          <a:xfrm>
            <a:off x="5800579" y="4898324"/>
            <a:ext cx="284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31F20"/>
                </a:solidFill>
                <a:latin typeface="NotoSansCJKjp-Regular-Identity-H"/>
              </a:rPr>
              <a:t>package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D22FFE-A507-4301-82DE-03C5F95736E4}"/>
              </a:ext>
            </a:extLst>
          </p:cNvPr>
          <p:cNvSpPr txBox="1">
            <a:spLocks/>
          </p:cNvSpPr>
          <p:nvPr/>
        </p:nvSpPr>
        <p:spPr>
          <a:xfrm>
            <a:off x="8714935" y="5907126"/>
            <a:ext cx="3477065" cy="532788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/>
              <a:t>Source: </a:t>
            </a:r>
            <a:r>
              <a:rPr lang="en-US" sz="1800" u="sng" dirty="0"/>
              <a:t>Autonomous wheelchair, Damascus University ITE, Waseem Kntar, </a:t>
            </a:r>
            <a:r>
              <a:rPr lang="en-US" sz="1800" u="sng" dirty="0" err="1"/>
              <a:t>Modar</a:t>
            </a:r>
            <a:r>
              <a:rPr lang="en-US" sz="1800" u="sng" dirty="0"/>
              <a:t> </a:t>
            </a:r>
            <a:r>
              <a:rPr lang="en-US" sz="1800" u="sng" dirty="0" err="1"/>
              <a:t>Alshamali</a:t>
            </a:r>
            <a:endParaRPr lang="en-US" sz="1800" u="sng" dirty="0"/>
          </a:p>
          <a:p>
            <a:pPr marL="0" indent="0" algn="l" rtl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6140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14E380B3-DDD7-4251-8A26-E53B33CE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5400" dirty="0"/>
              <a:t>More about ROS Files 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0F7273F-7A18-4F51-8E41-0DBD9A3B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Python – </a:t>
            </a:r>
            <a:r>
              <a:rPr lang="en-US" dirty="0" err="1"/>
              <a:t>urdf</a:t>
            </a:r>
            <a:r>
              <a:rPr lang="en-US" dirty="0"/>
              <a:t> – launch – </a:t>
            </a:r>
            <a:r>
              <a:rPr lang="en-US" dirty="0" err="1"/>
              <a:t>yaml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331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14E380B3-DDD7-4251-8A26-E53B33CE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5400" dirty="0"/>
              <a:t>Lets Implement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0F7273F-7A18-4F51-8E41-0DBD9A3B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Create workspace – create node - Read - visualize</a:t>
            </a:r>
          </a:p>
        </p:txBody>
      </p:sp>
    </p:spTree>
    <p:extLst>
      <p:ext uri="{BB962C8B-B14F-4D97-AF65-F5344CB8AC3E}">
        <p14:creationId xmlns:p14="http://schemas.microsoft.com/office/powerpoint/2010/main" val="31500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>
            <a:extLst>
              <a:ext uri="{FF2B5EF4-FFF2-40B4-BE49-F238E27FC236}">
                <a16:creationId xmlns:a16="http://schemas.microsoft.com/office/drawing/2014/main" id="{9F9A88FC-A405-4DAA-883E-342C4029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 is ROS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E11A-1F5F-4ED0-B3A0-C1957A61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/>
              <a:t> An open-source, meta-operating system for your robot. 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/>
              <a:t> It provides the services you would expect from an operating system, including hardware abstraction, low-level device control, message-passing between processes, … . 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/>
              <a:t> It also provides tools and libraries for obtaining, building, writing, and running code across multiple computers.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6B504BE-D9EB-4294-B026-595BA2173693}"/>
              </a:ext>
            </a:extLst>
          </p:cNvPr>
          <p:cNvSpPr txBox="1">
            <a:spLocks/>
          </p:cNvSpPr>
          <p:nvPr/>
        </p:nvSpPr>
        <p:spPr>
          <a:xfrm>
            <a:off x="8714935" y="5977468"/>
            <a:ext cx="3477065" cy="532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/>
              <a:t>Source: </a:t>
            </a:r>
            <a:r>
              <a:rPr lang="en-US" sz="1800" dirty="0">
                <a:hlinkClick r:id="rId2"/>
              </a:rPr>
              <a:t>http://www.ros.org/</a:t>
            </a:r>
            <a:endParaRPr lang="en-US" sz="2400" dirty="0"/>
          </a:p>
          <a:p>
            <a:pPr marL="0" indent="0" algn="l" rtl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23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DFBBF7C-D4EE-4223-B249-1AAF402E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وان 5">
            <a:extLst>
              <a:ext uri="{FF2B5EF4-FFF2-40B4-BE49-F238E27FC236}">
                <a16:creationId xmlns:a16="http://schemas.microsoft.com/office/drawing/2014/main" id="{9F9A88FC-A405-4DAA-883E-342C4029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 is ROS ?</a:t>
            </a:r>
          </a:p>
        </p:txBody>
      </p:sp>
      <p:sp>
        <p:nvSpPr>
          <p:cNvPr id="33" name="عنوان 5">
            <a:extLst>
              <a:ext uri="{FF2B5EF4-FFF2-40B4-BE49-F238E27FC236}">
                <a16:creationId xmlns:a16="http://schemas.microsoft.com/office/drawing/2014/main" id="{503CAED8-7F3E-444C-A1CA-414CAE1E51A7}"/>
              </a:ext>
            </a:extLst>
          </p:cNvPr>
          <p:cNvSpPr txBox="1">
            <a:spLocks/>
          </p:cNvSpPr>
          <p:nvPr/>
        </p:nvSpPr>
        <p:spPr>
          <a:xfrm>
            <a:off x="1418493" y="3699803"/>
            <a:ext cx="1999956" cy="665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/>
              <a:t>Robot </a:t>
            </a:r>
          </a:p>
        </p:txBody>
      </p:sp>
      <p:sp>
        <p:nvSpPr>
          <p:cNvPr id="34" name="عنوان 5">
            <a:extLst>
              <a:ext uri="{FF2B5EF4-FFF2-40B4-BE49-F238E27FC236}">
                <a16:creationId xmlns:a16="http://schemas.microsoft.com/office/drawing/2014/main" id="{E2BD6C58-BBDC-46DE-880B-C0D9380249FF}"/>
              </a:ext>
            </a:extLst>
          </p:cNvPr>
          <p:cNvSpPr txBox="1">
            <a:spLocks/>
          </p:cNvSpPr>
          <p:nvPr/>
        </p:nvSpPr>
        <p:spPr>
          <a:xfrm>
            <a:off x="8773551" y="3699801"/>
            <a:ext cx="1999956" cy="665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/>
              <a:t>Sensor</a:t>
            </a:r>
          </a:p>
        </p:txBody>
      </p:sp>
      <p:sp>
        <p:nvSpPr>
          <p:cNvPr id="35" name="عنوان 5">
            <a:extLst>
              <a:ext uri="{FF2B5EF4-FFF2-40B4-BE49-F238E27FC236}">
                <a16:creationId xmlns:a16="http://schemas.microsoft.com/office/drawing/2014/main" id="{37DB0A6B-94B2-4512-8999-BDCA121B6F12}"/>
              </a:ext>
            </a:extLst>
          </p:cNvPr>
          <p:cNvSpPr txBox="1">
            <a:spLocks/>
          </p:cNvSpPr>
          <p:nvPr/>
        </p:nvSpPr>
        <p:spPr>
          <a:xfrm>
            <a:off x="5126501" y="5142637"/>
            <a:ext cx="1999956" cy="665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/>
              <a:t>App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EDE532E-6339-44C2-870F-F1C75F2BF24E}"/>
              </a:ext>
            </a:extLst>
          </p:cNvPr>
          <p:cNvSpPr/>
          <p:nvPr/>
        </p:nvSpPr>
        <p:spPr>
          <a:xfrm rot="20698696">
            <a:off x="3421025" y="3655881"/>
            <a:ext cx="1378634" cy="2016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عنوان 5">
            <a:extLst>
              <a:ext uri="{FF2B5EF4-FFF2-40B4-BE49-F238E27FC236}">
                <a16:creationId xmlns:a16="http://schemas.microsoft.com/office/drawing/2014/main" id="{1B3D9D1A-8D14-4736-9437-5EB9B06831AA}"/>
              </a:ext>
            </a:extLst>
          </p:cNvPr>
          <p:cNvSpPr txBox="1">
            <a:spLocks/>
          </p:cNvSpPr>
          <p:nvPr/>
        </p:nvSpPr>
        <p:spPr>
          <a:xfrm>
            <a:off x="5126502" y="2669279"/>
            <a:ext cx="1999956" cy="665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>
                <a:solidFill>
                  <a:schemeClr val="bg1"/>
                </a:solidFill>
              </a:rPr>
              <a:t>Meta OS</a:t>
            </a:r>
          </a:p>
        </p:txBody>
      </p:sp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0BDC6264-1475-42E7-9EA2-72D43613E07C}"/>
              </a:ext>
            </a:extLst>
          </p:cNvPr>
          <p:cNvSpPr/>
          <p:nvPr/>
        </p:nvSpPr>
        <p:spPr>
          <a:xfrm rot="685484">
            <a:off x="7345680" y="3607081"/>
            <a:ext cx="1378634" cy="2016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B75C5133-49F8-4801-A1D4-8B4752C04E1B}"/>
              </a:ext>
            </a:extLst>
          </p:cNvPr>
          <p:cNvSpPr/>
          <p:nvPr/>
        </p:nvSpPr>
        <p:spPr>
          <a:xfrm rot="5400000">
            <a:off x="5437162" y="4288299"/>
            <a:ext cx="1378634" cy="2016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2E2CA0A-DDEC-4646-AF40-898AF3437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6594" y="2443560"/>
            <a:ext cx="3108374" cy="8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>
            <a:extLst>
              <a:ext uri="{FF2B5EF4-FFF2-40B4-BE49-F238E27FC236}">
                <a16:creationId xmlns:a16="http://schemas.microsoft.com/office/drawing/2014/main" id="{9F9A88FC-A405-4DAA-883E-342C4029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 is ROS ? – ROS Versions</a:t>
            </a:r>
          </a:p>
        </p:txBody>
      </p:sp>
      <p:sp>
        <p:nvSpPr>
          <p:cNvPr id="33" name="عنوان 5">
            <a:extLst>
              <a:ext uri="{FF2B5EF4-FFF2-40B4-BE49-F238E27FC236}">
                <a16:creationId xmlns:a16="http://schemas.microsoft.com/office/drawing/2014/main" id="{B3DD0088-D813-407A-AA75-4B77E0464A56}"/>
              </a:ext>
            </a:extLst>
          </p:cNvPr>
          <p:cNvSpPr txBox="1">
            <a:spLocks/>
          </p:cNvSpPr>
          <p:nvPr/>
        </p:nvSpPr>
        <p:spPr>
          <a:xfrm>
            <a:off x="9259546" y="3590437"/>
            <a:ext cx="2436056" cy="1266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400" dirty="0"/>
              <a:t>There is a stable</a:t>
            </a:r>
          </a:p>
          <a:p>
            <a:pPr algn="l" rtl="0"/>
            <a:r>
              <a:rPr lang="en-US" sz="2400" dirty="0"/>
              <a:t>version every 2 years.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F58106-1BE5-4EC8-B951-932AD9EF704F}"/>
              </a:ext>
            </a:extLst>
          </p:cNvPr>
          <p:cNvGrpSpPr/>
          <p:nvPr/>
        </p:nvGrpSpPr>
        <p:grpSpPr>
          <a:xfrm>
            <a:off x="1097280" y="1875572"/>
            <a:ext cx="7705725" cy="4695825"/>
            <a:chOff x="1097280" y="1875572"/>
            <a:chExt cx="7705725" cy="46958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E1C2F2-2691-494F-8ECA-88E7AB845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1875572"/>
              <a:ext cx="7705725" cy="469582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A6D019C-B594-4953-B81B-4F0D65C382D0}"/>
                </a:ext>
              </a:extLst>
            </p:cNvPr>
            <p:cNvSpPr/>
            <p:nvPr/>
          </p:nvSpPr>
          <p:spPr>
            <a:xfrm>
              <a:off x="1350498" y="3235569"/>
              <a:ext cx="1139484" cy="193431"/>
            </a:xfrm>
            <a:prstGeom prst="rect">
              <a:avLst/>
            </a:prstGeom>
            <a:solidFill>
              <a:srgbClr val="33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9A11C97-1289-432C-BF59-DBA7283D9EDD}"/>
              </a:ext>
            </a:extLst>
          </p:cNvPr>
          <p:cNvSpPr txBox="1">
            <a:spLocks/>
          </p:cNvSpPr>
          <p:nvPr/>
        </p:nvSpPr>
        <p:spPr>
          <a:xfrm>
            <a:off x="8714935" y="5822720"/>
            <a:ext cx="3477065" cy="53278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/>
              <a:t>Source: </a:t>
            </a:r>
            <a:r>
              <a:rPr lang="en-US" sz="1800" dirty="0">
                <a:hlinkClick r:id="rId3"/>
              </a:rPr>
              <a:t>http://wiki.ros.org/Distributions</a:t>
            </a:r>
            <a:endParaRPr lang="en-US" sz="1800" dirty="0"/>
          </a:p>
          <a:p>
            <a:pPr marL="0" indent="0" algn="l" rtl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950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DFBBF7C-D4EE-4223-B249-1AAF402E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We will use:</a:t>
            </a:r>
          </a:p>
          <a:p>
            <a:pPr lvl="1" algn="l" rtl="0"/>
            <a:endParaRPr lang="en-US" sz="2800" dirty="0"/>
          </a:p>
          <a:p>
            <a:pPr lvl="1" algn="l" rtl="0"/>
            <a:r>
              <a:rPr lang="en-US" sz="2800" dirty="0"/>
              <a:t>Virtual Machine with Ubuntu 16.04 LTS.</a:t>
            </a:r>
          </a:p>
          <a:p>
            <a:pPr lvl="1" algn="l" rtl="0"/>
            <a:endParaRPr lang="en-US" sz="2800" dirty="0"/>
          </a:p>
          <a:p>
            <a:pPr lvl="1" algn="l" rtl="0"/>
            <a:endParaRPr lang="en-US" sz="2800" dirty="0"/>
          </a:p>
          <a:p>
            <a:pPr lvl="1" algn="l" rtl="0"/>
            <a:r>
              <a:rPr lang="en-US" sz="2800" dirty="0"/>
              <a:t>ROS Kinetic Kame.</a:t>
            </a:r>
          </a:p>
        </p:txBody>
      </p:sp>
      <p:sp>
        <p:nvSpPr>
          <p:cNvPr id="6" name="عنوان 5">
            <a:extLst>
              <a:ext uri="{FF2B5EF4-FFF2-40B4-BE49-F238E27FC236}">
                <a16:creationId xmlns:a16="http://schemas.microsoft.com/office/drawing/2014/main" id="{9F9A88FC-A405-4DAA-883E-342C4029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 is ROS ? – ROS Versions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928DB-2E5A-4FBB-9161-B8A22DE8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35" y="4046654"/>
            <a:ext cx="1688489" cy="1410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350BDF-1E2E-4E60-A849-B1F3B1658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780" y="2574388"/>
            <a:ext cx="1104312" cy="1104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E5B1C4-1104-461D-B6F7-5A47A875C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584" y="2101946"/>
            <a:ext cx="1576754" cy="15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3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Why ROS ?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DFBBF7C-D4EE-4223-B249-1AAF402E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4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/>
              <a:t> Code Reusability (from the main objectives of ROS).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400" dirty="0"/>
              <a:t>Visualization &amp; simulation tools.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/>
              <a:t> Community.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/>
              <a:t> Continuous Support (Conferences  - Documentations …).</a:t>
            </a:r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87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14E380B3-DDD7-4251-8A26-E53B33CE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5400" dirty="0"/>
              <a:t>Resources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0F7273F-7A18-4F51-8E41-0DBD9A3B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7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B75CC3-7D43-4B7D-9C02-C45BDCD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Resources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DFBBF7C-D4EE-4223-B249-1AAF402E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endParaRPr lang="en-US" sz="24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/>
              <a:t> ROS official documentation:  </a:t>
            </a:r>
            <a:r>
              <a:rPr lang="en-US" sz="2400" dirty="0">
                <a:hlinkClick r:id="rId2"/>
              </a:rPr>
              <a:t>https://wiki.ros.org</a:t>
            </a:r>
            <a:endParaRPr lang="en-US" sz="2400" dirty="0"/>
          </a:p>
          <a:p>
            <a:pPr marL="0" indent="0" algn="l" rtl="0">
              <a:buNone/>
            </a:pPr>
            <a:endParaRPr lang="en-US" sz="22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400" dirty="0"/>
              <a:t>Programming Robots with ROS book by Morgan Quigley, Brian </a:t>
            </a:r>
            <a:r>
              <a:rPr lang="en-US" sz="2400" dirty="0" err="1"/>
              <a:t>Gerkey</a:t>
            </a:r>
            <a:r>
              <a:rPr lang="en-US" sz="2400" dirty="0"/>
              <a:t>, and William D. Smart.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/>
              <a:t> ROS Robot Programming book by TurtleBot3 Developers.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/>
              <a:t> “</a:t>
            </a:r>
            <a:r>
              <a:rPr lang="en-US" sz="2400" dirty="0">
                <a:hlinkClick r:id="rId3"/>
              </a:rPr>
              <a:t>The Construct</a:t>
            </a:r>
            <a:r>
              <a:rPr lang="en-US" sz="2400" dirty="0"/>
              <a:t>” channel on YouTube (</a:t>
            </a:r>
            <a:r>
              <a:rPr lang="en-US" sz="2400" dirty="0">
                <a:hlinkClick r:id="rId4"/>
              </a:rPr>
              <a:t>Robot ignite Academy</a:t>
            </a:r>
            <a:r>
              <a:rPr lang="en-US" sz="2400" dirty="0"/>
              <a:t>).</a:t>
            </a:r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27680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أصفر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</TotalTime>
  <Words>567</Words>
  <Application>Microsoft Office PowerPoint</Application>
  <PresentationFormat>Widescreen</PresentationFormat>
  <Paragraphs>103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NotoSansCJKjp-Regular-Identity-H</vt:lpstr>
      <vt:lpstr>أثر رجعي</vt:lpstr>
      <vt:lpstr>Robotics Lab</vt:lpstr>
      <vt:lpstr>ROS (Robotic Operating System)</vt:lpstr>
      <vt:lpstr>What is ROS ?</vt:lpstr>
      <vt:lpstr>What is ROS ?</vt:lpstr>
      <vt:lpstr>What is ROS ? – ROS Versions</vt:lpstr>
      <vt:lpstr>What is ROS ? – ROS Versions</vt:lpstr>
      <vt:lpstr>Why ROS ?</vt:lpstr>
      <vt:lpstr>Resources</vt:lpstr>
      <vt:lpstr>Resources</vt:lpstr>
      <vt:lpstr>ROS Visualization &amp; Simulation tools</vt:lpstr>
      <vt:lpstr>ROS Visualization - RViz</vt:lpstr>
      <vt:lpstr>ROS Visualization - RViz</vt:lpstr>
      <vt:lpstr>ROS Visualization - RViz</vt:lpstr>
      <vt:lpstr>ROS Visualization - RViz</vt:lpstr>
      <vt:lpstr>ROS Visualization - RViz</vt:lpstr>
      <vt:lpstr>ROS Simulation - Gazebo</vt:lpstr>
      <vt:lpstr>ROS Simulation - Gazebo</vt:lpstr>
      <vt:lpstr>ROS Message Communication</vt:lpstr>
      <vt:lpstr>ROS Message Communication</vt:lpstr>
      <vt:lpstr>ROS Message Communication</vt:lpstr>
      <vt:lpstr>ROS Message Communication</vt:lpstr>
      <vt:lpstr>ROS File System</vt:lpstr>
      <vt:lpstr>ROS File System</vt:lpstr>
      <vt:lpstr>More about ROS Files </vt:lpstr>
      <vt:lpstr>Lets 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Lab</dc:title>
  <dc:creator>Alia Hamwi</dc:creator>
  <cp:lastModifiedBy>Waseem Kn</cp:lastModifiedBy>
  <cp:revision>148</cp:revision>
  <dcterms:created xsi:type="dcterms:W3CDTF">2019-10-23T09:33:15Z</dcterms:created>
  <dcterms:modified xsi:type="dcterms:W3CDTF">2019-12-11T13:31:08Z</dcterms:modified>
</cp:coreProperties>
</file>