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335" r:id="rId2"/>
    <p:sldId id="462" r:id="rId3"/>
    <p:sldId id="461" r:id="rId4"/>
    <p:sldId id="418" r:id="rId5"/>
    <p:sldId id="419" r:id="rId6"/>
    <p:sldId id="420" r:id="rId7"/>
    <p:sldId id="421" r:id="rId8"/>
    <p:sldId id="460" r:id="rId9"/>
    <p:sldId id="422" r:id="rId10"/>
    <p:sldId id="423" r:id="rId11"/>
    <p:sldId id="424" r:id="rId12"/>
    <p:sldId id="455" r:id="rId13"/>
    <p:sldId id="426" r:id="rId14"/>
    <p:sldId id="427" r:id="rId15"/>
    <p:sldId id="428" r:id="rId16"/>
    <p:sldId id="429" r:id="rId17"/>
    <p:sldId id="430" r:id="rId18"/>
    <p:sldId id="431" r:id="rId19"/>
    <p:sldId id="458" r:id="rId20"/>
    <p:sldId id="432" r:id="rId21"/>
    <p:sldId id="433" r:id="rId22"/>
    <p:sldId id="434" r:id="rId23"/>
    <p:sldId id="436" r:id="rId24"/>
    <p:sldId id="459" r:id="rId25"/>
    <p:sldId id="457" r:id="rId26"/>
    <p:sldId id="439" r:id="rId27"/>
    <p:sldId id="440" r:id="rId28"/>
    <p:sldId id="441" r:id="rId29"/>
    <p:sldId id="442" r:id="rId30"/>
    <p:sldId id="443" r:id="rId31"/>
    <p:sldId id="444" r:id="rId32"/>
    <p:sldId id="445" r:id="rId33"/>
    <p:sldId id="454" r:id="rId34"/>
    <p:sldId id="447" r:id="rId35"/>
    <p:sldId id="448" r:id="rId36"/>
    <p:sldId id="449" r:id="rId37"/>
    <p:sldId id="450" r:id="rId38"/>
    <p:sldId id="451" r:id="rId39"/>
    <p:sldId id="452" r:id="rId40"/>
    <p:sldId id="453" r:id="rId4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81" d="100"/>
          <a:sy n="81" d="100"/>
        </p:scale>
        <p:origin x="1344" y="53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88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23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459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859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889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5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39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40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7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010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623" y="274638"/>
            <a:ext cx="7723574" cy="457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77960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D5DF75-4149-482D-A830-7958F8F75780}"/>
              </a:ext>
            </a:extLst>
          </p:cNvPr>
          <p:cNvCxnSpPr/>
          <p:nvPr userDrawn="1"/>
        </p:nvCxnSpPr>
        <p:spPr bwMode="auto">
          <a:xfrm>
            <a:off x="857130" y="807866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3"/>
            <a:ext cx="7796093" cy="587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Early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58391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dirty="0"/>
              <a:t>Protection</a:t>
            </a:r>
            <a:r>
              <a:rPr lang="en-US" altLang="en-US" sz="1700" dirty="0"/>
              <a:t>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dirty="0"/>
          </a:p>
          <a:p>
            <a:pPr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Modern Database systems offer solutions to all the above problems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</a:t>
            </a:r>
            <a:r>
              <a:rPr lang="en-US" altLang="en-US" dirty="0"/>
              <a:t>course</a:t>
            </a:r>
            <a:r>
              <a:rPr lang="en-US" altLang="en-US" sz="1700" dirty="0"/>
              <a:t>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084731" cy="4800835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060219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dirty="0"/>
              <a:t>Many different data </a:t>
            </a:r>
            <a:r>
              <a:rPr lang="en-US" altLang="en-US" sz="1700" dirty="0"/>
              <a:t>models</a:t>
            </a:r>
          </a:p>
          <a:p>
            <a:pPr lvl="1"/>
            <a:r>
              <a:rPr lang="en-US" altLang="en-US" dirty="0"/>
              <a:t>Relational model</a:t>
            </a:r>
          </a:p>
          <a:p>
            <a:pPr lvl="1"/>
            <a:r>
              <a:rPr lang="en-US" altLang="en-US" dirty="0"/>
              <a:t>Entity-Relationship data model (mainly for database design) </a:t>
            </a:r>
          </a:p>
          <a:p>
            <a:pPr lvl="1"/>
            <a:r>
              <a:rPr lang="en-US" altLang="en-US" dirty="0"/>
              <a:t>Object-based data models (Object-oriented and Object-relational)</a:t>
            </a:r>
          </a:p>
          <a:p>
            <a:pPr lvl="1"/>
            <a:r>
              <a:rPr lang="en-US" altLang="en-US" dirty="0"/>
              <a:t>Semi-structured data model  (XML)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5312617" y="2289430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5540693" y="2012967"/>
            <a:ext cx="7889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Columns</a:t>
            </a:r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4576287" y="2286476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25606" name="Picture 37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30"/>
          <a:stretch>
            <a:fillRect/>
          </a:stretch>
        </p:blipFill>
        <p:spPr bwMode="auto">
          <a:xfrm>
            <a:off x="758913" y="2854283"/>
            <a:ext cx="5258309" cy="356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6756371" y="3078525"/>
            <a:ext cx="5677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6055090" y="3268645"/>
            <a:ext cx="395288" cy="21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6008170" y="3292828"/>
            <a:ext cx="395288" cy="18121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2765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014" y="1345474"/>
            <a:ext cx="4197313" cy="5018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</a:t>
            </a:r>
            <a:r>
              <a:rPr lang="en-US" altLang="en-US" dirty="0"/>
              <a:t>data </a:t>
            </a:r>
            <a:r>
              <a:rPr lang="en-US" altLang="en-US" sz="1700" dirty="0"/>
              <a:t> (e.g., instructor) </a:t>
            </a:r>
            <a:r>
              <a:rPr lang="en-US" altLang="en-US" dirty="0"/>
              <a:t>are</a:t>
            </a:r>
            <a:r>
              <a:rPr lang="en-US" altLang="en-US" sz="1700" dirty="0"/>
              <a:t> actually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what data are stored in the database, and what relationships exist among those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b="1" dirty="0"/>
              <a:t>     </a:t>
            </a: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31300"/>
            <a:ext cx="779118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095489" cy="491381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31300"/>
            <a:ext cx="779118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01232"/>
            <a:ext cx="6702713" cy="4913818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Schema </a:t>
            </a:r>
            <a:r>
              <a:rPr lang="en-US" altLang="en-US" sz="1700" dirty="0"/>
              <a:t>– is like a  type in PL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 in a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567542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9731-6BB6-6A8E-6874-57E882F0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7CCF2-6223-40A7-F80F-F92F49B1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C6065-0A40-6CB9-8C8A-31B73DF6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340" y="1357201"/>
            <a:ext cx="3570103" cy="440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5"/>
            <a:ext cx="6643669" cy="4809191"/>
          </a:xfrm>
        </p:spPr>
        <p:txBody>
          <a:bodyPr/>
          <a:lstStyle/>
          <a:p>
            <a:r>
              <a:rPr lang="en-US" altLang="en-US" dirty="0"/>
              <a:t>Th</a:t>
            </a:r>
            <a:r>
              <a:rPr lang="en-US" altLang="en-US" sz="1700" dirty="0"/>
              <a:t>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that are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(example -- 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118351" cy="4975540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</a:t>
            </a:r>
            <a:r>
              <a:rPr lang="en-US" altLang="en-US" b="1" dirty="0">
                <a:solidFill>
                  <a:srgbClr val="002060"/>
                </a:solidFill>
                <a:latin typeface="+mj-lt"/>
              </a:rPr>
              <a:t>query language</a:t>
            </a:r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25487"/>
            <a:ext cx="7762908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8"/>
            <a:ext cx="7364431" cy="4837893"/>
          </a:xfrm>
        </p:spPr>
        <p:txBody>
          <a:bodyPr/>
          <a:lstStyle/>
          <a:p>
            <a:r>
              <a:rPr lang="en-US" altLang="en-US" sz="1700" dirty="0"/>
              <a:t>SQL is a</a:t>
            </a:r>
            <a:r>
              <a:rPr lang="en-US" altLang="en-US" dirty="0"/>
              <a:t> </a:t>
            </a:r>
            <a:r>
              <a:rPr lang="en-US" altLang="en-US" sz="1700" dirty="0"/>
              <a:t>structured query language.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the name of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1996"/>
            <a:ext cx="8077200" cy="625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91006"/>
            <a:ext cx="7175500" cy="5004054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C, C++, Java,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  <p:extLst>
      <p:ext uri="{BB962C8B-B14F-4D97-AF65-F5344CB8AC3E}">
        <p14:creationId xmlns:p14="http://schemas.microsoft.com/office/powerpoint/2010/main" val="2761539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r>
              <a:rPr lang="en-US" altLang="en-US" sz="1700" dirty="0"/>
              <a:t>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  <p:extLst>
      <p:ext uri="{BB962C8B-B14F-4D97-AF65-F5344CB8AC3E}">
        <p14:creationId xmlns:p14="http://schemas.microsoft.com/office/powerpoint/2010/main" val="307425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75301"/>
            <a:ext cx="7796093" cy="587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1"/>
            <a:ext cx="6615429" cy="4800280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dirty="0"/>
              <a:t>The q</a:t>
            </a:r>
            <a:r>
              <a:rPr lang="en-US" altLang="en-US" sz="1700" dirty="0"/>
              <a:t>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72"/>
            <a:ext cx="7796093" cy="5979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3"/>
            <a:ext cx="7461251" cy="4840308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 (data on disk)</a:t>
            </a:r>
          </a:p>
          <a:p>
            <a:pPr lvl="1"/>
            <a:r>
              <a:rPr lang="en-US" altLang="en-US" sz="1700" dirty="0"/>
              <a:t>Buffer manager (data in main memory)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2169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14512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2122"/>
            <a:ext cx="7725201" cy="46258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 Components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9"/>
            <a:ext cx="7244081" cy="4800562"/>
          </a:xfrm>
        </p:spPr>
        <p:txBody>
          <a:bodyPr/>
          <a:lstStyle/>
          <a:p>
            <a:r>
              <a:rPr lang="en-US" altLang="en-US" dirty="0"/>
              <a:t>DDL interpreter --  interprets DDL statements and records the definitions in the data dictionary.</a:t>
            </a:r>
          </a:p>
          <a:p>
            <a:r>
              <a:rPr lang="en-US" altLang="en-US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1"/>
            <a:r>
              <a:rPr lang="en-US" altLang="en-US" dirty="0"/>
              <a:t>The DML compiler performs query optimization; that is, it picks the lowest cost evaluation plan from among the various alternatives.</a:t>
            </a:r>
          </a:p>
          <a:p>
            <a:r>
              <a:rPr lang="en-US" altLang="en-US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6DB0-0771-533E-D5FA-81F37DB1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F3C4D-98B1-C6AD-04EF-80E742E8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Final Exam 50%</a:t>
            </a:r>
          </a:p>
          <a:p>
            <a:pPr>
              <a:lnSpc>
                <a:spcPct val="200000"/>
              </a:lnSpc>
            </a:pPr>
            <a:r>
              <a:rPr lang="en-US" b="1" dirty="0"/>
              <a:t>Midterm Exam(</a:t>
            </a:r>
            <a:r>
              <a:rPr lang="en-US" b="1" dirty="0">
                <a:solidFill>
                  <a:srgbClr val="00B050"/>
                </a:solidFill>
              </a:rPr>
              <a:t>1404/02/16</a:t>
            </a:r>
            <a:r>
              <a:rPr lang="en-US" b="1" dirty="0"/>
              <a:t>) 30%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Assignment 20%</a:t>
            </a:r>
          </a:p>
          <a:p>
            <a:pPr>
              <a:lnSpc>
                <a:spcPct val="200000"/>
              </a:lnSpc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F1C748-0BF1-FE61-0028-045D3ED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229" y="2630078"/>
            <a:ext cx="5069138" cy="36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773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64543"/>
            <a:ext cx="7796093" cy="59798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30366"/>
            <a:ext cx="7301230" cy="3750243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927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021973" y="1537645"/>
            <a:ext cx="6837157" cy="3299261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2051" name="Picture 3" descr="C:\Users\as668\Desktop\1_0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6134" y="1460273"/>
            <a:ext cx="5833705" cy="37356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2927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27463" y="1504159"/>
            <a:ext cx="7350711" cy="4262658"/>
          </a:xfrm>
        </p:spPr>
        <p:txBody>
          <a:bodyPr/>
          <a:lstStyle/>
          <a:p>
            <a:r>
              <a:rPr lang="en-US" altLang="en-US" sz="1700" dirty="0"/>
              <a:t>Naive users -- unsophisticated users who interact with the system by invoking one of the application programs that have been written previously. </a:t>
            </a:r>
          </a:p>
          <a:p>
            <a:r>
              <a:rPr lang="en-US" altLang="en-US" sz="1700" dirty="0"/>
              <a:t>Application programmers -- computer professionals who write application programs. </a:t>
            </a:r>
          </a:p>
          <a:p>
            <a:r>
              <a:rPr lang="en-US" altLang="en-US" sz="1700" dirty="0"/>
              <a:t>Sophisticated users -- interact with the system without writing programs</a:t>
            </a:r>
          </a:p>
          <a:p>
            <a:pPr lvl="1"/>
            <a:r>
              <a:rPr lang="en-US" altLang="en-US" dirty="0"/>
              <a:t>U</a:t>
            </a:r>
            <a:r>
              <a:rPr lang="en-US" altLang="en-US" sz="1700" dirty="0"/>
              <a:t>sing a database query language or by </a:t>
            </a:r>
          </a:p>
          <a:p>
            <a:pPr lvl="1"/>
            <a:r>
              <a:rPr lang="en-US" altLang="en-US" dirty="0"/>
              <a:t>U</a:t>
            </a:r>
            <a:r>
              <a:rPr lang="en-US" altLang="en-US" sz="1700" dirty="0"/>
              <a:t>sing tools such as data analysis software.</a:t>
            </a:r>
          </a:p>
          <a:p>
            <a:r>
              <a:rPr lang="en-US" altLang="en-US" sz="1700" dirty="0"/>
              <a:t>Specialized users --write specialized database applications that do not fit into the traditional data-processing framework. For example, CAD,  graphic data, audio, video.</a:t>
            </a:r>
          </a:p>
          <a:p>
            <a:endParaRPr lang="en-US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768351" y="1056631"/>
            <a:ext cx="6402438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700" dirty="0"/>
              <a:t>There are four different types of database-system users</a:t>
            </a:r>
            <a:endParaRPr 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1411"/>
            <a:ext cx="7796093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 and ensuring that performance is not degraded by very expensive tasks submitted by some users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</a:t>
            </a:r>
            <a:r>
              <a:rPr lang="en-US" sz="1700" dirty="0"/>
              <a:t>, whose functions are: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69"/>
            <a:ext cx="7796093" cy="58722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Codd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Stonebreaker)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Management System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Database Management System (</a:t>
            </a:r>
            <a:r>
              <a:rPr lang="en-US" altLang="en-US" b="1" dirty="0">
                <a:solidFill>
                  <a:srgbClr val="002060"/>
                </a:solidFill>
              </a:rPr>
              <a:t>DBMS</a:t>
            </a:r>
            <a:r>
              <a:rPr lang="en-US" altLang="en-US" sz="1700" dirty="0"/>
              <a:t>)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dirty="0"/>
              <a:t>Very</a:t>
            </a:r>
            <a:r>
              <a:rPr lang="en-US" altLang="en-US" sz="1700" dirty="0"/>
              <a:t> large</a:t>
            </a:r>
          </a:p>
          <a:p>
            <a:pPr lvl="2"/>
            <a:r>
              <a:rPr lang="en-US" altLang="en-US" dirty="0"/>
              <a:t>What </a:t>
            </a:r>
            <a:r>
              <a:rPr lang="en-US" altLang="en-US"/>
              <a:t>is large?</a:t>
            </a:r>
            <a:endParaRPr lang="en-US" altLang="en-US" dirty="0"/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Banking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</a:t>
            </a:r>
            <a:r>
              <a:rPr lang="en-US" sz="1700" dirty="0">
                <a:ea typeface="ＭＳ Ｐゴシック" pitchFamily="34" charset="-128"/>
              </a:rPr>
              <a:t>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r>
              <a:rPr lang="en-US" dirty="0">
                <a:ea typeface="ＭＳ Ｐゴシック" pitchFamily="34" charset="-128"/>
              </a:rPr>
              <a:t>Finance: 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Sales and purchases of financial instruments (e.g., stocks and bonds; 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Storing real-time market data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9" y="1182261"/>
            <a:ext cx="6129490" cy="3988640"/>
          </a:xfrm>
        </p:spPr>
        <p:txBody>
          <a:bodyPr/>
          <a:lstStyle/>
          <a:p>
            <a:r>
              <a:rPr lang="en-US" altLang="en-US" sz="1700" dirty="0"/>
              <a:t>Why not build the DB </a:t>
            </a:r>
            <a:r>
              <a:rPr kumimoji="1" lang="en-US" altLang="en-US" sz="1700" dirty="0">
                <a:latin typeface="+mn-lt"/>
                <a:cs typeface="ＭＳ Ｐゴシック" charset="0"/>
              </a:rPr>
              <a:t>directly on top of file systems.</a:t>
            </a:r>
          </a:p>
          <a:p>
            <a:r>
              <a:rPr lang="en-US" altLang="en-US" dirty="0"/>
              <a:t>Use the OS file system</a:t>
            </a:r>
          </a:p>
          <a:p>
            <a:r>
              <a:rPr kumimoji="1" lang="en-US" altLang="en-US" dirty="0">
                <a:latin typeface="+mn-lt"/>
                <a:cs typeface="ＭＳ Ｐゴシック" charset="0"/>
              </a:rPr>
              <a:t>Write the programs accessing the data using a regular PL  </a:t>
            </a:r>
          </a:p>
          <a:p>
            <a:pPr lvl="1"/>
            <a:r>
              <a:rPr kumimoji="1" lang="en-US" altLang="en-US" dirty="0">
                <a:latin typeface="+mn-lt"/>
                <a:cs typeface="ＭＳ Ｐゴシック" charset="0"/>
              </a:rPr>
              <a:t>C, </a:t>
            </a:r>
          </a:p>
          <a:p>
            <a:pPr lvl="1"/>
            <a:r>
              <a:rPr kumimoji="1" lang="en-US" altLang="en-US" dirty="0">
                <a:latin typeface="+mn-lt"/>
                <a:cs typeface="ＭＳ Ｐゴシック" charset="0"/>
              </a:rPr>
              <a:t>Java, </a:t>
            </a:r>
          </a:p>
          <a:p>
            <a:pPr lvl="1"/>
            <a:r>
              <a:rPr kumimoji="1" lang="en-US" altLang="en-US" dirty="0">
                <a:latin typeface="+mn-lt"/>
                <a:cs typeface="ＭＳ Ｐゴシック" charset="0"/>
              </a:rPr>
              <a:t>Python </a:t>
            </a:r>
          </a:p>
          <a:p>
            <a:pPr marL="457200" lvl="1" indent="0">
              <a:buNone/>
            </a:pPr>
            <a:r>
              <a:rPr lang="en-US" altLang="en-US" dirty="0">
                <a:cs typeface="ＭＳ Ｐゴシック" charset="0"/>
              </a:rPr>
              <a:t> ……</a:t>
            </a:r>
            <a:endParaRPr kumimoji="1" lang="en-US" altLang="en-US" dirty="0">
              <a:latin typeface="+mn-lt"/>
              <a:cs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158BF9-B872-26F4-AA58-CE0B0762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 specialized DB</a:t>
            </a:r>
          </a:p>
        </p:txBody>
      </p:sp>
    </p:spTree>
    <p:extLst>
      <p:ext uri="{BB962C8B-B14F-4D97-AF65-F5344CB8AC3E}">
        <p14:creationId xmlns:p14="http://schemas.microsoft.com/office/powerpoint/2010/main" val="107995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Early </a:t>
            </a:r>
            <a:r>
              <a:rPr lang="en-US" altLang="en-US" sz="2800" dirty="0">
                <a:effectLst/>
              </a:rPr>
              <a:t>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6798563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100976</TotalTime>
  <Words>2256</Words>
  <Application>Microsoft Office PowerPoint</Application>
  <PresentationFormat>On-screen Show (4:3)</PresentationFormat>
  <Paragraphs>313</Paragraphs>
  <Slides>40</Slides>
  <Notes>38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50" baseType="lpstr"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1: Introduction</vt:lpstr>
      <vt:lpstr>Syllabus</vt:lpstr>
      <vt:lpstr>Scores</vt:lpstr>
      <vt:lpstr>Outline</vt:lpstr>
      <vt:lpstr>Database Management System</vt:lpstr>
      <vt:lpstr>Database Applications Examples</vt:lpstr>
      <vt:lpstr>Database Applications Examples (Cont.)</vt:lpstr>
      <vt:lpstr>Why do we need a specialized DB</vt:lpstr>
      <vt:lpstr>Early Database Systems</vt:lpstr>
      <vt:lpstr>Early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Schemas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 Components</vt:lpstr>
      <vt:lpstr>Query Processing</vt:lpstr>
      <vt:lpstr>Transaction Management </vt:lpstr>
      <vt:lpstr>Database Architecture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mohammad hossein hamian</cp:lastModifiedBy>
  <cp:revision>484</cp:revision>
  <cp:lastPrinted>1999-06-28T19:27:31Z</cp:lastPrinted>
  <dcterms:created xsi:type="dcterms:W3CDTF">2009-12-21T15:40:22Z</dcterms:created>
  <dcterms:modified xsi:type="dcterms:W3CDTF">2025-02-17T22:12:21Z</dcterms:modified>
</cp:coreProperties>
</file>