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2"/>
  </p:notesMasterIdLst>
  <p:handoutMasterIdLst>
    <p:handoutMasterId r:id="rId43"/>
  </p:handoutMasterIdLst>
  <p:sldIdLst>
    <p:sldId id="335" r:id="rId2"/>
    <p:sldId id="336" r:id="rId3"/>
    <p:sldId id="337" r:id="rId4"/>
    <p:sldId id="367" r:id="rId5"/>
    <p:sldId id="338" r:id="rId6"/>
    <p:sldId id="364" r:id="rId7"/>
    <p:sldId id="340" r:id="rId8"/>
    <p:sldId id="341" r:id="rId9"/>
    <p:sldId id="369" r:id="rId10"/>
    <p:sldId id="342" r:id="rId11"/>
    <p:sldId id="343" r:id="rId12"/>
    <p:sldId id="371" r:id="rId13"/>
    <p:sldId id="345" r:id="rId14"/>
    <p:sldId id="368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420" r:id="rId23"/>
    <p:sldId id="423" r:id="rId24"/>
    <p:sldId id="355" r:id="rId25"/>
    <p:sldId id="357" r:id="rId26"/>
    <p:sldId id="358" r:id="rId27"/>
    <p:sldId id="424" r:id="rId28"/>
    <p:sldId id="360" r:id="rId29"/>
    <p:sldId id="425" r:id="rId30"/>
    <p:sldId id="430" r:id="rId31"/>
    <p:sldId id="427" r:id="rId32"/>
    <p:sldId id="409" r:id="rId33"/>
    <p:sldId id="417" r:id="rId34"/>
    <p:sldId id="428" r:id="rId35"/>
    <p:sldId id="361" r:id="rId36"/>
    <p:sldId id="362" r:id="rId37"/>
    <p:sldId id="406" r:id="rId38"/>
    <p:sldId id="401" r:id="rId39"/>
    <p:sldId id="363" r:id="rId40"/>
    <p:sldId id="429" r:id="rId41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 Sudarshan" initials="SS" lastIdx="1" clrIdx="1">
    <p:extLst>
      <p:ext uri="{19B8F6BF-5375-455C-9EA6-DF929625EA0E}">
        <p15:presenceInfo xmlns:p15="http://schemas.microsoft.com/office/powerpoint/2012/main" userId="b463bc06a992a747" providerId="Windows Live"/>
      </p:ext>
    </p:extLst>
  </p:cmAuthor>
  <p:cmAuthor id="3" name="Silberschatz, Avi" initials="SA" lastIdx="9" clrIdx="2">
    <p:extLst>
      <p:ext uri="{19B8F6BF-5375-455C-9EA6-DF929625EA0E}">
        <p15:presenceInfo xmlns:p15="http://schemas.microsoft.com/office/powerpoint/2012/main" userId="S::avi@yale.edu::016206a9-3acf-4d04-9473-be90a77fcf7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07" autoAdjust="0"/>
    <p:restoredTop sz="96517" autoAdjust="0"/>
  </p:normalViewPr>
  <p:slideViewPr>
    <p:cSldViewPr snapToGrid="0">
      <p:cViewPr varScale="1">
        <p:scale>
          <a:sx n="81" d="100"/>
          <a:sy n="81" d="100"/>
        </p:scale>
        <p:origin x="1334" y="62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9-09T16:26:53.948" idx="7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9-09T16:26:53.948" idx="8">
    <p:pos x="10" y="10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209238-363D-4A4D-99AF-38838EDEB568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82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648DA-533A-4CF4-BE6A-7CC0C8DD9180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212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4AE86D-105E-4E6D-B77F-4AC8A2CFF942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B7984-B6AD-4D3E-800B-506D1974D9BE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6900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8239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97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6BB600-5F46-4F6C-928D-3BCCB73D563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51035C-5808-407C-8457-78863416B201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4B2C1-B6FF-4E08-B576-E580E4C742E5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75551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23002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156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24B64C8-56F4-412C-A096-460A1996127B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9319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7612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46281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314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873" indent="-285721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2883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036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189" indent="-228577" defTabSz="930179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343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496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8649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5802" indent="-228577" defTabSz="930179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B64798-7BD6-4B88-81ED-0C1AFAB11F92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 dirty="0">
              <a:latin typeface="Times New Roman" panose="02020603050405020304" pitchFamily="18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0210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85197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191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492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8DD873-39B1-4B0F-9E11-CA0A5E740CE2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82168F-E865-405F-BB81-ED9E0172F23B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22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3084" y="1093788"/>
            <a:ext cx="7702579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2.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35231"/>
            <a:ext cx="779609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B1EBB-39B6-47D5-B360-1172E1397D04}"/>
              </a:ext>
            </a:extLst>
          </p:cNvPr>
          <p:cNvCxnSpPr/>
          <p:nvPr userDrawn="1"/>
        </p:nvCxnSpPr>
        <p:spPr bwMode="auto">
          <a:xfrm>
            <a:off x="857130" y="807866"/>
            <a:ext cx="7707313" cy="0"/>
          </a:xfrm>
          <a:prstGeom prst="line">
            <a:avLst/>
          </a:prstGeom>
          <a:ln w="19050">
            <a:solidFill>
              <a:schemeClr val="bg1">
                <a:lumMod val="2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2: Intro to Relational 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Schema Diagram for University Database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6B8FF63-5393-4696-8B56-06CDA84E9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002" y="1383738"/>
            <a:ext cx="8131996" cy="48719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9167"/>
            <a:ext cx="7796093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Pure Relational Query Languages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84263"/>
            <a:ext cx="7692069" cy="3555047"/>
          </a:xfrm>
        </p:spPr>
        <p:txBody>
          <a:bodyPr/>
          <a:lstStyle/>
          <a:p>
            <a:r>
              <a:rPr lang="en-US" altLang="en-US" sz="1700" dirty="0"/>
              <a:t>“Pure” languages:</a:t>
            </a:r>
          </a:p>
          <a:p>
            <a:pPr lvl="1"/>
            <a:r>
              <a:rPr lang="en-US" altLang="en-US" sz="1700" dirty="0"/>
              <a:t>Relational algebra</a:t>
            </a:r>
          </a:p>
          <a:p>
            <a:pPr lvl="1"/>
            <a:r>
              <a:rPr lang="en-US" altLang="en-US" sz="1700" dirty="0"/>
              <a:t>Tuple relational calculus</a:t>
            </a:r>
          </a:p>
          <a:p>
            <a:pPr lvl="1"/>
            <a:r>
              <a:rPr lang="en-US" altLang="en-US" sz="1700" dirty="0"/>
              <a:t>Domain relational calculus</a:t>
            </a:r>
          </a:p>
          <a:p>
            <a:r>
              <a:rPr lang="en-US" altLang="en-US" sz="1700" dirty="0"/>
              <a:t>The above 3 pure languages are equivalent in computing power</a:t>
            </a:r>
          </a:p>
          <a:p>
            <a:r>
              <a:rPr lang="en-US" altLang="en-US" sz="1700" dirty="0"/>
              <a:t>We will concentrate in this chapter on relational algebra</a:t>
            </a:r>
          </a:p>
          <a:p>
            <a:pPr lvl="1"/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</a:t>
            </a:r>
          </a:p>
          <a:p>
            <a:pPr lvl="1"/>
            <a:r>
              <a:rPr lang="en-US" altLang="en-US" sz="1700" dirty="0"/>
              <a:t>Consists of 6 basic operations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3786"/>
            <a:ext cx="7796093" cy="615739"/>
          </a:xfrm>
        </p:spPr>
        <p:txBody>
          <a:bodyPr/>
          <a:lstStyle/>
          <a:p>
            <a:r>
              <a:rPr lang="en-US" altLang="en-US" sz="2800" dirty="0"/>
              <a:t>Relational Algebra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310643" cy="4935612"/>
          </a:xfrm>
        </p:spPr>
        <p:txBody>
          <a:bodyPr/>
          <a:lstStyle/>
          <a:p>
            <a:r>
              <a:rPr lang="en-US" altLang="en-US" dirty="0"/>
              <a:t>Consists</a:t>
            </a:r>
            <a:r>
              <a:rPr lang="en-US" altLang="en-US" sz="1700" dirty="0"/>
              <a:t>  of a set of operations that take </a:t>
            </a:r>
            <a:r>
              <a:rPr lang="en-US" altLang="en-US" dirty="0"/>
              <a:t>several</a:t>
            </a:r>
            <a:r>
              <a:rPr lang="en-US" altLang="en-US" sz="1700" dirty="0"/>
              <a:t> relations as input and produce a new relation as their result. </a:t>
            </a:r>
          </a:p>
          <a:p>
            <a:r>
              <a:rPr lang="en-US" altLang="en-US" sz="1700" dirty="0"/>
              <a:t>Six basic operators</a:t>
            </a:r>
          </a:p>
          <a:p>
            <a:pPr lvl="1"/>
            <a:r>
              <a:rPr lang="en-US" altLang="en-US" sz="1700" dirty="0"/>
              <a:t>select: </a:t>
            </a:r>
            <a:r>
              <a:rPr kumimoji="0" lang="en-US" altLang="en-US" sz="1700" dirty="0">
                <a:sym typeface="Symbol" panose="05050102010706020507" pitchFamily="18" charset="2"/>
              </a:rPr>
              <a:t>       (sigma)</a:t>
            </a:r>
            <a:endParaRPr lang="en-US" altLang="en-US" sz="1700" dirty="0"/>
          </a:p>
          <a:p>
            <a:pPr lvl="1"/>
            <a:r>
              <a:rPr lang="en-US" altLang="en-US" sz="1700" dirty="0"/>
              <a:t>project: </a:t>
            </a:r>
            <a:r>
              <a:rPr lang="en-US" altLang="en-US" sz="1700" dirty="0">
                <a:sym typeface="Symbol" panose="05050102010706020507" pitchFamily="18" charset="2"/>
              </a:rPr>
              <a:t>     (Pi)</a:t>
            </a:r>
          </a:p>
          <a:p>
            <a:pPr lvl="1"/>
            <a:r>
              <a:rPr lang="en-US" altLang="en-US" sz="1700" dirty="0"/>
              <a:t>Cartesian product: x</a:t>
            </a:r>
          </a:p>
          <a:p>
            <a:pPr lvl="1"/>
            <a:r>
              <a:rPr lang="en-US" altLang="en-US" sz="1700" dirty="0"/>
              <a:t>union: </a:t>
            </a:r>
            <a:r>
              <a:rPr lang="en-US" altLang="en-US" sz="1700" dirty="0">
                <a:sym typeface="Symbol" panose="05050102010706020507" pitchFamily="18" charset="2"/>
              </a:rPr>
              <a:t></a:t>
            </a:r>
            <a:endParaRPr lang="en-US" altLang="en-US" sz="1700" dirty="0"/>
          </a:p>
          <a:p>
            <a:pPr lvl="1"/>
            <a:r>
              <a:rPr lang="en-US" altLang="en-US" sz="1700" dirty="0"/>
              <a:t>set difference: </a:t>
            </a:r>
            <a:r>
              <a:rPr lang="en-US" altLang="en-US" sz="1700" i="1" dirty="0"/>
              <a:t>–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sz="1700" dirty="0"/>
              <a:t>rename: </a:t>
            </a:r>
            <a:r>
              <a:rPr lang="en-US" altLang="en-US" sz="1700" i="1" dirty="0">
                <a:sym typeface="Symbol" panose="05050102010706020507" pitchFamily="18" charset="2"/>
              </a:rPr>
              <a:t>     </a:t>
            </a:r>
            <a:r>
              <a:rPr lang="en-US" altLang="en-US" sz="1700" dirty="0">
                <a:sym typeface="Symbol" panose="05050102010706020507" pitchFamily="18" charset="2"/>
              </a:rPr>
              <a:t>(rho)</a:t>
            </a:r>
          </a:p>
          <a:p>
            <a:pPr marL="457200" lvl="1" indent="0"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11748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7"/>
            <a:ext cx="7796093" cy="594224"/>
          </a:xfrm>
        </p:spPr>
        <p:txBody>
          <a:bodyPr/>
          <a:lstStyle/>
          <a:p>
            <a:r>
              <a:rPr lang="en-US" altLang="en-US" sz="2800" dirty="0"/>
              <a:t>Select Operation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3574"/>
            <a:ext cx="7612170" cy="33503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The  </a:t>
            </a:r>
            <a:r>
              <a:rPr lang="en-US" altLang="en-US" sz="1700" b="1" dirty="0"/>
              <a:t>selec</a:t>
            </a:r>
            <a:r>
              <a:rPr lang="en-US" altLang="en-US" sz="1700" dirty="0"/>
              <a:t>t operation selects tuples that satisfy a given predicate.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Notation: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p</a:t>
            </a:r>
            <a:r>
              <a:rPr lang="en-US" altLang="en-US" sz="1700" dirty="0">
                <a:sym typeface="Symbol" panose="05050102010706020507" pitchFamily="18" charset="2"/>
              </a:rPr>
              <a:t> is called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selection predicate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select those tuples of the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  relation where the instructor is in the “Physics” department.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Query</a:t>
            </a:r>
          </a:p>
          <a:p>
            <a:pPr marL="457200" lvl="1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	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 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Physics”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Result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0EA259D-031F-4208-A7F2-A15AE51650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1858"/>
          <a:stretch/>
        </p:blipFill>
        <p:spPr>
          <a:xfrm>
            <a:off x="1703425" y="3933822"/>
            <a:ext cx="4932139" cy="12231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71"/>
            <a:ext cx="7796093" cy="648012"/>
          </a:xfrm>
        </p:spPr>
        <p:txBody>
          <a:bodyPr/>
          <a:lstStyle/>
          <a:p>
            <a:r>
              <a:rPr lang="en-US" altLang="en-US" sz="2800" dirty="0"/>
              <a:t>Select Operation (Cont.)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8873"/>
            <a:ext cx="7656559" cy="481082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allow comparisons using 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  =, , &gt;, . &lt;. 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in the selection predicate.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We can combine several predicates into a larger predicate by using the connectives:</a:t>
            </a:r>
          </a:p>
          <a:p>
            <a:pPr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             (</a:t>
            </a:r>
            <a:r>
              <a:rPr lang="en-US" altLang="en-US" sz="1700" b="1" dirty="0">
                <a:sym typeface="Symbol" panose="05050102010706020507" pitchFamily="18" charset="2"/>
              </a:rPr>
              <a:t>and</a:t>
            </a:r>
            <a:r>
              <a:rPr lang="en-US" altLang="en-US" sz="1700" dirty="0">
                <a:sym typeface="Symbol" panose="05050102010706020507" pitchFamily="18" charset="2"/>
              </a:rPr>
              <a:t>),  (</a:t>
            </a:r>
            <a:r>
              <a:rPr lang="en-US" altLang="en-US" sz="1700" b="1" dirty="0">
                <a:sym typeface="Symbol" panose="05050102010706020507" pitchFamily="18" charset="2"/>
              </a:rPr>
              <a:t>or</a:t>
            </a:r>
            <a:r>
              <a:rPr lang="en-US" altLang="en-US" sz="1700" dirty="0">
                <a:sym typeface="Symbol" panose="05050102010706020507" pitchFamily="18" charset="2"/>
              </a:rPr>
              <a:t>),  (</a:t>
            </a:r>
            <a:r>
              <a:rPr lang="en-US" altLang="en-US" sz="1700" b="1" dirty="0">
                <a:sym typeface="Symbol" panose="05050102010706020507" pitchFamily="18" charset="2"/>
              </a:rPr>
              <a:t>not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Example: Find the instructors in Physics with a salary greater $90,000, we write: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 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&gt;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90,000</a:t>
            </a:r>
            <a:r>
              <a:rPr lang="en-US" altLang="ja-JP" sz="1700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ja-JP" sz="800" i="1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select predicate may  include comparisons between two attributes. 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Example, find all departments whose name is the same as their building name: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 = 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building</a:t>
            </a:r>
            <a:r>
              <a:rPr lang="en-US" altLang="ja-JP" sz="1900" i="1" dirty="0">
                <a:sym typeface="Symbol" panose="05050102010706020507" pitchFamily="18" charset="2"/>
              </a:rPr>
              <a:t> 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department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5083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2271"/>
            <a:ext cx="7796093" cy="604979"/>
          </a:xfrm>
        </p:spPr>
        <p:txBody>
          <a:bodyPr/>
          <a:lstStyle/>
          <a:p>
            <a:r>
              <a:rPr lang="en-US" altLang="en-US" sz="2800" dirty="0"/>
              <a:t>Project Operation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683192" cy="4876800"/>
          </a:xfrm>
        </p:spPr>
        <p:txBody>
          <a:bodyPr/>
          <a:lstStyle/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A unary operation that returns its argument relation, with certain attributes left out.  </a:t>
            </a:r>
          </a:p>
          <a:p>
            <a:pPr>
              <a:lnSpc>
                <a:spcPct val="120000"/>
              </a:lnSpc>
              <a:tabLst>
                <a:tab pos="3257550" algn="ctr"/>
              </a:tabLst>
            </a:pPr>
            <a:r>
              <a:rPr lang="en-US" altLang="en-US" sz="1700" dirty="0"/>
              <a:t>Notation:</a:t>
            </a:r>
          </a:p>
          <a:p>
            <a:pPr>
              <a:lnSpc>
                <a:spcPct val="120000"/>
              </a:lnSpc>
              <a:buNone/>
              <a:tabLst>
                <a:tab pos="32575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            </a:t>
            </a:r>
            <a:r>
              <a:rPr lang="en-US" altLang="en-US" i="1" baseline="-25000" dirty="0">
                <a:sym typeface="Symbol" panose="05050102010706020507" pitchFamily="18" charset="2"/>
              </a:rPr>
              <a:t>A</a:t>
            </a:r>
            <a:r>
              <a:rPr lang="en-US" altLang="en-US" i="1" baseline="-50000" dirty="0">
                <a:sym typeface="Symbol" panose="05050102010706020507" pitchFamily="18" charset="2"/>
              </a:rPr>
              <a:t>1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2</a:t>
            </a:r>
            <a:r>
              <a:rPr lang="en-US" altLang="en-US" i="1" baseline="-25000" dirty="0">
                <a:sym typeface="Symbol" panose="05050102010706020507" pitchFamily="18" charset="2"/>
              </a:rPr>
              <a:t>,A</a:t>
            </a:r>
            <a:r>
              <a:rPr lang="en-US" altLang="en-US" i="1" baseline="-50000" dirty="0">
                <a:sym typeface="Symbol" panose="05050102010706020507" pitchFamily="18" charset="2"/>
              </a:rPr>
              <a:t>3</a:t>
            </a:r>
            <a:r>
              <a:rPr lang="en-US" altLang="en-US" i="1" baseline="-25000" dirty="0">
                <a:sym typeface="Symbol" panose="05050102010706020507" pitchFamily="18" charset="2"/>
              </a:rPr>
              <a:t> ….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A</a:t>
            </a:r>
            <a:r>
              <a:rPr lang="en-US" altLang="en-US" i="1" baseline="-50000" dirty="0" err="1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  <a:p>
            <a:pPr>
              <a:lnSpc>
                <a:spcPct val="120000"/>
              </a:lnSpc>
              <a:buFont typeface="Monotype Sorts" charset="2"/>
              <a:buNone/>
              <a:tabLst>
                <a:tab pos="3257550" algn="ctr"/>
              </a:tabLst>
            </a:pPr>
            <a:r>
              <a:rPr lang="en-US" altLang="en-US" sz="1700" dirty="0"/>
              <a:t>	where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A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,  …,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k</a:t>
            </a:r>
            <a:r>
              <a:rPr lang="en-US" altLang="en-US" sz="1700" dirty="0"/>
              <a:t>  are attribute names and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a relation name.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The result is defined as the relation of </a:t>
            </a:r>
            <a:r>
              <a:rPr lang="en-US" altLang="en-US" sz="1700" i="1" dirty="0"/>
              <a:t>k</a:t>
            </a:r>
            <a:r>
              <a:rPr lang="en-US" altLang="en-US" sz="1700" dirty="0"/>
              <a:t> columns obtained by erasing the columns that are not listed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Duplicate rows removed from result, since relations are sets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sz="2800" dirty="0"/>
              <a:t>Project Operation Example</a:t>
            </a:r>
          </a:p>
        </p:txBody>
      </p:sp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7912353" cy="1567751"/>
          </a:xfrm>
        </p:spPr>
        <p:txBody>
          <a:bodyPr/>
          <a:lstStyle/>
          <a:p>
            <a:pPr>
              <a:tabLst>
                <a:tab pos="3257550" algn="ctr"/>
              </a:tabLst>
            </a:pPr>
            <a:r>
              <a:rPr lang="en-US" altLang="en-US" sz="1700" dirty="0"/>
              <a:t>Example: eliminate the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attribute of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Query</a:t>
            </a:r>
            <a:r>
              <a:rPr lang="en-US" altLang="en-US" sz="1700" i="1" dirty="0"/>
              <a:t>: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	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ID, name, salary</a:t>
            </a:r>
            <a:r>
              <a:rPr lang="en-US" altLang="en-US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) </a:t>
            </a:r>
          </a:p>
          <a:p>
            <a:pPr>
              <a:tabLst>
                <a:tab pos="3257550" algn="ctr"/>
              </a:tabLst>
            </a:pPr>
            <a:r>
              <a:rPr lang="en-US" altLang="en-US" sz="1700" dirty="0"/>
              <a:t>Result:</a:t>
            </a:r>
            <a:br>
              <a:rPr lang="en-US" altLang="en-US" sz="1700" dirty="0"/>
            </a:b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8A827ED-B175-4A55-B05F-235A354E778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9823"/>
          <a:stretch/>
        </p:blipFill>
        <p:spPr>
          <a:xfrm>
            <a:off x="2386431" y="2516097"/>
            <a:ext cx="4216669" cy="374988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sz="2800" dirty="0"/>
              <a:t>Composition of Relational Operations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42035"/>
            <a:ext cx="6934124" cy="3738756"/>
          </a:xfrm>
        </p:spPr>
        <p:txBody>
          <a:bodyPr/>
          <a:lstStyle/>
          <a:p>
            <a:r>
              <a:rPr lang="en-US" altLang="en-US" sz="1700" dirty="0"/>
              <a:t>The result of a relational-algebra operation is a relation and therefore relational-algebra operations can be composed together into a </a:t>
            </a:r>
            <a:r>
              <a:rPr lang="en-US" altLang="en-US" sz="1700" b="1" dirty="0"/>
              <a:t>relational-algebra expression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Consider  the query -- Find the names of all instructors in the Physics department.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name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Instead of giving the name of a relation as the argument of the projection operation, we give an expression that evaluates to a relation.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9167"/>
            <a:ext cx="7796093" cy="609600"/>
          </a:xfrm>
        </p:spPr>
        <p:txBody>
          <a:bodyPr/>
          <a:lstStyle/>
          <a:p>
            <a:r>
              <a:rPr lang="en-US" altLang="en-US" sz="2800" dirty="0"/>
              <a:t>Cartesian-Product Operation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65720"/>
            <a:ext cx="7654888" cy="4894015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operation (denoted by X)  allows us to combine information from any two relations.  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Example: the Cartesian product of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t</a:t>
            </a:r>
            <a:r>
              <a:rPr lang="en-US" altLang="en-US" sz="1700" i="1" dirty="0"/>
              <a:t>eaches</a:t>
            </a:r>
            <a:r>
              <a:rPr lang="en-US" altLang="en-US" sz="1700" dirty="0"/>
              <a:t> is written  as: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We construct a tuple of the result out of each possible pair of tuples: </a:t>
            </a:r>
          </a:p>
          <a:p>
            <a:pPr lvl="1">
              <a:tabLst>
                <a:tab pos="3149600" algn="ctr"/>
              </a:tabLst>
            </a:pPr>
            <a:r>
              <a:rPr lang="en-US" altLang="en-US" dirty="0"/>
              <a:t>One from the </a:t>
            </a:r>
            <a:r>
              <a:rPr lang="en-US" altLang="en-US" i="1" dirty="0"/>
              <a:t>instructor</a:t>
            </a:r>
            <a:r>
              <a:rPr lang="en-US" altLang="en-US" dirty="0"/>
              <a:t> relation, and </a:t>
            </a:r>
          </a:p>
          <a:p>
            <a:pPr lvl="1">
              <a:tabLst>
                <a:tab pos="3149600" algn="ctr"/>
              </a:tabLst>
            </a:pPr>
            <a:r>
              <a:rPr lang="en-US" altLang="en-US" dirty="0"/>
              <a:t>One from the </a:t>
            </a:r>
            <a:r>
              <a:rPr lang="en-US" altLang="en-US" i="1" dirty="0"/>
              <a:t>teaches</a:t>
            </a:r>
            <a:r>
              <a:rPr lang="en-US" altLang="en-US" dirty="0"/>
              <a:t> relation</a:t>
            </a:r>
          </a:p>
          <a:p>
            <a:pPr>
              <a:tabLst>
                <a:tab pos="3149600" algn="ctr"/>
              </a:tabLst>
            </a:pPr>
            <a:r>
              <a:rPr lang="en-US" altLang="en-US" sz="1700" dirty="0"/>
              <a:t>Since the instructor</a:t>
            </a:r>
            <a:r>
              <a:rPr lang="en-US" altLang="en-US" sz="1700" i="1" dirty="0"/>
              <a:t> ID </a:t>
            </a:r>
            <a:r>
              <a:rPr lang="en-US" altLang="en-US" sz="1700" dirty="0"/>
              <a:t>appears in both relations, we distinguish between these two attribute by attaching to the attribute the name of the relation from which the attribute originally came.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instructor.ID</a:t>
            </a:r>
          </a:p>
          <a:p>
            <a:pPr lvl="1">
              <a:tabLst>
                <a:tab pos="3149600" algn="ctr"/>
              </a:tabLst>
            </a:pPr>
            <a:r>
              <a:rPr lang="en-US" altLang="en-US" sz="1700" i="1" dirty="0"/>
              <a:t>teaches.ID</a:t>
            </a:r>
          </a:p>
          <a:p>
            <a:pPr lvl="1">
              <a:tabLst>
                <a:tab pos="3149600" algn="ctr"/>
              </a:tabLst>
            </a:pPr>
            <a:endParaRPr lang="en-US" altLang="en-US" dirty="0"/>
          </a:p>
          <a:p>
            <a:pPr>
              <a:buNone/>
              <a:tabLst>
                <a:tab pos="3149600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11"/>
            <a:ext cx="7796093" cy="609600"/>
          </a:xfrm>
        </p:spPr>
        <p:txBody>
          <a:bodyPr/>
          <a:lstStyle/>
          <a:p>
            <a:r>
              <a:rPr lang="en-US" altLang="en-US" sz="2800" dirty="0"/>
              <a:t>The</a:t>
            </a:r>
            <a:r>
              <a:rPr lang="en-US" altLang="en-US" sz="2800" i="1" dirty="0"/>
              <a:t>  instructor</a:t>
            </a:r>
            <a:r>
              <a:rPr lang="en-US" altLang="en-US" sz="2800" dirty="0"/>
              <a:t>  </a:t>
            </a:r>
            <a:r>
              <a:rPr lang="en-US" altLang="en-US" sz="2400" dirty="0"/>
              <a:t>X</a:t>
            </a:r>
            <a:r>
              <a:rPr lang="en-US" altLang="en-US" sz="2800" dirty="0"/>
              <a:t>  </a:t>
            </a:r>
            <a:r>
              <a:rPr lang="en-US" altLang="en-US" sz="2800" i="1" dirty="0"/>
              <a:t>teaches  table</a:t>
            </a:r>
            <a:endParaRPr lang="en-US" altLang="en-US" sz="2800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25A146-DF78-4629-A7BE-AFD7754271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2" b="6551"/>
          <a:stretch/>
        </p:blipFill>
        <p:spPr>
          <a:xfrm>
            <a:off x="1669591" y="727075"/>
            <a:ext cx="5459492" cy="596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45468"/>
            <a:ext cx="7796093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7496760" cy="2772156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Structure of Relational Databases</a:t>
            </a:r>
          </a:p>
          <a:p>
            <a:r>
              <a:rPr lang="en-US" altLang="en-US" sz="1700" dirty="0"/>
              <a:t>Database Schema</a:t>
            </a:r>
          </a:p>
          <a:p>
            <a:r>
              <a:rPr lang="en-US" altLang="en-US" sz="1700" dirty="0"/>
              <a:t>Keys</a:t>
            </a:r>
          </a:p>
          <a:p>
            <a:r>
              <a:rPr lang="en-US" altLang="en-US" sz="1700" dirty="0"/>
              <a:t>Schema Diagrams</a:t>
            </a:r>
          </a:p>
          <a:p>
            <a:r>
              <a:rPr lang="en-US" altLang="en-US" sz="1700" dirty="0"/>
              <a:t>Relational Query Languages</a:t>
            </a:r>
          </a:p>
          <a:p>
            <a:r>
              <a:rPr lang="en-US" altLang="en-US" sz="1700" dirty="0"/>
              <a:t>The Relational Algebra</a:t>
            </a: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sz="2800" dirty="0"/>
              <a:t>Join Scheme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6681"/>
            <a:ext cx="7472007" cy="4714721"/>
          </a:xfrm>
        </p:spPr>
        <p:txBody>
          <a:bodyPr/>
          <a:lstStyle/>
          <a:p>
            <a:pPr>
              <a:tabLst>
                <a:tab pos="3149600" algn="ctr"/>
              </a:tabLst>
            </a:pPr>
            <a:r>
              <a:rPr lang="en-US" altLang="en-US" sz="1700" dirty="0"/>
              <a:t>The Cartesian-Product </a:t>
            </a:r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i="1" dirty="0"/>
              <a:t>                    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endParaRPr lang="en-US" altLang="en-US" sz="1700" dirty="0"/>
          </a:p>
          <a:p>
            <a:pPr>
              <a:buNone/>
              <a:tabLst>
                <a:tab pos="3149600" algn="ctr"/>
              </a:tabLst>
            </a:pPr>
            <a:r>
              <a:rPr lang="en-US" altLang="en-US" sz="1700" dirty="0"/>
              <a:t>      associates every tuple of instructor with every tuple of teaches.</a:t>
            </a:r>
          </a:p>
          <a:p>
            <a:pPr lvl="1"/>
            <a:r>
              <a:rPr lang="en-US" altLang="en-US" sz="1700" dirty="0"/>
              <a:t>Most of the resulting rows have information about instructors who did NOT teach a particular course. </a:t>
            </a:r>
          </a:p>
          <a:p>
            <a:r>
              <a:rPr lang="en-US" altLang="en-US" sz="1700" dirty="0"/>
              <a:t>To get only those tuples of 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 “ that pertain to instructors and the courses that they taught, we write:</a:t>
            </a:r>
          </a:p>
          <a:p>
            <a:pPr>
              <a:buNone/>
            </a:pPr>
            <a:r>
              <a:rPr lang="en-US" altLang="en-US" sz="1700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 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ja-JP" sz="1700" dirty="0">
                <a:sym typeface="Symbol" panose="05050102010706020507" pitchFamily="18" charset="2"/>
              </a:rPr>
              <a:t>We get only those tuples of “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X  </a:t>
            </a:r>
            <a:r>
              <a:rPr lang="en-US" altLang="en-US" sz="1700" i="1" dirty="0"/>
              <a:t>teaches” </a:t>
            </a:r>
            <a:r>
              <a:rPr lang="en-US" altLang="ja-JP" sz="1700" dirty="0">
                <a:sym typeface="Symbol" panose="05050102010706020507" pitchFamily="18" charset="2"/>
              </a:rPr>
              <a:t>that pertain to instructors and the courses that they taught.</a:t>
            </a:r>
          </a:p>
          <a:p>
            <a:r>
              <a:rPr lang="en-US" altLang="ja-JP" sz="1700" dirty="0">
                <a:sym typeface="Symbol" panose="05050102010706020507" pitchFamily="18" charset="2"/>
              </a:rPr>
              <a:t>The result of this expression, shown in the next slide</a:t>
            </a:r>
          </a:p>
          <a:p>
            <a:r>
              <a:rPr lang="en-US" altLang="ja-JP" dirty="0">
                <a:sym typeface="Symbol" panose="05050102010706020507" pitchFamily="18" charset="2"/>
              </a:rPr>
              <a:t>This leads us to the introduction of a new operation -- </a:t>
            </a:r>
            <a:r>
              <a:rPr lang="en-US" altLang="en-US" sz="1700" dirty="0"/>
              <a:t>theta </a:t>
            </a:r>
            <a:r>
              <a:rPr lang="en-US" altLang="en-US" sz="1700" b="1" dirty="0"/>
              <a:t>join </a:t>
            </a:r>
            <a:endParaRPr lang="en-US" altLang="ja-JP" sz="17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sz="2800" dirty="0"/>
              <a:t>Join </a:t>
            </a:r>
            <a:r>
              <a:rPr lang="en-US" altLang="en-US" dirty="0"/>
              <a:t>Scheme</a:t>
            </a:r>
            <a:r>
              <a:rPr lang="en-US" altLang="en-US" sz="2800" dirty="0"/>
              <a:t> (Cont.)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436866" cy="848423"/>
          </a:xfrm>
        </p:spPr>
        <p:txBody>
          <a:bodyPr/>
          <a:lstStyle/>
          <a:p>
            <a:r>
              <a:rPr lang="en-US" altLang="en-US" sz="1700" dirty="0"/>
              <a:t>The</a:t>
            </a:r>
            <a:r>
              <a:rPr lang="en-US" altLang="en-US" sz="1700" dirty="0">
                <a:sym typeface="Symbol" panose="05050102010706020507" pitchFamily="18" charset="2"/>
              </a:rPr>
              <a:t>  table corresponding to:</a:t>
            </a:r>
          </a:p>
          <a:p>
            <a:pPr>
              <a:buNone/>
            </a:pPr>
            <a:r>
              <a:rPr lang="en-US" altLang="en-US" sz="1700" i="1" dirty="0">
                <a:solidFill>
                  <a:schemeClr val="bg1">
                    <a:lumMod val="50000"/>
                  </a:schemeClr>
                </a:solidFill>
                <a:sym typeface="Symbol" panose="05050102010706020507" pitchFamily="18" charset="2"/>
              </a:rPr>
              <a:t> 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instructor.id =  teaches.id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  </a:t>
            </a:r>
            <a:r>
              <a:rPr lang="en-US" altLang="ja-JP" sz="1700" dirty="0">
                <a:sym typeface="Symbol" panose="05050102010706020507" pitchFamily="18" charset="2"/>
              </a:rPr>
              <a:t>x</a:t>
            </a:r>
            <a:r>
              <a:rPr lang="en-US" altLang="ja-JP" sz="1700" i="1" dirty="0">
                <a:sym typeface="Symbol" panose="05050102010706020507" pitchFamily="18" charset="2"/>
              </a:rPr>
              <a:t> teaches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r>
              <a:rPr lang="en-US" altLang="en-US" sz="1700" dirty="0"/>
              <a:t> </a:t>
            </a:r>
          </a:p>
          <a:p>
            <a:pPr>
              <a:buNone/>
            </a:pPr>
            <a:endParaRPr lang="en-US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4514E8B-ADB7-4B47-B765-99E7784E8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878"/>
          <a:stretch/>
        </p:blipFill>
        <p:spPr>
          <a:xfrm>
            <a:off x="938783" y="1926336"/>
            <a:ext cx="7416310" cy="41345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sz="2800" dirty="0"/>
              <a:t>Theta Join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1" y="1138874"/>
                <a:ext cx="7267612" cy="4745560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theta </a:t>
                </a:r>
                <a:r>
                  <a:rPr lang="en-US" altLang="en-US" sz="1700" b="1" dirty="0"/>
                  <a:t>join </a:t>
                </a:r>
                <a:r>
                  <a:rPr lang="en-US" altLang="en-US" sz="1700" dirty="0"/>
                  <a:t>operation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tabLst>
                    <a:tab pos="3149600" algn="ctr"/>
                  </a:tabLst>
                </a:pP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tabLst>
                    <a:tab pos="3149600" algn="ctr"/>
                  </a:tabLst>
                </a:pPr>
                <a:r>
                  <a:rPr lang="en-US" altLang="en-US" dirty="0"/>
                  <a:t>      </a:t>
                </a:r>
                <a:r>
                  <a:rPr lang="en-US" altLang="en-US" sz="1700" dirty="0"/>
                  <a:t>allows us to combine  a select operation and a Cartesian-Product               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3149600" algn="ctr"/>
                  </a:tabLst>
                </a:pPr>
                <a:r>
                  <a:rPr lang="en-US" altLang="en-US" dirty="0"/>
                  <a:t>      </a:t>
                </a:r>
                <a:r>
                  <a:rPr lang="en-US" altLang="en-US" sz="1700" dirty="0"/>
                  <a:t>operation into a single operation.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Consider relation </a:t>
                </a:r>
                <a:r>
                  <a:rPr lang="en-US" altLang="en-US" sz="1700" i="1" dirty="0"/>
                  <a:t>r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) and the relation </a:t>
                </a:r>
                <a:r>
                  <a:rPr lang="en-US" altLang="en-US" sz="1700" i="1" dirty="0"/>
                  <a:t>s </a:t>
                </a:r>
                <a:r>
                  <a:rPr lang="en-US" altLang="en-US" sz="1700" dirty="0"/>
                  <a:t>(</a:t>
                </a:r>
                <a:r>
                  <a:rPr lang="en-US" altLang="en-US" sz="1700" i="1" dirty="0"/>
                  <a:t>S</a:t>
                </a:r>
                <a:r>
                  <a:rPr lang="en-US" altLang="en-US" sz="1700" dirty="0"/>
                  <a:t>)</a:t>
                </a:r>
              </a:p>
              <a:p>
                <a:r>
                  <a:rPr lang="en-US" altLang="en-US" sz="1700" dirty="0"/>
                  <a:t>Let  “theta” be a predicate on attributes in the schema R “union” S. The </a:t>
                </a:r>
                <a:r>
                  <a:rPr lang="en-US" altLang="en-US" dirty="0"/>
                  <a:t>“theta” join </a:t>
                </a:r>
                <a:r>
                  <a:rPr lang="en-US" altLang="en-US" sz="1700" dirty="0"/>
                  <a:t>operation, depicted by </a:t>
                </a:r>
                <a:r>
                  <a:rPr lang="en-US" altLang="en-US" sz="1700" i="1" dirty="0"/>
                  <a:t>r</a:t>
                </a:r>
                <a:r>
                  <a:rPr lang="en-US" altLang="en-US" sz="17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s, is defined as follows:</a:t>
                </a:r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/>
                  <a:t>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ja-JP" dirty="0">
                  <a:sym typeface="Symbol" panose="05050102010706020507" pitchFamily="18" charset="2"/>
                </a:endParaRP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ja-JP" dirty="0">
                    <a:sym typeface="Symbol" panose="05050102010706020507" pitchFamily="18" charset="2"/>
                  </a:rPr>
                  <a:t>Example</a:t>
                </a:r>
                <a:endParaRPr lang="en-US" altLang="ja-JP" sz="1700" dirty="0">
                  <a:sym typeface="Symbol" panose="05050102010706020507" pitchFamily="18" charset="2"/>
                </a:endParaRP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    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instructor.id =  teaches.id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instructor 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x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 teaches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 lvl="1"/>
                <a:r>
                  <a:rPr lang="en-US" altLang="ja-JP" dirty="0">
                    <a:sym typeface="Symbol" panose="05050102010706020507" pitchFamily="18" charset="2"/>
                  </a:rPr>
                  <a:t>Can equivalently be written as </a:t>
                </a:r>
              </a:p>
              <a:p>
                <a:pPr lvl="1">
                  <a:buNone/>
                </a:pPr>
                <a:r>
                  <a:rPr lang="en-US" altLang="en-US" i="1" dirty="0">
                    <a:sym typeface="Symbol" panose="05050102010706020507" pitchFamily="18" charset="2"/>
                  </a:rPr>
                  <a:t>                 instructor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 </a:t>
                </a:r>
                <a:r>
                  <a:rPr lang="en-US" i="1" dirty="0"/>
                  <a:t>teaches</a:t>
                </a:r>
                <a:endParaRPr lang="en-US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1" y="1138874"/>
                <a:ext cx="7267612" cy="4745560"/>
              </a:xfrm>
              <a:blipFill>
                <a:blip r:embed="rId3"/>
                <a:stretch>
                  <a:fillRect l="-587" t="-643" r="-6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18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sz="2800" dirty="0"/>
              <a:t>Natural Join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51" y="1138874"/>
                <a:ext cx="7267612" cy="4745560"/>
              </a:xfrm>
            </p:spPr>
            <p:txBody>
              <a:bodyPr/>
              <a:lstStyle/>
              <a:p>
                <a:pPr>
                  <a:tabLst>
                    <a:tab pos="3149600" algn="ctr"/>
                  </a:tabLst>
                </a:pPr>
                <a:r>
                  <a:rPr lang="en-US" altLang="en-US" sz="1700" dirty="0"/>
                  <a:t>The natural join operation </a:t>
                </a:r>
              </a:p>
              <a:p>
                <a:pPr marL="0" indent="0">
                  <a:buNone/>
                  <a:tabLst>
                    <a:tab pos="3149600" algn="ctr"/>
                  </a:tabLst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⋈</m:t>
                    </m:r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3149600" algn="ctr"/>
                  </a:tabLst>
                </a:pPr>
                <a:endParaRPr lang="en-US" altLang="en-US" sz="600" dirty="0"/>
              </a:p>
              <a:p>
                <a:pPr marL="0" indent="0">
                  <a:spcBef>
                    <a:spcPts val="0"/>
                  </a:spcBef>
                  <a:buNone/>
                  <a:tabLst>
                    <a:tab pos="3149600" algn="ctr"/>
                  </a:tabLst>
                </a:pPr>
                <a:r>
                  <a:rPr lang="en-US" altLang="en-US" sz="600" dirty="0"/>
                  <a:t>      	           </a:t>
                </a:r>
                <a:r>
                  <a:rPr lang="en-US" altLang="en-US" dirty="0"/>
                  <a:t>replaces </a:t>
                </a:r>
                <a:r>
                  <a:rPr lang="en-US" altLang="en-US" sz="1700" dirty="0"/>
                  <a:t>the predicate theta in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en-US" sz="1700" dirty="0"/>
                  <a:t> with an implicit predicate that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3149600" algn="ctr"/>
                  </a:tabLst>
                </a:pPr>
                <a:r>
                  <a:rPr lang="en-US" altLang="en-US" dirty="0"/>
                  <a:t>	      </a:t>
                </a:r>
                <a:r>
                  <a:rPr lang="en-US" altLang="en-US" sz="1700" dirty="0"/>
                  <a:t>requires equality over those attributes that appear in the schemas 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3149600" algn="ctr"/>
                  </a:tabLst>
                </a:pPr>
                <a:r>
                  <a:rPr lang="en-US" altLang="en-US" sz="1700" dirty="0"/>
                  <a:t>      of both the left and right relations.</a:t>
                </a:r>
              </a:p>
              <a:p>
                <a:pPr>
                  <a:tabLst>
                    <a:tab pos="3149600" algn="ctr"/>
                  </a:tabLst>
                </a:pPr>
                <a:r>
                  <a:rPr lang="en-US" altLang="en-US" dirty="0"/>
                  <a:t>This is notationally convenient but poses risks for queries where attributes with same name match but should not.  More in Chapter 3.</a:t>
                </a:r>
              </a:p>
              <a:p>
                <a:pPr marL="0" indent="0">
                  <a:buNone/>
                  <a:tabLst>
                    <a:tab pos="3149600" algn="ctr"/>
                  </a:tabLst>
                </a:pPr>
                <a:endParaRPr lang="en-US" altLang="en-US" sz="1700" dirty="0"/>
              </a:p>
              <a:p>
                <a:pPr marL="0" indent="0">
                  <a:spcBef>
                    <a:spcPts val="600"/>
                  </a:spcBef>
                  <a:spcAft>
                    <a:spcPts val="0"/>
                  </a:spcAft>
                  <a:buNone/>
                  <a:tabLst>
                    <a:tab pos="3149600" algn="ctr"/>
                  </a:tabLst>
                </a:pPr>
                <a:r>
                  <a:rPr lang="en-US" altLang="en-US" dirty="0"/>
                  <a:t>      </a:t>
                </a:r>
                <a:endParaRPr lang="en-US" dirty="0"/>
              </a:p>
              <a:p>
                <a:pPr>
                  <a:buNone/>
                </a:pPr>
                <a:endParaRPr lang="en-US" altLang="ja-JP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51" y="1138874"/>
                <a:ext cx="7267612" cy="4745560"/>
              </a:xfrm>
              <a:blipFill>
                <a:blip r:embed="rId3"/>
                <a:stretch>
                  <a:fillRect l="-587" t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987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8"/>
            <a:ext cx="7796093" cy="637255"/>
          </a:xfrm>
        </p:spPr>
        <p:txBody>
          <a:bodyPr/>
          <a:lstStyle/>
          <a:p>
            <a:r>
              <a:rPr lang="en-US" altLang="en-US" sz="2800" dirty="0"/>
              <a:t>Union Operation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4490"/>
            <a:ext cx="6665184" cy="4651610"/>
          </a:xfrm>
        </p:spPr>
        <p:txBody>
          <a:bodyPr/>
          <a:lstStyle/>
          <a:p>
            <a:pPr>
              <a:tabLst>
                <a:tab pos="2965450" algn="ctr"/>
              </a:tabLst>
            </a:pPr>
            <a:r>
              <a:rPr lang="en-US" altLang="en-US" sz="1700" dirty="0"/>
              <a:t>The union operation </a:t>
            </a:r>
            <a:r>
              <a:rPr lang="en-US" altLang="en-US" sz="1700" dirty="0">
                <a:sym typeface="Symbol" panose="05050102010706020507" pitchFamily="18" charset="2"/>
              </a:rPr>
              <a:t>allows us to combine two relations </a:t>
            </a:r>
            <a:endParaRPr lang="en-US" altLang="en-US" sz="1700" dirty="0"/>
          </a:p>
          <a:p>
            <a:pPr>
              <a:tabLst>
                <a:tab pos="2965450" algn="ctr"/>
              </a:tabLst>
            </a:pPr>
            <a:r>
              <a:rPr lang="en-US" altLang="en-US" sz="1700" dirty="0"/>
              <a:t>Notation: 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For </a:t>
            </a:r>
            <a:r>
              <a:rPr lang="en-US" altLang="en-US" sz="1700" i="1" dirty="0"/>
              <a:t>r</a:t>
            </a:r>
            <a:r>
              <a:rPr lang="en-US" altLang="en-US" sz="1700" dirty="0"/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to be valid.</a:t>
            </a:r>
          </a:p>
          <a:p>
            <a:pPr>
              <a:buFont typeface="Monotype Sorts" charset="2"/>
              <a:buNone/>
              <a:tabLst>
                <a:tab pos="2965450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</a:t>
            </a:r>
            <a:r>
              <a:rPr lang="en-US" altLang="en-US" sz="1700" dirty="0">
                <a:sym typeface="Symbol" panose="05050102010706020507" pitchFamily="18" charset="2"/>
              </a:rPr>
              <a:t>1.   </a:t>
            </a:r>
            <a:r>
              <a:rPr lang="en-US" altLang="en-US" sz="1700" i="1" dirty="0">
                <a:sym typeface="Symbol" panose="05050102010706020507" pitchFamily="18" charset="2"/>
              </a:rPr>
              <a:t>r,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s</a:t>
            </a:r>
            <a:r>
              <a:rPr lang="en-US" altLang="en-US" sz="1700" dirty="0">
                <a:sym typeface="Symbol" panose="05050102010706020507" pitchFamily="18" charset="2"/>
              </a:rPr>
              <a:t> must have the </a:t>
            </a:r>
            <a:r>
              <a:rPr lang="en-US" altLang="en-US" sz="1700" i="1" dirty="0">
                <a:sym typeface="Symbol" panose="05050102010706020507" pitchFamily="18" charset="2"/>
              </a:rPr>
              <a:t>same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arity</a:t>
            </a:r>
            <a:r>
              <a:rPr lang="en-US" altLang="en-US" sz="1700" dirty="0">
                <a:sym typeface="Symbol" panose="05050102010706020507" pitchFamily="18" charset="2"/>
              </a:rPr>
              <a:t> (same number of attributes)</a:t>
            </a:r>
          </a:p>
          <a:p>
            <a:pPr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	2.   The attribute domains must be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compatible</a:t>
            </a:r>
            <a:r>
              <a:rPr lang="en-US" altLang="en-US" sz="1700" dirty="0">
                <a:sym typeface="Symbol" panose="05050102010706020507" pitchFamily="18" charset="2"/>
              </a:rPr>
              <a:t> (example: 2</a:t>
            </a:r>
            <a:r>
              <a:rPr lang="en-US" altLang="en-US" sz="1700" baseline="30000" dirty="0">
                <a:sym typeface="Symbol" panose="05050102010706020507" pitchFamily="18" charset="2"/>
              </a:rPr>
              <a:t>nd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    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deals with the same type of values as does the </a:t>
            </a:r>
          </a:p>
          <a:p>
            <a:pPr lvl="1">
              <a:spcBef>
                <a:spcPts val="0"/>
              </a:spcBef>
              <a:buNone/>
              <a:tabLst>
                <a:tab pos="2965450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     2</a:t>
            </a:r>
            <a:r>
              <a:rPr lang="en-US" altLang="en-US" baseline="30000" dirty="0">
                <a:sym typeface="Symbol" panose="05050102010706020507" pitchFamily="18" charset="2"/>
              </a:rPr>
              <a:t>nd </a:t>
            </a:r>
            <a:r>
              <a:rPr lang="en-US" altLang="en-US" dirty="0">
                <a:sym typeface="Symbol" panose="05050102010706020507" pitchFamily="18" charset="2"/>
              </a:rPr>
              <a:t>column of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r>
              <a:rPr lang="en-US" altLang="en-US" sz="1700" dirty="0"/>
              <a:t>Example: to find all courses taught in the Fall 2017 semester, or in the Spring 2018 semester, or in both semester</a:t>
            </a:r>
            <a:br>
              <a:rPr lang="en-US" altLang="en-US" sz="1700" dirty="0"/>
            </a:br>
            <a:r>
              <a:rPr lang="en-US" altLang="en-US" dirty="0"/>
              <a:t>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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lnSpc>
                <a:spcPct val="140000"/>
              </a:lnSpc>
              <a:tabLst>
                <a:tab pos="2965450" algn="ctr"/>
              </a:tabLst>
            </a:pPr>
            <a:endParaRPr lang="en-US" altLang="en-US" sz="1700" dirty="0"/>
          </a:p>
          <a:p>
            <a:pPr>
              <a:lnSpc>
                <a:spcPct val="140000"/>
              </a:lnSpc>
              <a:buFont typeface="Monotype Sorts" charset="2"/>
              <a:buNone/>
              <a:tabLst>
                <a:tab pos="2965450" algn="ctr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7"/>
            <a:ext cx="7796093" cy="604982"/>
          </a:xfrm>
        </p:spPr>
        <p:txBody>
          <a:bodyPr/>
          <a:lstStyle/>
          <a:p>
            <a:r>
              <a:rPr lang="en-US" altLang="en-US" sz="2800" dirty="0"/>
              <a:t>Set-Intersection Operation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3"/>
            <a:ext cx="6762003" cy="4469918"/>
          </a:xfrm>
        </p:spPr>
        <p:txBody>
          <a:bodyPr/>
          <a:lstStyle/>
          <a:p>
            <a:r>
              <a:rPr lang="en-US" altLang="en-US" sz="1700" dirty="0"/>
              <a:t>The  set-intersection  operation </a:t>
            </a:r>
            <a:r>
              <a:rPr lang="en-US" altLang="en-US" sz="1700" dirty="0">
                <a:sym typeface="Symbol" panose="05050102010706020507" pitchFamily="18" charset="2"/>
              </a:rPr>
              <a:t> allows us to find tuples that are in both the input relations.</a:t>
            </a:r>
            <a:endParaRPr lang="en-US" altLang="en-US" sz="1700" dirty="0"/>
          </a:p>
          <a:p>
            <a:r>
              <a:rPr lang="en-US" altLang="en-US" sz="1700" dirty="0"/>
              <a:t>Notation: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s</a:t>
            </a:r>
            <a:endParaRPr lang="en-US" altLang="en-US" sz="1700" dirty="0"/>
          </a:p>
          <a:p>
            <a:r>
              <a:rPr lang="en-US" altLang="en-US" sz="1700" dirty="0"/>
              <a:t>Assume: 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, </a:t>
            </a:r>
            <a:r>
              <a:rPr lang="en-US" altLang="en-US" sz="1700" i="1" dirty="0"/>
              <a:t>s</a:t>
            </a:r>
            <a:r>
              <a:rPr lang="en-US" altLang="en-US" sz="1700" dirty="0"/>
              <a:t> have the </a:t>
            </a:r>
            <a:r>
              <a:rPr lang="en-US" altLang="en-US" sz="1700" i="1" dirty="0"/>
              <a:t>same arity</a:t>
            </a:r>
            <a:r>
              <a:rPr lang="en-US" altLang="en-US" sz="1700" dirty="0"/>
              <a:t>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sz="1700" dirty="0"/>
              <a:t>ttributes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are compatible</a:t>
            </a:r>
          </a:p>
          <a:p>
            <a:r>
              <a:rPr lang="en-US" altLang="en-US" sz="1700" dirty="0"/>
              <a:t>Example: Find the set of all courses taught in both the Fall 2017 and the Spring 2018 semesters.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/>
              <a:t>course_id</a:t>
            </a:r>
            <a:r>
              <a:rPr lang="en-US" altLang="en-US" dirty="0"/>
              <a:t> 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Fall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  </a:t>
            </a:r>
            <a:r>
              <a:rPr lang="en-US" altLang="ja-JP" dirty="0">
                <a:sym typeface="Symbol" panose="05050102010706020507" pitchFamily="18" charset="2"/>
              </a:rPr>
              <a:t></a:t>
            </a:r>
            <a:r>
              <a:rPr lang="en-US" altLang="ja-JP" i="1" baseline="-25000" dirty="0" err="1"/>
              <a:t>course_id</a:t>
            </a:r>
            <a:r>
              <a:rPr lang="en-US" altLang="ja-JP" dirty="0"/>
              <a:t> (</a:t>
            </a:r>
            <a:r>
              <a:rPr lang="en-US" altLang="ja-JP" i="1" dirty="0">
                <a:sym typeface="Symbol" panose="05050102010706020507" pitchFamily="18" charset="2"/>
              </a:rPr>
              <a:t>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l-GR" altLang="ja-JP" i="1" baseline="-25000" dirty="0">
                <a:sym typeface="Symbol" panose="05050102010706020507" pitchFamily="18" charset="2"/>
              </a:rPr>
              <a:t>Λ</a:t>
            </a:r>
            <a:r>
              <a:rPr lang="en-US" altLang="ja-JP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  <a:endParaRPr lang="en-US" altLang="en-US" sz="1700" dirty="0"/>
          </a:p>
          <a:p>
            <a:pPr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6577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Difference Operation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106247" cy="380416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altLang="en-US" sz="1700" dirty="0"/>
              <a:t>The set-difference operation allows us to find tuples that are in one relation but are not in another. </a:t>
            </a:r>
          </a:p>
          <a:p>
            <a:pPr>
              <a:spcBef>
                <a:spcPct val="60000"/>
              </a:spcBef>
            </a:pPr>
            <a:r>
              <a:rPr lang="en-US" altLang="en-US" sz="1700" dirty="0"/>
              <a:t>Notation </a:t>
            </a:r>
            <a:r>
              <a:rPr lang="en-US" altLang="en-US" sz="1700" i="1" dirty="0"/>
              <a:t>r – s</a:t>
            </a:r>
          </a:p>
          <a:p>
            <a:r>
              <a:rPr lang="en-US" altLang="en-US" sz="1700" dirty="0"/>
              <a:t>Set differences must be taken between </a:t>
            </a:r>
            <a:r>
              <a:rPr lang="en-US" altLang="en-US" sz="1700" b="1" dirty="0">
                <a:solidFill>
                  <a:srgbClr val="002060"/>
                </a:solidFill>
              </a:rPr>
              <a:t>compatible</a:t>
            </a:r>
            <a:r>
              <a:rPr lang="en-US" altLang="en-US" sz="1700" dirty="0"/>
              <a:t> relations.</a:t>
            </a:r>
          </a:p>
          <a:p>
            <a:pPr lvl="1"/>
            <a:r>
              <a:rPr lang="en-US" altLang="en-US" sz="1700" i="1" dirty="0"/>
              <a:t>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</a:t>
            </a:r>
            <a:r>
              <a:rPr lang="en-US" altLang="en-US" sz="1700" dirty="0"/>
              <a:t> must have the </a:t>
            </a:r>
            <a:r>
              <a:rPr lang="en-US" altLang="en-US" sz="1700" dirty="0">
                <a:solidFill>
                  <a:srgbClr val="002060"/>
                </a:solidFill>
              </a:rPr>
              <a:t>same</a:t>
            </a:r>
            <a:r>
              <a:rPr lang="en-US" altLang="en-US" sz="1700" dirty="0"/>
              <a:t> arity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sz="1700" dirty="0"/>
              <a:t>ttribute of </a:t>
            </a:r>
            <a:r>
              <a:rPr lang="en-US" altLang="en-US" sz="1700" i="1" dirty="0"/>
              <a:t>r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s </a:t>
            </a:r>
            <a:r>
              <a:rPr lang="en-US" altLang="en-US" sz="1700" dirty="0"/>
              <a:t>must be compatible</a:t>
            </a:r>
          </a:p>
          <a:p>
            <a:pPr>
              <a:lnSpc>
                <a:spcPct val="140000"/>
              </a:lnSpc>
            </a:pPr>
            <a:r>
              <a:rPr lang="en-US" altLang="en-US" sz="1700" dirty="0"/>
              <a:t>Example: to find all courses taught in the Fall 2017 semester, but not in the Spring 2018 semester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 err="1"/>
              <a:t>course_id</a:t>
            </a:r>
            <a:r>
              <a:rPr lang="en-US" altLang="en-US" sz="1700" dirty="0"/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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Fall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year=2017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  −  </a:t>
            </a:r>
            <a:br>
              <a:rPr lang="en-US" altLang="ja-JP" sz="1700" dirty="0">
                <a:sym typeface="Symbol" panose="05050102010706020507" pitchFamily="18" charset="2"/>
              </a:rPr>
            </a:br>
            <a:r>
              <a:rPr lang="en-US" altLang="ja-JP" sz="1700" dirty="0">
                <a:sym typeface="Symbol" panose="05050102010706020507" pitchFamily="18" charset="2"/>
              </a:rPr>
              <a:t>   </a:t>
            </a:r>
            <a:r>
              <a:rPr lang="en-US" altLang="ja-JP" sz="1700" i="1" baseline="-25000" dirty="0" err="1"/>
              <a:t>course_id</a:t>
            </a:r>
            <a:r>
              <a:rPr lang="en-US" altLang="ja-JP" sz="1700" dirty="0"/>
              <a:t> (</a:t>
            </a:r>
            <a:r>
              <a:rPr lang="en-US" altLang="ja-JP" sz="1700" i="1" dirty="0">
                <a:sym typeface="Symbol" panose="05050102010706020507" pitchFamily="18" charset="2"/>
              </a:rPr>
              <a:t></a:t>
            </a:r>
            <a:r>
              <a:rPr lang="en-US" altLang="ja-JP" sz="1700" dirty="0">
                <a:sym typeface="Symbol" panose="05050102010706020507" pitchFamily="18" charset="2"/>
              </a:rPr>
              <a:t> 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semester=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Spring</a:t>
            </a:r>
            <a:r>
              <a:rPr lang="ja-JP" altLang="en-US" sz="1700" i="1" baseline="-25000" dirty="0">
                <a:sym typeface="Symbol" panose="05050102010706020507" pitchFamily="18" charset="2"/>
              </a:rPr>
              <a:t>”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 </a:t>
            </a:r>
            <a:r>
              <a:rPr lang="el-GR" altLang="ja-JP" sz="1700" i="1" baseline="-25000" dirty="0">
                <a:sym typeface="Symbol" panose="05050102010706020507" pitchFamily="18" charset="2"/>
              </a:rPr>
              <a:t>Λ</a:t>
            </a:r>
            <a:r>
              <a:rPr lang="en-US" altLang="ja-JP" sz="1700" i="1" baseline="-25000" dirty="0">
                <a:sym typeface="Symbol" panose="05050102010706020507" pitchFamily="18" charset="2"/>
              </a:rPr>
              <a:t> year=2018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section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6577"/>
            <a:ext cx="8077200" cy="609600"/>
          </a:xfrm>
        </p:spPr>
        <p:txBody>
          <a:bodyPr/>
          <a:lstStyle/>
          <a:p>
            <a:r>
              <a:rPr lang="en-US" altLang="en-US" dirty="0"/>
              <a:t>Do we need the Set-intersection operation?</a:t>
            </a:r>
            <a:endParaRPr lang="en-US" altLang="en-US" sz="2800" dirty="0"/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7106247" cy="3804160"/>
          </a:xfrm>
        </p:spPr>
        <p:txBody>
          <a:bodyPr/>
          <a:lstStyle/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  <a:p>
            <a:pPr>
              <a:buFont typeface="Monotype Sorts" charset="2"/>
              <a:buNone/>
            </a:pPr>
            <a:endParaRPr lang="en-US" altLang="en-US" sz="16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29851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sz="2800" dirty="0"/>
              <a:t>The Rename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77913"/>
            <a:ext cx="6923368" cy="3354238"/>
          </a:xfrm>
        </p:spPr>
        <p:txBody>
          <a:bodyPr/>
          <a:lstStyle/>
          <a:p>
            <a:r>
              <a:rPr lang="en-US" altLang="en-US" sz="1700" dirty="0"/>
              <a:t>The results of relational-algebra expressions do not have a name that we can use to refer to them.  The  rename operator,  </a:t>
            </a:r>
            <a:r>
              <a:rPr lang="en-US" altLang="en-US" sz="1700" i="1" dirty="0">
                <a:sym typeface="Symbol" panose="05050102010706020507" pitchFamily="18" charset="2"/>
              </a:rPr>
              <a:t> ,</a:t>
            </a:r>
            <a:r>
              <a:rPr lang="en-US" altLang="en-US" sz="1700" dirty="0">
                <a:sym typeface="Symbol" panose="05050102010706020507" pitchFamily="18" charset="2"/>
              </a:rPr>
              <a:t>  is provided 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for that purpose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returns the result of expression 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 under the name </a:t>
            </a:r>
            <a:r>
              <a:rPr lang="en-US" altLang="en-US" sz="1700" i="1" dirty="0">
                <a:sym typeface="Symbol" panose="05050102010706020507" pitchFamily="18" charset="2"/>
              </a:rPr>
              <a:t>x</a:t>
            </a:r>
            <a:endParaRPr lang="en-US" altLang="en-US" sz="1700" i="1" dirty="0"/>
          </a:p>
          <a:p>
            <a:r>
              <a:rPr lang="en-US" altLang="en-US" sz="1700" dirty="0"/>
              <a:t>Another form of the rename operation:</a:t>
            </a:r>
          </a:p>
          <a:p>
            <a:pPr>
              <a:buNone/>
            </a:pPr>
            <a:r>
              <a:rPr lang="en-US" altLang="en-US" sz="1700" dirty="0"/>
              <a:t>                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x(A1,A2, .. An)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E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083" y="-43032"/>
            <a:ext cx="7689850" cy="662527"/>
          </a:xfrm>
        </p:spPr>
        <p:txBody>
          <a:bodyPr/>
          <a:lstStyle/>
          <a:p>
            <a:r>
              <a:rPr lang="en-US" altLang="en-US" sz="2800" dirty="0"/>
              <a:t>The Rename Operation Use Example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7"/>
            <a:ext cx="7360889" cy="4481823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dirty="0"/>
              <a:t>S</a:t>
            </a:r>
            <a:r>
              <a:rPr lang="en-US" altLang="en-US" sz="1700" dirty="0"/>
              <a:t>uppose you have a table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consisting the salaries of all </a:t>
            </a:r>
            <a:r>
              <a:rPr lang="en-US" altLang="en-US" dirty="0"/>
              <a:t>instructors </a:t>
            </a:r>
            <a:r>
              <a:rPr lang="en-US" altLang="en-US" sz="1700" dirty="0"/>
              <a:t> in a </a:t>
            </a:r>
            <a:r>
              <a:rPr lang="en-US" altLang="en-US" dirty="0"/>
              <a:t>university.</a:t>
            </a:r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222500" algn="l"/>
              </a:tabLst>
            </a:pPr>
            <a:endParaRPr lang="en-US" altLang="en-US" dirty="0"/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>
              <a:tabLst>
                <a:tab pos="2222500" algn="l"/>
              </a:tabLst>
            </a:pPr>
            <a:r>
              <a:rPr lang="en-US" altLang="en-US" sz="1700" dirty="0"/>
              <a:t>Suppose that we want to take the Cartesian product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x </a:t>
            </a:r>
            <a:r>
              <a:rPr lang="en-US" altLang="en-US" sz="1700" i="1" dirty="0"/>
              <a:t>salary</a:t>
            </a:r>
          </a:p>
          <a:p>
            <a:pPr>
              <a:tabLst>
                <a:tab pos="2222500" algn="l"/>
              </a:tabLst>
            </a:pPr>
            <a:r>
              <a:rPr lang="en-US" altLang="en-US" dirty="0"/>
              <a:t>We need rename one of the “</a:t>
            </a:r>
            <a:r>
              <a:rPr lang="en-US" altLang="en-US" i="1" dirty="0"/>
              <a:t>salary</a:t>
            </a:r>
            <a:r>
              <a:rPr lang="en-US" altLang="en-US" dirty="0"/>
              <a:t>” tables</a:t>
            </a:r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i="1" dirty="0">
                <a:sym typeface="Symbol" panose="05050102010706020507" pitchFamily="18" charset="2"/>
              </a:rPr>
              <a:t>salary  </a:t>
            </a:r>
            <a:r>
              <a:rPr lang="en-US" altLang="en-US" sz="1700" dirty="0">
                <a:sym typeface="Symbol" panose="05050102010706020507" pitchFamily="18" charset="2"/>
              </a:rPr>
              <a:t>x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 s1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salary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gives us a schema:  </a:t>
            </a:r>
          </a:p>
          <a:p>
            <a:pPr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        salary</a:t>
            </a:r>
            <a:r>
              <a:rPr lang="en-US" altLang="en-US" sz="1700" i="1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s1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tabLst>
                <a:tab pos="2222500" algn="l"/>
              </a:tabLst>
            </a:pPr>
            <a:endParaRPr lang="en-US" altLang="en-US" sz="1700" dirty="0"/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        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sz="1700" dirty="0"/>
              <a:t>                </a:t>
            </a:r>
            <a:endParaRPr lang="en-US" altLang="en-US" dirty="0"/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3B1C8BAF-94E0-4624-964B-F4E5C641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98" y="1795356"/>
            <a:ext cx="1163298" cy="112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3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an </a:t>
            </a:r>
            <a:r>
              <a:rPr lang="en-US" alt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Instructor</a:t>
            </a: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 Relation</a:t>
            </a:r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7040563" y="1333500"/>
            <a:ext cx="145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attributes</a:t>
            </a:r>
          </a:p>
          <a:p>
            <a:pPr algn="ctr"/>
            <a:r>
              <a:rPr lang="en-US" altLang="en-US" sz="1800"/>
              <a:t>(or columns)</a:t>
            </a:r>
            <a:endParaRPr lang="en-US" altLang="en-US"/>
          </a:p>
        </p:txBody>
      </p:sp>
      <p:sp>
        <p:nvSpPr>
          <p:cNvPr id="5124" name="Line 5"/>
          <p:cNvSpPr>
            <a:spLocks noChangeShapeType="1"/>
          </p:cNvSpPr>
          <p:nvPr/>
        </p:nvSpPr>
        <p:spPr bwMode="auto">
          <a:xfrm flipH="1">
            <a:off x="3238499" y="1565275"/>
            <a:ext cx="3927475" cy="350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>
            <a:off x="4608513" y="1546225"/>
            <a:ext cx="2557461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6" name="Line 7"/>
          <p:cNvSpPr>
            <a:spLocks noChangeShapeType="1"/>
          </p:cNvSpPr>
          <p:nvPr/>
        </p:nvSpPr>
        <p:spPr bwMode="auto">
          <a:xfrm flipH="1">
            <a:off x="5819775" y="1565275"/>
            <a:ext cx="132080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7" name="Text Box 8"/>
          <p:cNvSpPr txBox="1">
            <a:spLocks noChangeArrowheads="1"/>
          </p:cNvSpPr>
          <p:nvPr/>
        </p:nvSpPr>
        <p:spPr bwMode="auto">
          <a:xfrm>
            <a:off x="6988175" y="2522538"/>
            <a:ext cx="1085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800"/>
              <a:t>tuples</a:t>
            </a:r>
          </a:p>
          <a:p>
            <a:pPr algn="ctr"/>
            <a:r>
              <a:rPr lang="en-US" altLang="en-US" sz="1800"/>
              <a:t>(or rows)</a:t>
            </a:r>
            <a:endParaRPr lang="en-US" altLang="en-US"/>
          </a:p>
        </p:txBody>
      </p:sp>
      <p:sp>
        <p:nvSpPr>
          <p:cNvPr id="5128" name="Line 9"/>
          <p:cNvSpPr>
            <a:spLocks noChangeShapeType="1"/>
          </p:cNvSpPr>
          <p:nvPr/>
        </p:nvSpPr>
        <p:spPr bwMode="auto">
          <a:xfrm flipH="1" flipV="1">
            <a:off x="6742113" y="2487613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29" name="Line 10"/>
          <p:cNvSpPr>
            <a:spLocks noChangeShapeType="1"/>
          </p:cNvSpPr>
          <p:nvPr/>
        </p:nvSpPr>
        <p:spPr bwMode="auto">
          <a:xfrm flipH="1">
            <a:off x="6729413" y="2706688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0" name="Line 11"/>
          <p:cNvSpPr>
            <a:spLocks noChangeShapeType="1"/>
          </p:cNvSpPr>
          <p:nvPr/>
        </p:nvSpPr>
        <p:spPr bwMode="auto">
          <a:xfrm flipH="1">
            <a:off x="6718300" y="2717800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sp>
        <p:nvSpPr>
          <p:cNvPr id="5131" name="Line 12"/>
          <p:cNvSpPr>
            <a:spLocks noChangeShapeType="1"/>
          </p:cNvSpPr>
          <p:nvPr/>
        </p:nvSpPr>
        <p:spPr bwMode="auto">
          <a:xfrm flipH="1">
            <a:off x="6729413" y="2727325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0151978-E921-4884-8DCD-8A5563064E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3197"/>
          <a:stretch/>
        </p:blipFill>
        <p:spPr>
          <a:xfrm>
            <a:off x="1680369" y="1756896"/>
            <a:ext cx="5154612" cy="442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2898" y="49167"/>
            <a:ext cx="7796093" cy="609600"/>
          </a:xfrm>
        </p:spPr>
        <p:txBody>
          <a:bodyPr/>
          <a:lstStyle/>
          <a:p>
            <a:r>
              <a:rPr lang="en-US" altLang="en-US" dirty="0"/>
              <a:t>Finding Largest Salary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898" y="1093788"/>
            <a:ext cx="6837304" cy="152032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We need to first compute 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                </a:t>
            </a:r>
            <a:r>
              <a:rPr lang="en-US" altLang="en-US" i="1" dirty="0">
                <a:sym typeface="Symbol" panose="05050102010706020507" pitchFamily="18" charset="2"/>
              </a:rPr>
              <a:t>salary  </a:t>
            </a:r>
            <a:r>
              <a:rPr lang="en-US" altLang="en-US" sz="1700" dirty="0">
                <a:sym typeface="Symbol" panose="05050102010706020507" pitchFamily="18" charset="2"/>
              </a:rPr>
              <a:t>x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 s1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i="1" dirty="0"/>
          </a:p>
          <a:p>
            <a:pPr>
              <a:tabLst>
                <a:tab pos="2222500" algn="l"/>
              </a:tabLst>
            </a:pPr>
            <a:r>
              <a:rPr lang="en-US" altLang="en-US" sz="1700" dirty="0"/>
              <a:t>Res</a:t>
            </a:r>
            <a:r>
              <a:rPr lang="en-US" altLang="en-US" dirty="0"/>
              <a:t>ult</a:t>
            </a:r>
            <a:endParaRPr lang="en-US" altLang="en-US" sz="1700" dirty="0"/>
          </a:p>
          <a:p>
            <a:pPr marL="0" indent="0">
              <a:buNone/>
              <a:tabLst>
                <a:tab pos="2222500" algn="l"/>
              </a:tabLst>
            </a:pPr>
            <a:endParaRPr lang="en-US" altLang="en-US" sz="1700" i="1" dirty="0"/>
          </a:p>
          <a:p>
            <a:pPr marL="0" indent="0">
              <a:buNone/>
              <a:tabLst>
                <a:tab pos="2222500" algn="l"/>
              </a:tabLst>
            </a:pPr>
            <a:endParaRPr lang="en-US" altLang="en-US" sz="1700" i="1" dirty="0"/>
          </a:p>
          <a:p>
            <a:pPr marL="0" indent="0">
              <a:buNone/>
              <a:tabLst>
                <a:tab pos="22225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        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sz="1700" dirty="0"/>
              <a:t>                </a:t>
            </a:r>
            <a:endParaRPr lang="en-US" altLang="en-US" dirty="0"/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D97FF4-429C-8602-5D5D-741D3F7BEAEE}"/>
              </a:ext>
            </a:extLst>
          </p:cNvPr>
          <p:cNvGrpSpPr/>
          <p:nvPr/>
        </p:nvGrpSpPr>
        <p:grpSpPr>
          <a:xfrm>
            <a:off x="1785766" y="2311399"/>
            <a:ext cx="2605759" cy="3007713"/>
            <a:chOff x="1785766" y="2311399"/>
            <a:chExt cx="2605759" cy="3007713"/>
          </a:xfrm>
        </p:grpSpPr>
        <p:pic>
          <p:nvPicPr>
            <p:cNvPr id="2" name="Picture 1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E17EE8F4-19F9-4AF2-8B44-91647F65C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5766" y="2341220"/>
              <a:ext cx="2572840" cy="2977892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821468A-2502-B2FF-81F3-822534A999B1}"/>
                </a:ext>
              </a:extLst>
            </p:cNvPr>
            <p:cNvSpPr/>
            <p:nvPr/>
          </p:nvSpPr>
          <p:spPr bwMode="auto">
            <a:xfrm>
              <a:off x="3260551" y="2406314"/>
              <a:ext cx="872289" cy="22258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5DC7C2-6773-C2C9-FE98-BD312C42C1B8}"/>
                </a:ext>
              </a:extLst>
            </p:cNvPr>
            <p:cNvSpPr txBox="1"/>
            <p:nvPr/>
          </p:nvSpPr>
          <p:spPr>
            <a:xfrm>
              <a:off x="3469184" y="2311399"/>
              <a:ext cx="9223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Aparajita" panose="020B0502040204020203" pitchFamily="18" charset="0"/>
                  <a:cs typeface="Aparajita" panose="020B0502040204020203" pitchFamily="18" charset="0"/>
                </a:rPr>
                <a:t>s1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0529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0642" y="107574"/>
            <a:ext cx="7769860" cy="588106"/>
          </a:xfrm>
        </p:spPr>
        <p:txBody>
          <a:bodyPr lIns="90488" tIns="44450" rIns="90488" bIns="44450" anchor="ctr"/>
          <a:lstStyle/>
          <a:p>
            <a:r>
              <a:rPr lang="en-US" altLang="en-US" dirty="0"/>
              <a:t>Finding Largest Salary </a:t>
            </a:r>
            <a:r>
              <a:rPr lang="en-US" altLang="en-US" sz="2800" dirty="0"/>
              <a:t>(Cont.)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6"/>
            <a:ext cx="7769860" cy="4571173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dirty="0"/>
              <a:t>X 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dirty="0"/>
              <a:t>            Find all the salaries that are less than the largest salary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Y 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dirty="0"/>
              <a:t>            Find all the salaries 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Finding the largest salary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dirty="0"/>
              <a:t>           Y – X</a:t>
            </a:r>
          </a:p>
          <a:p>
            <a:pPr>
              <a:tabLst>
                <a:tab pos="2055813" algn="l"/>
              </a:tabLst>
            </a:pPr>
            <a:r>
              <a:rPr lang="en-US" altLang="en-US" dirty="0"/>
              <a:t>Homework. Write: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X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Y</a:t>
            </a:r>
          </a:p>
          <a:p>
            <a:pPr lvl="1">
              <a:tabLst>
                <a:tab pos="2055813" algn="l"/>
              </a:tabLst>
            </a:pPr>
            <a:r>
              <a:rPr lang="en-US" altLang="en-US" dirty="0"/>
              <a:t>Y – X</a:t>
            </a:r>
          </a:p>
          <a:p>
            <a:pPr marL="457200" lvl="1" indent="0">
              <a:buNone/>
              <a:tabLst>
                <a:tab pos="2055813" algn="l"/>
              </a:tabLst>
            </a:pPr>
            <a:r>
              <a:rPr lang="en-US" altLang="en-US" dirty="0"/>
              <a:t>In a single RA expression</a:t>
            </a:r>
          </a:p>
          <a:p>
            <a:pPr lvl="1">
              <a:tabLst>
                <a:tab pos="2055813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3162928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dirty="0"/>
              <a:t>Another </a:t>
            </a:r>
            <a:r>
              <a:rPr lang="en-US" altLang="en-US" sz="2800" dirty="0"/>
              <a:t>Rename Operation Use Example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2"/>
            <a:ext cx="7385945" cy="5398191"/>
          </a:xfrm>
        </p:spPr>
        <p:txBody>
          <a:bodyPr/>
          <a:lstStyle/>
          <a:p>
            <a:r>
              <a:rPr lang="en-US" altLang="en-US" dirty="0"/>
              <a:t>Consider the relation </a:t>
            </a:r>
            <a:r>
              <a:rPr lang="en-US" altLang="en-US" i="1" dirty="0"/>
              <a:t>Boss</a:t>
            </a:r>
            <a:endParaRPr lang="en-US" altLang="en-US" dirty="0"/>
          </a:p>
          <a:p>
            <a:endParaRPr lang="en-US" altLang="en-US" sz="1700" dirty="0"/>
          </a:p>
          <a:p>
            <a:endParaRPr lang="en-US" altLang="en-US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r>
              <a:rPr lang="en-US" altLang="en-US" dirty="0"/>
              <a:t>Find the manger of Bob</a:t>
            </a:r>
          </a:p>
          <a:p>
            <a:pPr marL="0" indent="0">
              <a:buNone/>
            </a:pPr>
            <a:endParaRPr lang="en-US" altLang="en-US" sz="17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</a:t>
            </a:r>
            <a:r>
              <a:rPr lang="en-US" altLang="en-US" i="1" baseline="-25000" dirty="0">
                <a:sym typeface="Symbol" panose="05050102010706020507" pitchFamily="18" charset="2"/>
              </a:rPr>
              <a:t>supervisor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person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 </a:t>
            </a:r>
            <a:r>
              <a:rPr lang="en-US" altLang="ja-JP" i="1" baseline="-25000" dirty="0">
                <a:sym typeface="Symbol" panose="05050102010706020507" pitchFamily="18" charset="2"/>
              </a:rPr>
              <a:t>Bob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Boss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4" name="Picture 1" descr="C:\Users\as668\Desktop\Judi\3_100.jpg">
            <a:extLst>
              <a:ext uri="{FF2B5EF4-FFF2-40B4-BE49-F238E27FC236}">
                <a16:creationId xmlns:a16="http://schemas.microsoft.com/office/drawing/2014/main" id="{DD688F53-87B5-4D2B-B60E-BDFD5B55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4868" y="1559859"/>
            <a:ext cx="1560214" cy="1093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71756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09"/>
            <a:ext cx="7796093" cy="609600"/>
          </a:xfrm>
        </p:spPr>
        <p:txBody>
          <a:bodyPr/>
          <a:lstStyle/>
          <a:p>
            <a:r>
              <a:rPr lang="en-US" altLang="en-US" sz="2800" dirty="0"/>
              <a:t>The Rename Operation Example (Cont.)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7912"/>
            <a:ext cx="7385945" cy="5398191"/>
          </a:xfrm>
        </p:spPr>
        <p:txBody>
          <a:bodyPr/>
          <a:lstStyle/>
          <a:p>
            <a:r>
              <a:rPr lang="en-US" altLang="en-US" dirty="0"/>
              <a:t>To find the second-level manger of Bob</a:t>
            </a:r>
          </a:p>
          <a:p>
            <a:endParaRPr lang="en-US" altLang="en-US" sz="1700" dirty="0"/>
          </a:p>
          <a:p>
            <a:endParaRPr lang="en-US" altLang="en-US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r>
              <a:rPr lang="en-US" altLang="en-US" sz="1700" dirty="0"/>
              <a:t>      w</a:t>
            </a:r>
            <a:r>
              <a:rPr lang="en-US" altLang="en-US" dirty="0"/>
              <a:t>e take the Cartesian product of the relation </a:t>
            </a:r>
            <a:r>
              <a:rPr lang="en-US" altLang="en-US" i="1" dirty="0"/>
              <a:t>Boss </a:t>
            </a:r>
            <a:r>
              <a:rPr lang="en-US" altLang="en-US" dirty="0"/>
              <a:t>and</a:t>
            </a:r>
            <a:r>
              <a:rPr lang="en-US" altLang="en-US" i="1" dirty="0"/>
              <a:t> Boss</a:t>
            </a:r>
            <a:endParaRPr lang="en-US" altLang="en-US" sz="1700" i="1" dirty="0"/>
          </a:p>
          <a:p>
            <a:r>
              <a:rPr lang="en-US" altLang="en-US" sz="1700" dirty="0"/>
              <a:t>The expression:</a:t>
            </a:r>
          </a:p>
          <a:p>
            <a:pPr>
              <a:buNone/>
            </a:pPr>
            <a:r>
              <a:rPr lang="en-US" altLang="en-US" sz="1700" dirty="0"/>
              <a:t>                  </a:t>
            </a:r>
            <a:r>
              <a:rPr lang="en-US" altLang="en-US" sz="1700" i="1" dirty="0">
                <a:sym typeface="Symbol" panose="05050102010706020507" pitchFamily="18" charset="2"/>
              </a:rPr>
              <a:t>Boss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x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 BB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Boss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gives us a schema:  </a:t>
            </a:r>
            <a:r>
              <a:rPr lang="en-US" altLang="en-US" sz="1700" i="1" dirty="0">
                <a:sym typeface="Symbol" panose="05050102010706020507" pitchFamily="18" charset="2"/>
              </a:rPr>
              <a:t>person, supervisor, </a:t>
            </a:r>
            <a:r>
              <a:rPr lang="en-US" altLang="en-US" sz="1700" i="1" dirty="0" err="1">
                <a:sym typeface="Symbol" panose="05050102010706020507" pitchFamily="18" charset="2"/>
              </a:rPr>
              <a:t>BB.person</a:t>
            </a:r>
            <a:r>
              <a:rPr lang="en-US" altLang="en-US" sz="1700" i="1" dirty="0">
                <a:sym typeface="Symbol" panose="05050102010706020507" pitchFamily="18" charset="2"/>
              </a:rPr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BB,supervisor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The expression</a:t>
            </a:r>
          </a:p>
          <a:p>
            <a:pPr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BB.supervisor</a:t>
            </a:r>
            <a:r>
              <a:rPr lang="en-US" altLang="en-US" dirty="0"/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person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Bob</a:t>
            </a:r>
            <a:r>
              <a:rPr lang="ja-JP" altLang="en-US" i="1" baseline="-25000" dirty="0">
                <a:sym typeface="Symbol" panose="05050102010706020507" pitchFamily="18" charset="2"/>
              </a:rPr>
              <a:t>”</a:t>
            </a:r>
            <a:r>
              <a:rPr lang="en-US" altLang="ja-JP" i="1" baseline="-25000" dirty="0">
                <a:sym typeface="Symbol" panose="05050102010706020507" pitchFamily="18" charset="2"/>
              </a:rPr>
              <a:t>  </a:t>
            </a:r>
            <a:r>
              <a:rPr lang="en-US" altLang="en-US" sz="1700" dirty="0">
                <a:sym typeface="Symbol" panose="05050102010706020507" pitchFamily="18" charset="2"/>
              </a:rPr>
              <a:t></a:t>
            </a:r>
            <a:r>
              <a:rPr lang="en-US" altLang="ja-JP" i="1" baseline="-25000" dirty="0">
                <a:sym typeface="Symbol" panose="05050102010706020507" pitchFamily="18" charset="2"/>
              </a:rPr>
              <a:t> supervisor = </a:t>
            </a:r>
            <a:r>
              <a:rPr lang="en-US" altLang="ja-JP" i="1" baseline="-25000" dirty="0" err="1">
                <a:sym typeface="Symbol" panose="05050102010706020507" pitchFamily="18" charset="2"/>
              </a:rPr>
              <a:t>BB.petson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Boss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x </a:t>
            </a:r>
            <a:r>
              <a:rPr lang="en-US" altLang="en-US" i="1" dirty="0">
                <a:sym typeface="Symbol" panose="05050102010706020507" pitchFamily="18" charset="2"/>
              </a:rPr>
              <a:t></a:t>
            </a:r>
            <a:r>
              <a:rPr lang="en-US" altLang="en-US" i="1" baseline="-25000" dirty="0">
                <a:sym typeface="Symbol" panose="05050102010706020507" pitchFamily="18" charset="2"/>
              </a:rPr>
              <a:t> BB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Boss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  <a:endParaRPr lang="en-US" altLang="ja-JP" dirty="0">
              <a:sym typeface="Symbol" panose="05050102010706020507" pitchFamily="18" charset="2"/>
            </a:endParaRPr>
          </a:p>
          <a:p>
            <a:pPr>
              <a:buNone/>
            </a:pPr>
            <a:endParaRPr lang="en-US" altLang="en-US" sz="1700" dirty="0"/>
          </a:p>
          <a:p>
            <a:pPr marL="0" indent="0">
              <a:buNone/>
            </a:pPr>
            <a:r>
              <a:rPr lang="en-US" altLang="en-US" dirty="0"/>
              <a:t>       gives us the second-level manger of Bob</a:t>
            </a:r>
            <a:endParaRPr lang="en-US" altLang="en-US" sz="1700" dirty="0"/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1" descr="C:\Users\as668\Desktop\Judi\3_100.jpg">
            <a:extLst>
              <a:ext uri="{FF2B5EF4-FFF2-40B4-BE49-F238E27FC236}">
                <a16:creationId xmlns:a16="http://schemas.microsoft.com/office/drawing/2014/main" id="{DD688F53-87B5-4D2B-B60E-BDFD5B552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4868" y="1624398"/>
            <a:ext cx="1560214" cy="1093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12112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9167"/>
            <a:ext cx="7796093" cy="609600"/>
          </a:xfrm>
        </p:spPr>
        <p:txBody>
          <a:bodyPr/>
          <a:lstStyle/>
          <a:p>
            <a:r>
              <a:rPr lang="en-US" altLang="en-US" sz="2800" dirty="0"/>
              <a:t>The Assignment  Operation 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1563"/>
            <a:ext cx="7656322" cy="4835207"/>
          </a:xfrm>
        </p:spPr>
        <p:txBody>
          <a:bodyPr/>
          <a:lstStyle/>
          <a:p>
            <a:r>
              <a:rPr lang="en-US" altLang="en-US" sz="1700" dirty="0"/>
              <a:t>It is convenient at times to write a relational-algebra expression by assigning parts of it to temporary relation variables.  </a:t>
            </a:r>
          </a:p>
          <a:p>
            <a:r>
              <a:rPr lang="en-US" altLang="en-US" sz="1700" dirty="0"/>
              <a:t>The assignment  operation is  denoted by</a:t>
            </a:r>
          </a:p>
          <a:p>
            <a:pPr marL="0" indent="0"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</a:t>
            </a:r>
            <a:r>
              <a:rPr lang="en-US" altLang="en-US" sz="1700" dirty="0">
                <a:sym typeface="Symbol" panose="05050102010706020507" pitchFamily="18" charset="2"/>
              </a:rPr>
              <a:t></a:t>
            </a:r>
            <a:r>
              <a:rPr lang="en-US" altLang="en-US" sz="1700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altLang="en-US" dirty="0">
                <a:sym typeface="Wingdings" pitchFamily="2" charset="2"/>
              </a:rPr>
              <a:t>      </a:t>
            </a:r>
            <a:r>
              <a:rPr lang="en-US" altLang="en-US" sz="1700" dirty="0">
                <a:sym typeface="Wingdings" pitchFamily="2" charset="2"/>
              </a:rPr>
              <a:t>and </a:t>
            </a:r>
            <a:r>
              <a:rPr lang="en-US" altLang="en-US" sz="1700" dirty="0"/>
              <a:t>works like assignment in a programming language.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/>
              <a:t>Example: Find all </a:t>
            </a:r>
            <a:r>
              <a:rPr lang="en-US" altLang="en-US" sz="1700" dirty="0">
                <a:sym typeface="Symbol" panose="05050102010706020507" pitchFamily="18" charset="2"/>
              </a:rPr>
              <a:t>instructor in the “Physics” and Music department.</a:t>
            </a:r>
            <a:br>
              <a:rPr lang="en-US" altLang="en-US" sz="1700" dirty="0">
                <a:sym typeface="Symbol" panose="05050102010706020507" pitchFamily="18" charset="2"/>
              </a:rPr>
            </a:b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</a:t>
            </a:r>
            <a:r>
              <a:rPr lang="en-US" altLang="en-US" sz="18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  <a:r>
              <a:rPr lang="en-US" altLang="en-US" sz="1700" dirty="0">
                <a:sym typeface="Symbol" panose="05050102010706020507" pitchFamily="18" charset="2"/>
              </a:rPr>
              <a:t> </a:t>
            </a:r>
            <a:r>
              <a:rPr lang="en-US" altLang="en-US" sz="1700" b="1" dirty="0">
                <a:sym typeface="Wingdings" pitchFamily="2" charset="2"/>
              </a:rPr>
              <a:t> </a:t>
            </a:r>
            <a:r>
              <a:rPr lang="en-US" altLang="en-US" sz="1900" i="1" dirty="0">
                <a:sym typeface="Symbol" panose="05050102010706020507" pitchFamily="18" charset="2"/>
              </a:rPr>
              <a:t></a:t>
            </a:r>
            <a:r>
              <a:rPr lang="en-US" altLang="en-US" sz="1900" dirty="0">
                <a:sym typeface="Symbol" panose="05050102010706020507" pitchFamily="18" charset="2"/>
              </a:rPr>
              <a:t> </a:t>
            </a:r>
            <a:r>
              <a:rPr lang="en-US" altLang="en-US" sz="1900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sz="1900" i="1" baseline="-25000" dirty="0">
                <a:sym typeface="Symbol" panose="05050102010706020507" pitchFamily="18" charset="2"/>
              </a:rPr>
              <a:t>“</a:t>
            </a:r>
            <a:r>
              <a:rPr lang="en-US" altLang="ja-JP" sz="1900" i="1" baseline="-25000" dirty="0">
                <a:sym typeface="Symbol" panose="05050102010706020507" pitchFamily="18" charset="2"/>
              </a:rPr>
              <a:t>Music”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       </a:t>
            </a:r>
            <a:r>
              <a:rPr lang="en-US" altLang="en-US" sz="1700" i="1" dirty="0">
                <a:sym typeface="Symbol" panose="05050102010706020507" pitchFamily="18" charset="2"/>
              </a:rPr>
              <a:t>Physics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 </a:t>
            </a:r>
            <a:r>
              <a:rPr lang="en-US" altLang="en-US" sz="1700" i="1" dirty="0">
                <a:sym typeface="Symbol" panose="05050102010706020507" pitchFamily="18" charset="2"/>
              </a:rPr>
              <a:t>Music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With the assignment operation, a query can be written as a sequential program consisting of a series of assignments followed by an expression whose value is displayed as the result of the query. </a:t>
            </a:r>
          </a:p>
          <a:p>
            <a:pPr lvl="1">
              <a:lnSpc>
                <a:spcPct val="90000"/>
              </a:lnSpc>
              <a:buNone/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4669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9167"/>
            <a:ext cx="7796093" cy="609600"/>
          </a:xfrm>
        </p:spPr>
        <p:txBody>
          <a:bodyPr/>
          <a:lstStyle/>
          <a:p>
            <a:r>
              <a:rPr lang="en-US" altLang="en-US" sz="2800" dirty="0"/>
              <a:t>Equivalent Queries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6740"/>
            <a:ext cx="7683192" cy="4664519"/>
          </a:xfrm>
        </p:spPr>
        <p:txBody>
          <a:bodyPr/>
          <a:lstStyle/>
          <a:p>
            <a:r>
              <a:rPr lang="en-US" altLang="en-US" sz="1700" dirty="0"/>
              <a:t>There is more than one way to write a query in relational algebra. </a:t>
            </a:r>
          </a:p>
          <a:p>
            <a:r>
              <a:rPr lang="en-US" altLang="en-US" sz="1700" dirty="0"/>
              <a:t>Example:  Find information about courses taught by instructors in the Physics department with salary greater than 90,000</a:t>
            </a:r>
          </a:p>
          <a:p>
            <a:r>
              <a:rPr lang="en-US" altLang="en-US" sz="1700" dirty="0"/>
              <a:t>Query 1</a:t>
            </a:r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en-US" dirty="0">
                <a:sym typeface="Symbol" panose="05050102010706020507" pitchFamily="18" charset="2"/>
              </a:rPr>
              <a:t></a:t>
            </a:r>
            <a:r>
              <a:rPr lang="ja-JP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ja-JP" i="1" baseline="-25000" dirty="0">
                <a:sym typeface="Symbol" panose="05050102010706020507" pitchFamily="18" charset="2"/>
              </a:rPr>
              <a:t>salary &gt; </a:t>
            </a:r>
            <a:r>
              <a:rPr lang="en-US" altLang="ja-JP" baseline="-25000" dirty="0">
                <a:sym typeface="Symbol" panose="05050102010706020507" pitchFamily="18" charset="2"/>
              </a:rPr>
              <a:t>90,000</a:t>
            </a:r>
            <a:r>
              <a:rPr lang="en-US" altLang="ja-JP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Query 2</a:t>
            </a:r>
            <a:endParaRPr lang="en-US" altLang="en-US" sz="1700" dirty="0"/>
          </a:p>
          <a:p>
            <a:pPr>
              <a:buNone/>
            </a:pPr>
            <a:r>
              <a:rPr lang="en-US" altLang="en-US" sz="1700" i="1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dept_name=</a:t>
            </a:r>
            <a:r>
              <a:rPr lang="ja-JP" altLang="en-US" i="1" baseline="-25000" dirty="0">
                <a:sym typeface="Symbol" panose="05050102010706020507" pitchFamily="18" charset="2"/>
              </a:rPr>
              <a:t>“</a:t>
            </a:r>
            <a:r>
              <a:rPr lang="en-US" altLang="ja-JP" i="1" baseline="-25000" dirty="0">
                <a:sym typeface="Symbol" panose="05050102010706020507" pitchFamily="18" charset="2"/>
              </a:rPr>
              <a:t>Physics</a:t>
            </a:r>
            <a:r>
              <a:rPr lang="ja-JP" altLang="en-US" i="1" baseline="-25000" dirty="0">
                <a:sym typeface="Symbol" panose="05050102010706020507" pitchFamily="18" charset="2"/>
              </a:rPr>
              <a:t>” </a:t>
            </a:r>
            <a:r>
              <a:rPr lang="en-US" altLang="ja-JP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s</a:t>
            </a:r>
            <a:r>
              <a:rPr lang="en-US" altLang="ja-JP" i="1" baseline="-25000" dirty="0">
                <a:sym typeface="Symbol" panose="05050102010706020507" pitchFamily="18" charset="2"/>
              </a:rPr>
              <a:t>alary &gt; 90.000</a:t>
            </a:r>
            <a:r>
              <a:rPr lang="en-US" altLang="ja-JP" i="1" dirty="0">
                <a:sym typeface="Symbol" panose="05050102010706020507" pitchFamily="18" charset="2"/>
              </a:rPr>
              <a:t> </a:t>
            </a:r>
            <a:r>
              <a:rPr lang="en-US" altLang="ja-JP" sz="1700" dirty="0">
                <a:sym typeface="Symbol" panose="05050102010706020507" pitchFamily="18" charset="2"/>
              </a:rPr>
              <a:t>(</a:t>
            </a:r>
            <a:r>
              <a:rPr lang="en-US" altLang="ja-JP" sz="1700" i="1" dirty="0">
                <a:sym typeface="Symbol" panose="05050102010706020507" pitchFamily="18" charset="2"/>
              </a:rPr>
              <a:t>instructor</a:t>
            </a:r>
            <a:r>
              <a:rPr lang="en-US" altLang="ja-JP" sz="1700" dirty="0">
                <a:sym typeface="Symbol" panose="05050102010706020507" pitchFamily="18" charset="2"/>
              </a:rPr>
              <a:t>))</a:t>
            </a:r>
          </a:p>
          <a:p>
            <a:pPr>
              <a:buNone/>
            </a:pPr>
            <a:r>
              <a:rPr lang="en-US" altLang="ja-JP" sz="800" dirty="0"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two queries are not identical; they are, however, equivalent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They give the same result on any database.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Which one is better?</a:t>
            </a: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59925"/>
            <a:ext cx="7796093" cy="609600"/>
          </a:xfrm>
        </p:spPr>
        <p:txBody>
          <a:bodyPr/>
          <a:lstStyle/>
          <a:p>
            <a:r>
              <a:rPr lang="en-US" altLang="en-US" sz="2800" dirty="0"/>
              <a:t>Equivalent Queries – Another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</p:spPr>
            <p:txBody>
              <a:bodyPr/>
              <a:lstStyle/>
              <a:p>
                <a:r>
                  <a:rPr lang="en-US" altLang="en-US" sz="1700" dirty="0"/>
                  <a:t>Find information about courses taught by instructors in the Physics department</a:t>
                </a:r>
              </a:p>
              <a:p>
                <a:r>
                  <a:rPr lang="en-US" altLang="en-US" sz="1700" dirty="0"/>
                  <a:t>Query 1</a:t>
                </a:r>
              </a:p>
              <a:p>
                <a:pPr marL="0" indent="0"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  <a:r>
                  <a:rPr lang="en-US" sz="1700" dirty="0"/>
                  <a:t>)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r>
                  <a:rPr lang="en-US" altLang="en-US" sz="1700" dirty="0">
                    <a:sym typeface="Symbol" panose="05050102010706020507" pitchFamily="18" charset="2"/>
                  </a:rPr>
                  <a:t>Query 2</a:t>
                </a:r>
                <a:endParaRPr lang="en-US" altLang="en-US" sz="1700" dirty="0"/>
              </a:p>
              <a:p>
                <a:pPr>
                  <a:buNone/>
                </a:pPr>
                <a:r>
                  <a:rPr lang="en-US" altLang="en-US" sz="1700" i="1" dirty="0">
                    <a:sym typeface="Symbol" panose="05050102010706020507" pitchFamily="18" charset="2"/>
                  </a:rPr>
                  <a:t>       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i="1" baseline="-25000" dirty="0" err="1">
                    <a:sym typeface="Symbol" panose="05050102010706020507" pitchFamily="18" charset="2"/>
                  </a:rPr>
                  <a:t>dept_name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=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“</a:t>
                </a:r>
                <a:r>
                  <a:rPr lang="en-US" altLang="ja-JP" i="1" baseline="-25000" dirty="0">
                    <a:sym typeface="Symbol" panose="05050102010706020507" pitchFamily="18" charset="2"/>
                  </a:rPr>
                  <a:t>Physics</a:t>
                </a:r>
                <a:r>
                  <a:rPr lang="ja-JP" altLang="en-US" i="1" baseline="-25000" dirty="0">
                    <a:sym typeface="Symbol" panose="05050102010706020507" pitchFamily="18" charset="2"/>
                  </a:rPr>
                  <a:t>” </a:t>
                </a:r>
                <a:r>
                  <a:rPr lang="en-US" altLang="ja-JP" sz="1700" dirty="0">
                    <a:sym typeface="Symbol" panose="05050102010706020507" pitchFamily="18" charset="2"/>
                  </a:rPr>
                  <a:t>(</a:t>
                </a:r>
                <a:r>
                  <a:rPr lang="en-US" altLang="ja-JP" sz="1700" i="1" dirty="0">
                    <a:sym typeface="Symbol" panose="05050102010706020507" pitchFamily="18" charset="2"/>
                  </a:rPr>
                  <a:t>i</a:t>
                </a:r>
                <a:r>
                  <a:rPr lang="en-US" altLang="en-US" sz="1700" i="1" dirty="0">
                    <a:sym typeface="Symbol" panose="05050102010706020507" pitchFamily="18" charset="2"/>
                  </a:rPr>
                  <a:t>nstructor</a:t>
                </a:r>
                <a:r>
                  <a:rPr lang="en-US" altLang="en-US" sz="1700" dirty="0">
                    <a:sym typeface="Symbol" panose="05050102010706020507" pitchFamily="18" charset="2"/>
                  </a:rPr>
                  <a:t>))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sz="17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i="1" baseline="-25000" dirty="0"/>
                  <a:t>instructor.ID = teaches.ID</a:t>
                </a:r>
                <a:r>
                  <a:rPr lang="en-US" baseline="-25000" dirty="0"/>
                  <a:t> </a:t>
                </a:r>
                <a:r>
                  <a:rPr lang="en-US" sz="1700" i="1" dirty="0"/>
                  <a:t>teaches</a:t>
                </a:r>
              </a:p>
              <a:p>
                <a:pPr>
                  <a:buNone/>
                </a:pPr>
                <a:r>
                  <a:rPr lang="en-US" altLang="ja-JP" sz="800" dirty="0">
                    <a:sym typeface="Symbol" panose="05050102010706020507" pitchFamily="18" charset="2"/>
                  </a:rPr>
                  <a:t> </a:t>
                </a: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700" dirty="0">
                    <a:sym typeface="Symbol" panose="05050102010706020507" pitchFamily="18" charset="2"/>
                  </a:rPr>
                  <a:t>The two queries are not identical; they are, however, equivalent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pPr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717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8349" y="1138873"/>
                <a:ext cx="7638803" cy="4506023"/>
              </a:xfrm>
              <a:blipFill>
                <a:blip r:embed="rId3"/>
                <a:stretch>
                  <a:fillRect l="-559" t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1765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dirty="0"/>
              <a:t>Food for Thought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849870" cy="4779962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Consider the relation </a:t>
            </a:r>
            <a:r>
              <a:rPr lang="en-US" altLang="en-US" i="1" dirty="0"/>
              <a:t>Boss</a:t>
            </a:r>
            <a:r>
              <a:rPr lang="en-US" altLang="en-US" sz="1700" i="1" dirty="0"/>
              <a:t>, </a:t>
            </a:r>
            <a:r>
              <a:rPr lang="en-US" altLang="en-US" sz="1700" dirty="0"/>
              <a:t>with an instance 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      Write a rational algebra expression to: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        1.  </a:t>
            </a:r>
            <a:r>
              <a:rPr lang="en-US" altLang="en-US" sz="1700" dirty="0"/>
              <a:t>Find the supervisor of “Bob”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        2.  </a:t>
            </a:r>
            <a:r>
              <a:rPr lang="en-US" altLang="en-US" sz="1700" dirty="0"/>
              <a:t>Find the supervisor of the supervisor of “Bob”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dirty="0"/>
              <a:t>        3.  Find</a:t>
            </a:r>
            <a:r>
              <a:rPr lang="en-US" altLang="en-US" sz="1700" dirty="0"/>
              <a:t> ALL the supervisors (direct and indirect) of “Bob”?</a:t>
            </a:r>
          </a:p>
          <a:p>
            <a:pPr>
              <a:buFont typeface="+mj-lt"/>
              <a:buAutoNum type="arabicPeriod"/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8248" y="1760220"/>
            <a:ext cx="1784870" cy="12481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22675492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51765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dirty="0"/>
              <a:t>Food for Thought (Cont.)</a:t>
            </a:r>
            <a:endParaRPr lang="en-US" altLang="en-US" sz="2800" dirty="0"/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049770" cy="4791392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How would you prove that relational algebra is 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equivalent. That is, there are queries that cannot be expressed in relational algebra?</a:t>
            </a:r>
            <a:endParaRPr lang="en-US" altLang="en-US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Why </a:t>
            </a:r>
            <a:r>
              <a:rPr lang="en-US" altLang="en-US" dirty="0"/>
              <a:t>was it decided that relational algebra be a language that is </a:t>
            </a:r>
            <a:r>
              <a:rPr lang="en-US" altLang="en-US" sz="1700" dirty="0"/>
              <a:t>not </a:t>
            </a:r>
            <a:r>
              <a:rPr lang="en-US" altLang="en-US" dirty="0"/>
              <a:t>T</a:t>
            </a:r>
            <a:r>
              <a:rPr lang="en-US" altLang="en-US" sz="1700" dirty="0"/>
              <a:t>uring-machine equivalent?</a:t>
            </a:r>
          </a:p>
        </p:txBody>
      </p:sp>
    </p:spTree>
    <p:extLst>
      <p:ext uri="{BB962C8B-B14F-4D97-AF65-F5344CB8AC3E}">
        <p14:creationId xmlns:p14="http://schemas.microsoft.com/office/powerpoint/2010/main" val="1405550091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45468"/>
            <a:ext cx="7796093" cy="609600"/>
          </a:xfrm>
        </p:spPr>
        <p:txBody>
          <a:bodyPr lIns="90488" tIns="44450" rIns="90488" bIns="44450" anchor="ctr"/>
          <a:lstStyle/>
          <a:p>
            <a:r>
              <a:rPr lang="en-US" dirty="0"/>
              <a:t>Relation Schema and Instance</a:t>
            </a:r>
            <a:endParaRPr lang="en-US" altLang="en-US" dirty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4900"/>
            <a:ext cx="6790690" cy="3515868"/>
          </a:xfrm>
        </p:spPr>
        <p:txBody>
          <a:bodyPr lIns="90488" tIns="44450" rIns="90488" bIns="44450"/>
          <a:lstStyle/>
          <a:p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are </a:t>
            </a:r>
            <a:r>
              <a:rPr lang="en-US" altLang="en-US" i="1" dirty="0">
                <a:ea typeface="ＭＳ Ｐゴシック" panose="020B0600070205080204" pitchFamily="34" charset="-128"/>
              </a:rPr>
              <a:t>attributes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i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en-US" dirty="0">
                <a:ea typeface="ＭＳ Ｐゴシック" panose="020B0600070205080204" pitchFamily="34" charset="-128"/>
              </a:rPr>
              <a:t>, …, </a:t>
            </a:r>
            <a:r>
              <a:rPr lang="en-US" altLang="en-US" i="1" dirty="0">
                <a:ea typeface="ＭＳ Ｐゴシック" panose="020B0600070205080204" pitchFamily="34" charset="-128"/>
              </a:rPr>
              <a:t>A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) is a </a:t>
            </a:r>
            <a:r>
              <a:rPr lang="en-US" altLang="en-US" i="1" dirty="0">
                <a:ea typeface="ＭＳ Ｐゴシック" panose="020B0600070205080204" pitchFamily="34" charset="-128"/>
              </a:rPr>
              <a:t>relation schema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</a:p>
          <a:p>
            <a:pPr>
              <a:lnSpc>
                <a:spcPct val="120000"/>
              </a:lnSpc>
              <a:buFont typeface="Monotype Sorts" charset="2"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  <a:r>
              <a:rPr lang="en-US" altLang="en-US" i="1" dirty="0">
                <a:ea typeface="ＭＳ Ｐゴシック" panose="020B0600070205080204" pitchFamily="34" charset="-128"/>
              </a:rPr>
              <a:t>     instructor </a:t>
            </a:r>
            <a:r>
              <a:rPr lang="en-US" altLang="en-US" dirty="0">
                <a:ea typeface="ＭＳ Ｐゴシック" panose="020B0600070205080204" pitchFamily="34" charset="-128"/>
              </a:rPr>
              <a:t> = (</a:t>
            </a:r>
            <a:r>
              <a:rPr lang="en-US" altLang="en-US" i="1" dirty="0">
                <a:ea typeface="ＭＳ Ｐゴシック" panose="020B0600070205080204" pitchFamily="34" charset="-128"/>
              </a:rPr>
              <a:t>ID,  name, dept_name, salary</a:t>
            </a:r>
            <a:r>
              <a:rPr lang="en-US" altLang="en-US" dirty="0">
                <a:ea typeface="ＭＳ Ｐゴシック" panose="020B0600070205080204" pitchFamily="34" charset="-128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 relation instance </a:t>
            </a:r>
            <a:r>
              <a:rPr lang="en-US" altLang="en-US" i="1" dirty="0"/>
              <a:t>r</a:t>
            </a:r>
            <a:r>
              <a:rPr lang="en-US" altLang="en-US" dirty="0"/>
              <a:t> defined over schema </a:t>
            </a:r>
            <a:r>
              <a:rPr lang="en-US" altLang="en-US" i="1" dirty="0"/>
              <a:t>R</a:t>
            </a:r>
            <a:r>
              <a:rPr lang="en-US" altLang="en-US" dirty="0"/>
              <a:t> is denoted  by </a:t>
            </a:r>
            <a:r>
              <a:rPr lang="en-US" altLang="en-US" i="1" dirty="0"/>
              <a:t>r </a:t>
            </a:r>
            <a:r>
              <a:rPr lang="en-US" altLang="en-US" dirty="0"/>
              <a:t>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The current values a relation are specified by a table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An element </a:t>
            </a:r>
            <a:r>
              <a:rPr lang="en-US" altLang="en-US" b="1" i="1" dirty="0">
                <a:solidFill>
                  <a:srgbClr val="000099"/>
                </a:solidFill>
              </a:rPr>
              <a:t>t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of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dirty="0"/>
              <a:t>relation</a:t>
            </a:r>
            <a:r>
              <a:rPr lang="en-US" altLang="en-US" b="1" dirty="0">
                <a:solidFill>
                  <a:schemeClr val="bg2"/>
                </a:solidFill>
              </a:rPr>
              <a:t> </a:t>
            </a:r>
            <a:r>
              <a:rPr lang="en-US" altLang="en-US" b="1" i="1" dirty="0">
                <a:solidFill>
                  <a:srgbClr val="000099"/>
                </a:solidFill>
              </a:rPr>
              <a:t>r</a:t>
            </a:r>
            <a:r>
              <a:rPr lang="en-US" altLang="en-US" dirty="0"/>
              <a:t> is called a  </a:t>
            </a:r>
            <a:r>
              <a:rPr lang="en-US" altLang="en-US" i="1" dirty="0"/>
              <a:t>tuple</a:t>
            </a:r>
            <a:r>
              <a:rPr lang="en-US" altLang="en-US" dirty="0"/>
              <a:t> and is represented by a </a:t>
            </a:r>
            <a:r>
              <a:rPr lang="en-US" altLang="en-US" i="1" dirty="0"/>
              <a:t>row </a:t>
            </a:r>
            <a:r>
              <a:rPr lang="en-US" altLang="en-US" dirty="0"/>
              <a:t>in a table</a:t>
            </a:r>
          </a:p>
          <a:p>
            <a:pPr>
              <a:lnSpc>
                <a:spcPct val="120000"/>
              </a:lnSpc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73649219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1083" y="-43032"/>
            <a:ext cx="7689850" cy="662527"/>
          </a:xfrm>
        </p:spPr>
        <p:txBody>
          <a:bodyPr/>
          <a:lstStyle/>
          <a:p>
            <a:r>
              <a:rPr lang="en-US" altLang="en-US" sz="2800" dirty="0"/>
              <a:t>The Rename Operation Use Example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6981190" cy="3981132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dirty="0"/>
              <a:t>S</a:t>
            </a:r>
            <a:r>
              <a:rPr lang="en-US" altLang="en-US" sz="1700" dirty="0"/>
              <a:t>uppose you have a table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consisting the salaries of all </a:t>
            </a:r>
            <a:r>
              <a:rPr lang="en-US" altLang="en-US" dirty="0"/>
              <a:t>instructors </a:t>
            </a:r>
            <a:r>
              <a:rPr lang="en-US" altLang="en-US" sz="1700" dirty="0"/>
              <a:t> in a </a:t>
            </a:r>
            <a:r>
              <a:rPr lang="en-US" altLang="en-US" dirty="0"/>
              <a:t>university.</a:t>
            </a:r>
            <a:endParaRPr lang="en-US" altLang="en-US" sz="1700" dirty="0"/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>
              <a:tabLst>
                <a:tab pos="2222500" algn="l"/>
              </a:tabLst>
            </a:pPr>
            <a:endParaRPr lang="en-US" altLang="en-US" sz="1700" dirty="0"/>
          </a:p>
          <a:p>
            <a:pPr>
              <a:tabLst>
                <a:tab pos="22225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222500" algn="l"/>
              </a:tabLst>
            </a:pPr>
            <a:endParaRPr lang="en-US" altLang="en-US" dirty="0"/>
          </a:p>
          <a:p>
            <a:pPr marL="0" indent="0">
              <a:buNone/>
              <a:tabLst>
                <a:tab pos="2222500" algn="l"/>
              </a:tabLst>
            </a:pPr>
            <a:endParaRPr lang="en-US" altLang="en-US" sz="1700" dirty="0"/>
          </a:p>
          <a:p>
            <a:pPr>
              <a:tabLst>
                <a:tab pos="2222500" algn="l"/>
              </a:tabLst>
            </a:pPr>
            <a:r>
              <a:rPr lang="en-US" altLang="en-US" dirty="0"/>
              <a:t>How do we find out the largest salary?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Take the Cartesian product of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and</a:t>
            </a:r>
            <a:r>
              <a:rPr lang="en-US" altLang="en-US" sz="1700" i="1" dirty="0"/>
              <a:t> salary </a:t>
            </a:r>
          </a:p>
          <a:p>
            <a:pPr lvl="1">
              <a:tabLst>
                <a:tab pos="2222500" algn="l"/>
              </a:tabLst>
            </a:pPr>
            <a:r>
              <a:rPr lang="en-US" altLang="en-US" dirty="0"/>
              <a:t>See next slide 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dirty="0"/>
              <a:t>        </a:t>
            </a:r>
          </a:p>
          <a:p>
            <a:pPr marL="0" indent="0">
              <a:buNone/>
              <a:tabLst>
                <a:tab pos="2222500" algn="l"/>
              </a:tabLst>
            </a:pPr>
            <a:r>
              <a:rPr lang="en-US" altLang="en-US" sz="1700" dirty="0"/>
              <a:t>                </a:t>
            </a:r>
            <a:endParaRPr lang="en-US" altLang="en-US" dirty="0"/>
          </a:p>
          <a:p>
            <a:pPr lvl="1">
              <a:tabLst>
                <a:tab pos="222250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</a:p>
        </p:txBody>
      </p:sp>
      <p:pic>
        <p:nvPicPr>
          <p:cNvPr id="4" name="Picture 3" descr="A drawing of a person&#10;&#10;Description automatically generated">
            <a:extLst>
              <a:ext uri="{FF2B5EF4-FFF2-40B4-BE49-F238E27FC236}">
                <a16:creationId xmlns:a16="http://schemas.microsoft.com/office/drawing/2014/main" id="{3B1C8BAF-94E0-4624-964B-F4E5C6415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464" y="1921617"/>
            <a:ext cx="1163298" cy="114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Attributes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219200"/>
            <a:ext cx="6785840" cy="4225636"/>
          </a:xfrm>
        </p:spPr>
        <p:txBody>
          <a:bodyPr/>
          <a:lstStyle/>
          <a:p>
            <a:r>
              <a:rPr lang="en-US" altLang="en-US" sz="1700" dirty="0"/>
              <a:t>The set of allowed values for each attribute is called the </a:t>
            </a:r>
            <a:r>
              <a:rPr lang="en-US" altLang="en-US" sz="1700" b="1" dirty="0">
                <a:solidFill>
                  <a:srgbClr val="002060"/>
                </a:solidFill>
              </a:rPr>
              <a:t>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the attribute</a:t>
            </a:r>
          </a:p>
          <a:p>
            <a:r>
              <a:rPr lang="en-US" altLang="en-US" sz="1700" dirty="0"/>
              <a:t>The special value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b="1" i="1" dirty="0">
                <a:solidFill>
                  <a:srgbClr val="000000"/>
                </a:solidFill>
              </a:rPr>
              <a:t>null</a:t>
            </a:r>
            <a:r>
              <a:rPr lang="en-US" altLang="en-US" sz="1700" dirty="0"/>
              <a:t>  is a member of every domain. Indicates that the value is “unknown”</a:t>
            </a:r>
          </a:p>
          <a:p>
            <a:pPr lvl="1"/>
            <a:r>
              <a:rPr lang="en-US" altLang="en-US" dirty="0"/>
              <a:t>The null value causes complications in the definition of many operations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Relations are Unordered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19200"/>
            <a:ext cx="7621047" cy="1048512"/>
          </a:xfrm>
        </p:spPr>
        <p:txBody>
          <a:bodyPr/>
          <a:lstStyle/>
          <a:p>
            <a:r>
              <a:rPr lang="en-US" altLang="en-US" sz="1700" dirty="0"/>
              <a:t>Order of tuples is irrelevant (tuples may be stored in an arbitrary order)</a:t>
            </a:r>
          </a:p>
          <a:p>
            <a:r>
              <a:rPr lang="en-US" altLang="en-US" sz="1700" dirty="0"/>
              <a:t>Example: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 relation with unordered tuples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2967B4-430E-442F-B611-B9DC46ED7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1948917" y="2188304"/>
            <a:ext cx="4702738" cy="37135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Schema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2297"/>
            <a:ext cx="6661149" cy="2189543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Database schema -- is the logical structure of the database.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Database instance -- is a snapshot of the data in the database at a given instant in time.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Example: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schema:   i</a:t>
            </a:r>
            <a:r>
              <a:rPr lang="en-US" altLang="en-US" sz="1700" i="1" dirty="0">
                <a:sym typeface="Symbol" panose="05050102010706020507" pitchFamily="18" charset="2"/>
              </a:rPr>
              <a:t>nstructor</a:t>
            </a:r>
            <a:r>
              <a:rPr lang="en-US" altLang="en-US" sz="1700" dirty="0">
                <a:sym typeface="Symbol" panose="05050102010706020507" pitchFamily="18" charset="2"/>
              </a:rPr>
              <a:t> (</a:t>
            </a:r>
            <a:r>
              <a:rPr lang="en-US" altLang="en-US" sz="1700" i="1" dirty="0">
                <a:sym typeface="Symbol" panose="05050102010706020507" pitchFamily="18" charset="2"/>
              </a:rPr>
              <a:t>ID, name, dept_name, salary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Instance: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D43850F-C798-4B0C-AB3F-7891AC7842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12197"/>
          <a:stretch/>
        </p:blipFill>
        <p:spPr>
          <a:xfrm>
            <a:off x="2458176" y="3177540"/>
            <a:ext cx="4099912" cy="32375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43028"/>
            <a:ext cx="7796093" cy="615739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Keys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484109" cy="4856165"/>
          </a:xfrm>
        </p:spPr>
        <p:txBody>
          <a:bodyPr/>
          <a:lstStyle/>
          <a:p>
            <a:r>
              <a:rPr lang="en-US" altLang="en-US" sz="1700" dirty="0"/>
              <a:t>Let K </a:t>
            </a:r>
            <a:r>
              <a:rPr lang="en-US" altLang="en-US" sz="1700" dirty="0">
                <a:sym typeface="Symbol" panose="05050102010706020507" pitchFamily="18" charset="2"/>
              </a:rPr>
              <a:t> R</a:t>
            </a:r>
          </a:p>
          <a:p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is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superkey</a:t>
            </a:r>
            <a:r>
              <a:rPr lang="en-US" altLang="en-US" sz="1700" b="1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values for </a:t>
            </a: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are sufficient to identify a unique tuple of each possible relation </a:t>
            </a:r>
            <a:r>
              <a:rPr lang="en-US" altLang="en-US" sz="1700" i="1" dirty="0">
                <a:sym typeface="Symbol" panose="05050102010706020507" pitchFamily="18" charset="2"/>
              </a:rPr>
              <a:t>r(R)</a:t>
            </a:r>
            <a:r>
              <a:rPr lang="en-US" altLang="en-US" sz="1700" dirty="0">
                <a:sym typeface="Symbol" panose="05050102010706020507" pitchFamily="18" charset="2"/>
              </a:rPr>
              <a:t> 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Example:  {</a:t>
            </a:r>
            <a:r>
              <a:rPr lang="en-US" altLang="en-US" sz="1700" i="1" dirty="0">
                <a:sym typeface="Symbol" panose="05050102010706020507" pitchFamily="18" charset="2"/>
              </a:rPr>
              <a:t>ID</a:t>
            </a:r>
            <a:r>
              <a:rPr lang="en-US" altLang="en-US" sz="1700" dirty="0">
                <a:sym typeface="Symbol" panose="05050102010706020507" pitchFamily="18" charset="2"/>
              </a:rPr>
              <a:t>} and {ID, name} are both superkeys of </a:t>
            </a:r>
            <a:r>
              <a:rPr lang="en-US" altLang="en-US" sz="1700" i="1" dirty="0">
                <a:sym typeface="Symbol" panose="05050102010706020507" pitchFamily="18" charset="2"/>
              </a:rPr>
              <a:t>instructor.</a:t>
            </a:r>
          </a:p>
          <a:p>
            <a:pPr lvl="1">
              <a:lnSpc>
                <a:spcPct val="13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How do you know </a:t>
            </a:r>
            <a:r>
              <a:rPr lang="en-US" altLang="en-US" sz="1700" i="1" dirty="0">
                <a:sym typeface="Symbol" panose="05050102010706020507" pitchFamily="18" charset="2"/>
              </a:rPr>
              <a:t>K i</a:t>
            </a:r>
            <a:r>
              <a:rPr lang="en-US" altLang="en-US" sz="1700" dirty="0">
                <a:sym typeface="Symbol" panose="05050102010706020507" pitchFamily="18" charset="2"/>
              </a:rPr>
              <a:t>s a superkey?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Superkey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a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candidate key</a:t>
            </a:r>
            <a:r>
              <a:rPr lang="en-US" altLang="en-US" dirty="0">
                <a:sym typeface="Symbol" panose="05050102010706020507" pitchFamily="18" charset="2"/>
              </a:rPr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is minimal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Example:  {</a:t>
            </a:r>
            <a:r>
              <a:rPr lang="en-US" altLang="en-US" i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} is a candidate key for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One of the candidate keys is selected to be 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primary key</a:t>
            </a:r>
            <a:r>
              <a:rPr lang="en-US" altLang="en-US" sz="1700" dirty="0">
                <a:sym typeface="Symbol" panose="05050102010706020507" pitchFamily="18" charset="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en-US" dirty="0">
                <a:sym typeface="Symbol" panose="05050102010706020507" pitchFamily="18" charset="2"/>
              </a:rPr>
              <a:t>W</a:t>
            </a:r>
            <a:r>
              <a:rPr lang="en-US" altLang="en-US" sz="1700" dirty="0">
                <a:sym typeface="Symbol" panose="05050102010706020507" pitchFamily="18" charset="2"/>
              </a:rPr>
              <a:t>hich one?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38412"/>
            <a:ext cx="7796093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Foreign Key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8865"/>
            <a:ext cx="7324089" cy="4867595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constraint: Value in one relation must appear in another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Referencing</a:t>
            </a:r>
            <a:r>
              <a:rPr lang="en-US" altLang="en-US" sz="1700" dirty="0"/>
              <a:t> relation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Referenced</a:t>
            </a:r>
            <a:r>
              <a:rPr lang="en-US" altLang="en-US" sz="1700" dirty="0"/>
              <a:t> relation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Example: </a:t>
            </a:r>
          </a:p>
          <a:p>
            <a:pPr lvl="1"/>
            <a:r>
              <a:rPr lang="en-US" altLang="en-US" i="1" dirty="0" err="1">
                <a:sym typeface="Symbol" panose="05050102010706020507" pitchFamily="18" charset="2"/>
              </a:rPr>
              <a:t>dept_name</a:t>
            </a:r>
            <a:r>
              <a:rPr lang="en-US" altLang="en-US" dirty="0">
                <a:sym typeface="Symbol" panose="05050102010706020507" pitchFamily="18" charset="2"/>
              </a:rPr>
              <a:t> in the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table  is a foreign key from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table referencing </a:t>
            </a:r>
            <a:r>
              <a:rPr lang="en-US" altLang="en-US" i="1" dirty="0">
                <a:sym typeface="Symbol" panose="05050102010706020507" pitchFamily="18" charset="2"/>
              </a:rPr>
              <a:t>department </a:t>
            </a:r>
            <a:r>
              <a:rPr lang="en-US" altLang="en-US" dirty="0">
                <a:sym typeface="Symbol" panose="05050102010706020507" pitchFamily="18" charset="2"/>
              </a:rPr>
              <a:t>table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Einstein (in Physics) appears in in the </a:t>
            </a:r>
            <a:r>
              <a:rPr lang="en-US" altLang="en-US" i="1" dirty="0">
                <a:sym typeface="Symbol" panose="05050102010706020507" pitchFamily="18" charset="2"/>
              </a:rPr>
              <a:t>instructor</a:t>
            </a:r>
            <a:r>
              <a:rPr lang="en-US" altLang="en-US" dirty="0">
                <a:sym typeface="Symbol" panose="05050102010706020507" pitchFamily="18" charset="2"/>
              </a:rPr>
              <a:t>  table, then </a:t>
            </a:r>
            <a:r>
              <a:rPr lang="en-US" altLang="en-US" i="1" dirty="0">
                <a:sym typeface="Symbol" panose="05050102010706020507" pitchFamily="18" charset="2"/>
              </a:rPr>
              <a:t>department </a:t>
            </a:r>
            <a:r>
              <a:rPr lang="en-US" altLang="en-US" dirty="0">
                <a:sym typeface="Symbol" panose="05050102010706020507" pitchFamily="18" charset="2"/>
              </a:rPr>
              <a:t>table must include Physics.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What happens to Einstein if the Physics department is dissolved?</a:t>
            </a:r>
          </a:p>
        </p:txBody>
      </p:sp>
    </p:spTree>
    <p:extLst>
      <p:ext uri="{BB962C8B-B14F-4D97-AF65-F5344CB8AC3E}">
        <p14:creationId xmlns:p14="http://schemas.microsoft.com/office/powerpoint/2010/main" val="2499748732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102168</TotalTime>
  <Words>2528</Words>
  <Application>Microsoft Office PowerPoint</Application>
  <PresentationFormat>On-screen Show (4:3)</PresentationFormat>
  <Paragraphs>362</Paragraphs>
  <Slides>40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  <vt:variant>
        <vt:lpstr>Custom Shows</vt:lpstr>
      </vt:variant>
      <vt:variant>
        <vt:i4>1</vt:i4>
      </vt:variant>
    </vt:vector>
  </HeadingPairs>
  <TitlesOfParts>
    <vt:vector size="52" baseType="lpstr">
      <vt:lpstr>ＭＳ Ｐゴシック</vt:lpstr>
      <vt:lpstr>Aparajita</vt:lpstr>
      <vt:lpstr>Arial</vt:lpstr>
      <vt:lpstr>Cambria Math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2: Intro to Relational Model</vt:lpstr>
      <vt:lpstr>Outline</vt:lpstr>
      <vt:lpstr>Example of an Instructor  Relation</vt:lpstr>
      <vt:lpstr>Relation Schema and Instance</vt:lpstr>
      <vt:lpstr>Attributes</vt:lpstr>
      <vt:lpstr>Relations are Unordered</vt:lpstr>
      <vt:lpstr>Database Schema</vt:lpstr>
      <vt:lpstr>Keys</vt:lpstr>
      <vt:lpstr>Foreign Key</vt:lpstr>
      <vt:lpstr>Schema Diagram for University Database</vt:lpstr>
      <vt:lpstr>Pure Relational Query Languages</vt:lpstr>
      <vt:lpstr>Relational Algebra</vt:lpstr>
      <vt:lpstr>Select Operation</vt:lpstr>
      <vt:lpstr>Select Operation (Cont.)</vt:lpstr>
      <vt:lpstr>Project Operation</vt:lpstr>
      <vt:lpstr>Project Operation Example</vt:lpstr>
      <vt:lpstr>Composition of Relational Operations</vt:lpstr>
      <vt:lpstr>Cartesian-Product Operation</vt:lpstr>
      <vt:lpstr>The  instructor  X  teaches  table</vt:lpstr>
      <vt:lpstr>Join Scheme</vt:lpstr>
      <vt:lpstr>Join Scheme (Cont.)</vt:lpstr>
      <vt:lpstr>Theta Join Operation</vt:lpstr>
      <vt:lpstr>Natural Join Operation</vt:lpstr>
      <vt:lpstr>Union Operation</vt:lpstr>
      <vt:lpstr>Set-Intersection Operation</vt:lpstr>
      <vt:lpstr>Set Difference Operation</vt:lpstr>
      <vt:lpstr>Do we need the Set-intersection operation?</vt:lpstr>
      <vt:lpstr>The Rename Operation </vt:lpstr>
      <vt:lpstr>The Rename Operation Use Example</vt:lpstr>
      <vt:lpstr>Finding Largest Salary</vt:lpstr>
      <vt:lpstr>Finding Largest Salary (Cont.)</vt:lpstr>
      <vt:lpstr>Another Rename Operation Use Example </vt:lpstr>
      <vt:lpstr>The Rename Operation Example (Cont.) </vt:lpstr>
      <vt:lpstr>The Assignment  Operation </vt:lpstr>
      <vt:lpstr>Equivalent Queries</vt:lpstr>
      <vt:lpstr>Equivalent Queries – Another Example</vt:lpstr>
      <vt:lpstr>Food for Thought</vt:lpstr>
      <vt:lpstr>Food for Thought (Cont.)</vt:lpstr>
      <vt:lpstr>End of Chapter 2</vt:lpstr>
      <vt:lpstr>The Rename Operation Use Example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mohammad hossein hamian</cp:lastModifiedBy>
  <cp:revision>561</cp:revision>
  <cp:lastPrinted>1999-06-28T19:27:31Z</cp:lastPrinted>
  <dcterms:created xsi:type="dcterms:W3CDTF">2009-12-21T15:40:22Z</dcterms:created>
  <dcterms:modified xsi:type="dcterms:W3CDTF">2025-02-22T22:00:11Z</dcterms:modified>
</cp:coreProperties>
</file>