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0"/>
  </p:notesMasterIdLst>
  <p:handoutMasterIdLst>
    <p:handoutMasterId r:id="rId31"/>
  </p:handoutMasterIdLst>
  <p:sldIdLst>
    <p:sldId id="331" r:id="rId2"/>
    <p:sldId id="332" r:id="rId3"/>
    <p:sldId id="335" r:id="rId4"/>
    <p:sldId id="333" r:id="rId5"/>
    <p:sldId id="334" r:id="rId6"/>
    <p:sldId id="336" r:id="rId7"/>
    <p:sldId id="337" r:id="rId8"/>
    <p:sldId id="338" r:id="rId9"/>
    <p:sldId id="339" r:id="rId10"/>
    <p:sldId id="340" r:id="rId11"/>
    <p:sldId id="341" r:id="rId12"/>
    <p:sldId id="403" r:id="rId13"/>
    <p:sldId id="404" r:id="rId14"/>
    <p:sldId id="342" r:id="rId15"/>
    <p:sldId id="348" r:id="rId16"/>
    <p:sldId id="399" r:id="rId17"/>
    <p:sldId id="349" r:id="rId18"/>
    <p:sldId id="350" r:id="rId19"/>
    <p:sldId id="351" r:id="rId20"/>
    <p:sldId id="352" r:id="rId21"/>
    <p:sldId id="353" r:id="rId22"/>
    <p:sldId id="360" r:id="rId23"/>
    <p:sldId id="361" r:id="rId24"/>
    <p:sldId id="362" r:id="rId25"/>
    <p:sldId id="363" r:id="rId26"/>
    <p:sldId id="365" r:id="rId27"/>
    <p:sldId id="366" r:id="rId28"/>
    <p:sldId id="395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60" y="4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858"/>
    </p:cViewPr>
  </p:sorterViewPr>
  <p:notesViewPr>
    <p:cSldViewPr snapToGrid="0">
      <p:cViewPr varScale="1">
        <p:scale>
          <a:sx n="65" d="100"/>
          <a:sy n="65" d="100"/>
        </p:scale>
        <p:origin x="312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241D02D-F0BE-479D-BFAE-28F6DABC06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9A33344-A246-47EE-87AD-DC2B769C31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F886B7E-9DF3-450F-92F2-1A3BF26B8AC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53339C26-84D6-4CAB-9ACB-F216D653813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fld id="{DF7B4608-F3D0-4E52-ABA4-6F2681683C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345CDFB-7A76-4C4D-913D-3C7D6FE5DE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FB24A69-0B86-44C0-95FA-F8D9A693114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AA27146D-C92E-4EEF-9F79-56BA93AB219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01186F9-B596-4A19-9264-7D2B4FC636C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0C645014-0F43-4A0F-901D-B500E062F28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87C6AF3-49D0-4016-A1FB-7B03E0453D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fld id="{47794835-A72A-4AEF-B6EC-BD8CE85FBF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99622B3D-0367-4444-9539-0A19B9C5C9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0F231A0-42E6-42C1-AA16-355CDC8B6E93}" type="slidenum">
              <a:rPr lang="en-US" altLang="en-US">
                <a:latin typeface="Helvetica" panose="020B0604020202020204" pitchFamily="34" charset="0"/>
              </a:rPr>
              <a:pPr/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EA8275E6-FD6A-48F9-B73C-B9CBBABB92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0E929097-3E92-4823-A49C-65FB8759C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CE0E1E75-0157-44F3-9622-F350D085C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207A095-AA18-4824-800F-5810C91ED729}" type="slidenum">
              <a:rPr lang="en-US" altLang="en-US">
                <a:latin typeface="Helvetica" panose="020B0604020202020204" pitchFamily="34" charset="0"/>
              </a:rPr>
              <a:pPr/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325FA7A5-5293-4037-A8FE-84A57628CC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B76E2EA0-63AB-4CE6-9C1C-A93A950A4A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F9EA5C68-574E-43D3-8AA4-1A0D2027A0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CBCCD95-CD05-47DB-845C-969685A4B775}" type="slidenum">
              <a:rPr lang="en-US" altLang="en-US">
                <a:latin typeface="Helvetica" panose="020B0604020202020204" pitchFamily="34" charset="0"/>
              </a:rPr>
              <a:pPr/>
              <a:t>13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6CC32CC-C84C-408C-875E-EC881AC2B5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316F2FD8-38C8-4D92-A346-9A90DEADB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1B43D4C6-B078-49B2-94A6-F75E860811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EA43B7E-7F16-4CAA-8D0B-87BEF463E3F2}" type="slidenum">
              <a:rPr lang="en-US" altLang="en-US">
                <a:latin typeface="Helvetica" panose="020B0604020202020204" pitchFamily="34" charset="0"/>
              </a:rPr>
              <a:pPr/>
              <a:t>14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E292BC99-152D-4943-9445-C6754FFD2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9E8606BA-AF5C-481E-B48E-40B54C2A2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C1E2D357-98EF-44EF-B229-8FA6D52439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A78D6B-1C3F-43B1-8131-69093AE887F4}" type="slidenum">
              <a:rPr lang="en-US" altLang="en-US">
                <a:latin typeface="Helvetica" panose="020B0604020202020204" pitchFamily="34" charset="0"/>
              </a:rPr>
              <a:pPr/>
              <a:t>15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B9137F58-B6E2-4DA1-8F77-D8941EA61B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9923125C-6B37-4814-8FA7-9CCA22E99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EA5E9E73-6680-4E2A-BDBC-23CBA418BA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B949489-9DD0-4351-83D6-B782AC42A5C2}" type="slidenum">
              <a:rPr lang="en-US" altLang="en-US">
                <a:latin typeface="Helvetica" panose="020B0604020202020204" pitchFamily="34" charset="0"/>
              </a:rPr>
              <a:pPr/>
              <a:t>16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B84BDA33-3B5E-4843-A374-C409C28EBA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DCD1BC93-1450-4427-8557-C475503C4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23FCA68B-76DE-4E19-AFEB-C704D673A8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BAA47A3-9678-4904-932E-9EDB75B03B24}" type="slidenum">
              <a:rPr lang="en-US" altLang="en-US">
                <a:latin typeface="Helvetica" panose="020B0604020202020204" pitchFamily="34" charset="0"/>
              </a:rPr>
              <a:pPr/>
              <a:t>17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2DA20A22-D5AD-48A6-BFB6-E91F19D042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3B366905-0837-46D1-8A35-E7D3946BB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4DF6CBB8-BE1B-4115-8FA4-3DA7E6684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88548D9-7E48-4BD7-865E-CD96DE02414D}" type="slidenum">
              <a:rPr lang="en-US" altLang="en-US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6AA81E7E-1E15-49B4-BC44-1BDAD28677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0D836AD2-F06B-4210-85C4-32B1FA7D4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413C20D6-3B91-4BDF-A0EB-A01D448F9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F8747A0-3F23-4346-9D94-40B7D7FD4BD7}" type="slidenum">
              <a:rPr lang="en-US" altLang="en-US">
                <a:latin typeface="Helvetica" panose="020B0604020202020204" pitchFamily="34" charset="0"/>
              </a:rPr>
              <a:pPr/>
              <a:t>19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2DF4BF30-6508-4917-B4C4-0D2D5FF3DA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BA14F544-E18E-4FD8-8779-D7DF3900C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50C617EC-69D7-48FD-96B7-888407EFA1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2E3722-5434-4F37-913B-2B1F1F97A901}" type="slidenum">
              <a:rPr lang="en-US" altLang="en-US">
                <a:latin typeface="Helvetica" panose="020B0604020202020204" pitchFamily="34" charset="0"/>
              </a:rPr>
              <a:pPr/>
              <a:t>20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6E09880E-5593-4F49-B83A-1998139242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2A483F1E-ED51-4E4A-83B7-93984987F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76243B76-2943-42FA-AE2E-8057E0DD3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09C96D-E87B-4C31-99FE-48B6AE2110B9}" type="slidenum">
              <a:rPr lang="en-US" altLang="en-US">
                <a:latin typeface="Helvetica" panose="020B0604020202020204" pitchFamily="34" charset="0"/>
              </a:rPr>
              <a:pPr/>
              <a:t>22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4A9262E4-57B9-4642-B155-37E91B7CC5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0A1AB74C-BD95-4DD3-84AC-B364BD691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9F30B147-5EF2-41FD-A336-400E429072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255C31-64E2-43F9-BBBD-9CEB59C57D52}" type="slidenum">
              <a:rPr lang="en-US" altLang="en-US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B2EF8695-F0C2-4FCB-9C59-377007B3AE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A0CE4DCE-61B5-44FB-9697-E30B508F9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901C5943-A604-4186-BD17-441B8EDDC0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BD022F-97F0-4574-BB51-63412DE8BAAC}" type="slidenum">
              <a:rPr lang="en-US" altLang="en-US">
                <a:latin typeface="Helvetica" panose="020B0604020202020204" pitchFamily="34" charset="0"/>
              </a:rPr>
              <a:pPr/>
              <a:t>23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FF507C2D-484D-4A5B-B922-81627BBC5C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03FF2E32-DC03-4BBA-B152-8A4AC669F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E23A9656-86B1-4C99-926E-64E7EC4E86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6CB05FC-BB22-4350-90D1-FD01A765181B}" type="slidenum">
              <a:rPr lang="en-US" altLang="en-US">
                <a:latin typeface="Helvetica" panose="020B0604020202020204" pitchFamily="34" charset="0"/>
              </a:rPr>
              <a:pPr/>
              <a:t>24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8512BC6C-8103-4427-AE5D-8B1656598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365BBC49-203D-48FB-B5E3-E304CAFE6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46A3333C-AE35-4AAE-8347-17622A596C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A05447-E3CE-4EF1-A94F-D7CBC0B7D017}" type="slidenum">
              <a:rPr lang="en-US" altLang="en-US">
                <a:latin typeface="Helvetica" panose="020B0604020202020204" pitchFamily="34" charset="0"/>
              </a:rPr>
              <a:pPr/>
              <a:t>25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F3D210D4-6BF0-4A24-8068-30C18155C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F3DC1F24-2CCF-4C8C-A244-1B90B164B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8C2DA0D5-8D6D-4EE4-9EE4-6DBD76E8F7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35F994C-A057-4A63-AE72-3FF0DACC8E52}" type="slidenum">
              <a:rPr lang="en-US" altLang="en-US">
                <a:latin typeface="Helvetica" panose="020B0604020202020204" pitchFamily="34" charset="0"/>
              </a:rPr>
              <a:pPr/>
              <a:t>27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0B2AAB34-98DF-4C8C-A90B-B710AF16F0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FF7C1FB6-D31C-46B7-9D58-808998AF7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DF69C08F-D0B7-4A7F-B4BC-CA12D73A0F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509B2EB-74E1-4827-890E-11429954D163}" type="slidenum">
              <a:rPr lang="en-US" altLang="en-US">
                <a:latin typeface="Helvetica" panose="020B0604020202020204" pitchFamily="34" charset="0"/>
              </a:rPr>
              <a:pPr/>
              <a:t>28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503BE3B8-8709-416F-955A-C1B867F722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5E9933E8-7EB8-47B5-A34A-BA868C636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98DA1FFB-D227-47BC-9728-00B782DC2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9090DC-ADAD-4D5C-A055-EC054CBA9BCF}" type="slidenum">
              <a:rPr lang="en-US" altLang="en-US">
                <a:latin typeface="Helvetica" panose="020B0604020202020204" pitchFamily="34" charset="0"/>
              </a:rPr>
              <a:pPr/>
              <a:t>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CD1394AA-6D61-4202-8BF0-CEA24B5473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F15A9A43-7F68-408F-9962-E7E257DA4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116CDF5D-5DA4-4CFA-BCC7-390A2861EF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EAABF19-B1BB-4598-B75E-B058130364E3}" type="slidenum">
              <a:rPr lang="en-US" altLang="en-US">
                <a:latin typeface="Helvetica" panose="020B0604020202020204" pitchFamily="34" charset="0"/>
              </a:rPr>
              <a:pPr/>
              <a:t>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FB5F106-41EE-4364-BF1E-20D5C6B2A4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0294DEFC-309C-4B8E-9AC7-318287BBAF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E4CBE908-8BB0-4DF6-A630-7278A1DB2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12CC5BE-059E-4E33-A616-7566B8C50E03}" type="slidenum">
              <a:rPr lang="en-US" altLang="en-US">
                <a:latin typeface="Helvetica" panose="020B0604020202020204" pitchFamily="34" charset="0"/>
              </a:rPr>
              <a:pPr/>
              <a:t>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8C41B09B-CF38-410C-AB74-BB59838E0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0C60F9F9-E7B8-45A8-91CF-E2EF6341B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2F9B0566-9DAA-40C6-BD9B-DA3EA41304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4794C4-13B3-47CE-ACEF-23B8A06F7C64}" type="slidenum">
              <a:rPr lang="en-US" altLang="en-US">
                <a:latin typeface="Helvetica" panose="020B0604020202020204" pitchFamily="34" charset="0"/>
              </a:rPr>
              <a:pPr/>
              <a:t>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81609710-F8FF-4ADB-8E3E-64DA55F859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DAD31A64-FBDF-459A-A519-16090EBFF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845A6516-3DB2-4824-B72A-8EE1BBC964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DDB922B-DA28-4C54-94E7-219C3AC7D96C}" type="slidenum">
              <a:rPr lang="en-US" altLang="en-US">
                <a:latin typeface="Helvetica" panose="020B0604020202020204" pitchFamily="34" charset="0"/>
              </a:rPr>
              <a:pPr/>
              <a:t>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A894EF00-BCDC-4C20-B789-F97A7D9498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9C601010-0C10-45CE-AA58-E5A36F0C5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88A20251-A093-4172-BD74-A36C2A3F8B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EEF4FF4-C9FD-46D9-BF24-6598973F25B8}" type="slidenum">
              <a:rPr lang="en-US" altLang="en-US">
                <a:latin typeface="Helvetica" panose="020B0604020202020204" pitchFamily="34" charset="0"/>
              </a:rPr>
              <a:pPr/>
              <a:t>10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6BD19E41-E753-43B4-A52C-F3C0FDC809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AFC68E5A-AEFD-4D41-934B-C0BEE5796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92D03978-248F-4696-B60F-15CD45A7CC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5C935A-6734-4108-A7F7-F209D07F3D5B}" type="slidenum">
              <a:rPr lang="en-US" altLang="en-US">
                <a:latin typeface="Helvetica" panose="020B0604020202020204" pitchFamily="34" charset="0"/>
              </a:rPr>
              <a:pPr/>
              <a:t>11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14A40313-58A0-42FC-AA3D-4253181108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BA8BA248-769F-4CA6-AD44-A8BE8C9CD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2CCE4291-D714-4279-B2A7-8F16FBBE1455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67EC0B7F-4FC3-4478-9027-E8EE05E80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D2D394CA-65D6-4B9E-8B3A-820F32DF2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DB53706C-F40D-4391-BED3-927BEFA54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3DBF7E6E-01C9-4F8E-8169-2A534741B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40A712DA-57B7-4C35-AF2D-585D6C4CA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23FF6E01-B082-4987-9C4A-C0A440FA8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F35C5DFA-BB79-4089-88B7-D92F5341E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845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93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233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984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51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56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573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575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7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852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90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1AB84DD3-4A46-4765-841C-BF9DFC087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8B8B9C40-FB55-4BC1-9678-A5A9E978A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E491697-DEDE-4F27-95FC-692C936D7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5AC41D-CD6D-4AA1-A267-3D1BBA2D3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82C41C68-24EF-44DE-8ADF-448757180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4DE0286C-F756-496E-ABEB-5613EE236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18630376-BF82-4C11-BC51-C4D2919A3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7051F425-51BF-47D4-98B0-661C9EA67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146" y="6613525"/>
            <a:ext cx="44755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 dirty="0">
                <a:solidFill>
                  <a:srgbClr val="006699"/>
                </a:solidFill>
                <a:latin typeface="Helvetica" panose="020B0604020202020204" pitchFamily="34" charset="0"/>
              </a:rPr>
              <a:t>6.</a:t>
            </a:r>
            <a:fld id="{A1B636A9-AB21-4ABC-8AA3-56D421424B49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6623C3AB-13C0-4491-A41B-99C50D89D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8853500B-FBC1-47E1-B755-E9D8F229B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E96BDB3D-3FA1-40ED-87F9-5B9873450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79997BE-9BB1-4138-B224-8F7553DD502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93750"/>
            <a:ext cx="7772400" cy="2128838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6:  Main Memory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EE17CB2-3EF8-43F1-A8BB-98F682CD0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3808" y="235762"/>
            <a:ext cx="75485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Logical vs. Physical Address Space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26127BF-B122-444D-8E10-A4BB1E147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4" y="1236663"/>
            <a:ext cx="7702615" cy="4468812"/>
          </a:xfrm>
        </p:spPr>
        <p:txBody>
          <a:bodyPr/>
          <a:lstStyle/>
          <a:p>
            <a:r>
              <a:rPr lang="en-US" altLang="en-US" dirty="0"/>
              <a:t>The concept of a logical address space that is bound to a separate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space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central to proper memory management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generated by the CPU; also referred to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address seen by the memory unit</a:t>
            </a:r>
          </a:p>
          <a:p>
            <a:r>
              <a:rPr lang="en-US" altLang="en-US" dirty="0"/>
              <a:t>Logical and physical addresses are the same in compile-time and load-time address-binding schemes; logical (virtual) and physical addresses differ in execution-time address-binding scheme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the set of all logical addresses generated by a program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the set of all physical addresses generated by a program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B95EF18-CDEF-4577-B2D3-2194188A6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9475" y="225267"/>
            <a:ext cx="78390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Memory-Management Unit (</a:t>
            </a:r>
            <a:r>
              <a:rPr lang="en-US" altLang="en-US" sz="2800" dirty="0"/>
              <a:t>MMU</a:t>
            </a:r>
            <a:r>
              <a:rPr lang="en-US" altLang="en-US" dirty="0"/>
              <a:t>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8574B01-7329-4E5A-9F99-22E3D9375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7" y="1147602"/>
            <a:ext cx="7623108" cy="4484688"/>
          </a:xfrm>
        </p:spPr>
        <p:txBody>
          <a:bodyPr/>
          <a:lstStyle/>
          <a:p>
            <a:r>
              <a:rPr lang="en-US" altLang="en-US" dirty="0"/>
              <a:t>Hardware device that at run time maps virtual to physical address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Many methods possible, covered in the rest of this chapter</a:t>
            </a:r>
          </a:p>
          <a:p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sz="800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  <p:pic>
        <p:nvPicPr>
          <p:cNvPr id="13316" name="Picture 4" descr="W:\os-book\OS10\slide-dir\os-figures\9_04.jpg">
            <a:extLst>
              <a:ext uri="{FF2B5EF4-FFF2-40B4-BE49-F238E27FC236}">
                <a16:creationId xmlns:a16="http://schemas.microsoft.com/office/drawing/2014/main" id="{2AB2E1F5-A2FA-4767-BE68-4BD3C62D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1900238"/>
            <a:ext cx="51371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1853C0D-86FA-4ABD-BE59-06CB86C67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9475" y="225265"/>
            <a:ext cx="78390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Memory-Management Unit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FED0DC6-3DA5-44F7-A884-CB2916BA4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1482" y="1163638"/>
            <a:ext cx="7630045" cy="4484687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Consider simple scheme. which is  a generalization of the base-register scheme.</a:t>
            </a:r>
          </a:p>
          <a:p>
            <a:pPr marL="285750" lvl="1">
              <a:buClr>
                <a:srgbClr val="9933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The base register now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relocation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register</a:t>
            </a:r>
          </a:p>
          <a:p>
            <a:pPr>
              <a:defRPr/>
            </a:pPr>
            <a:r>
              <a:rPr lang="en-US" altLang="en-US" dirty="0"/>
              <a:t>The value in the relocation register is added to every address generated by a user process at the time it is sent to memory</a:t>
            </a:r>
          </a:p>
          <a:p>
            <a:pPr>
              <a:defRPr/>
            </a:pPr>
            <a:r>
              <a:rPr lang="en-US" altLang="en-US" dirty="0"/>
              <a:t>The user program deals with </a:t>
            </a:r>
            <a:r>
              <a:rPr lang="en-US" altLang="en-US" i="1" dirty="0"/>
              <a:t>logical</a:t>
            </a:r>
            <a:r>
              <a:rPr lang="en-US" altLang="en-US" dirty="0"/>
              <a:t> addresses; it never sees the </a:t>
            </a:r>
            <a:r>
              <a:rPr lang="en-US" altLang="en-US" i="1" dirty="0"/>
              <a:t>real</a:t>
            </a:r>
            <a:r>
              <a:rPr lang="en-US" altLang="en-US" dirty="0"/>
              <a:t> physical addresses</a:t>
            </a:r>
          </a:p>
          <a:p>
            <a:pPr lvl="1">
              <a:defRPr/>
            </a:pPr>
            <a:r>
              <a:rPr lang="en-US" altLang="en-US" dirty="0"/>
              <a:t>Execution-time binding occurs when reference is made to location in memory</a:t>
            </a:r>
          </a:p>
          <a:p>
            <a:pPr lvl="1">
              <a:defRPr/>
            </a:pPr>
            <a:r>
              <a:rPr lang="en-US" altLang="en-US" dirty="0"/>
              <a:t>Logical address bound to physical addresses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03BE3E9-3276-40C6-9019-A680702CA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9475" y="225267"/>
            <a:ext cx="78390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Memory-Management Unit (Cont.)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112FE82-FDC2-4B07-9892-9E8699A75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1482" y="1163638"/>
            <a:ext cx="7704690" cy="4484687"/>
          </a:xfrm>
        </p:spPr>
        <p:txBody>
          <a:bodyPr/>
          <a:lstStyle/>
          <a:p>
            <a:r>
              <a:rPr lang="en-US" altLang="en-US" dirty="0"/>
              <a:t>Consider simple scheme. which is  a generalization of the base-register scheme.</a:t>
            </a:r>
          </a:p>
          <a:p>
            <a:pPr marL="285750" lvl="1">
              <a:buClr>
                <a:srgbClr val="993300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The base register now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relocation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register</a:t>
            </a:r>
          </a:p>
          <a:p>
            <a:r>
              <a:rPr lang="en-US" altLang="en-US" dirty="0"/>
              <a:t>The value in the relocation register is added to every address generated by a user process at the time it is sent to memory</a:t>
            </a:r>
          </a:p>
        </p:txBody>
      </p:sp>
      <p:pic>
        <p:nvPicPr>
          <p:cNvPr id="15364" name="Picture 2" descr="W:\os-book\OS10\slide-dir\os-figures\9_05.jpg">
            <a:extLst>
              <a:ext uri="{FF2B5EF4-FFF2-40B4-BE49-F238E27FC236}">
                <a16:creationId xmlns:a16="http://schemas.microsoft.com/office/drawing/2014/main" id="{CBF084AF-4DAB-4818-B64F-34A63D306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2957513"/>
            <a:ext cx="398145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17DA286-2F3A-47A5-A909-FB6B92D7C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631" y="237998"/>
            <a:ext cx="8224837" cy="571500"/>
          </a:xfrm>
        </p:spPr>
        <p:txBody>
          <a:bodyPr/>
          <a:lstStyle/>
          <a:p>
            <a:pPr eaLnBrk="1" hangingPunct="1"/>
            <a:r>
              <a:rPr lang="en-US" altLang="en-US" dirty="0"/>
              <a:t>Dynamic Loading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DD2F991-6EF7-4E08-A73D-5D29F7603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407" y="1135063"/>
            <a:ext cx="7641772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The entire  program does need to be in memory to execute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Routine is not loaded until it is called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Better memory-space utilization; unused routine is never loaded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All routines kept on disk in relocatable load format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Useful when large amounts of code are needed to handle infrequently occurring cases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No special support from the operating system is required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dirty="0">
                <a:latin typeface="Helvetica" panose="020B0604020202020204" pitchFamily="34" charset="0"/>
              </a:rPr>
              <a:t>Implemented through program design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dirty="0">
                <a:latin typeface="Helvetica" panose="020B0604020202020204" pitchFamily="34" charset="0"/>
              </a:rPr>
              <a:t>OS can help by providing libraries to implement dynamic loading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>
            <a:extLst>
              <a:ext uri="{FF2B5EF4-FFF2-40B4-BE49-F238E27FC236}">
                <a16:creationId xmlns:a16="http://schemas.microsoft.com/office/drawing/2014/main" id="{5A517565-09AB-4767-AA90-A8C1F0CB8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775" y="222674"/>
            <a:ext cx="78200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Contiguous Allocation</a:t>
            </a:r>
          </a:p>
        </p:txBody>
      </p:sp>
      <p:sp>
        <p:nvSpPr>
          <p:cNvPr id="18435" name="Rectangle 1027">
            <a:extLst>
              <a:ext uri="{FF2B5EF4-FFF2-40B4-BE49-F238E27FC236}">
                <a16:creationId xmlns:a16="http://schemas.microsoft.com/office/drawing/2014/main" id="{363EA7DD-91CF-4272-A490-C12027151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775" y="1077913"/>
            <a:ext cx="7633413" cy="4991100"/>
          </a:xfrm>
        </p:spPr>
        <p:txBody>
          <a:bodyPr/>
          <a:lstStyle/>
          <a:p>
            <a:r>
              <a:rPr lang="en-US" altLang="en-US" dirty="0"/>
              <a:t>Main memory must support both OS and user processes</a:t>
            </a:r>
          </a:p>
          <a:p>
            <a:r>
              <a:rPr lang="en-US" altLang="en-US" dirty="0"/>
              <a:t>Limited resource, must allocate efficiently</a:t>
            </a:r>
          </a:p>
          <a:p>
            <a:r>
              <a:rPr lang="en-US" altLang="en-US" dirty="0"/>
              <a:t>Contiguous allocation is one early method</a:t>
            </a:r>
          </a:p>
          <a:p>
            <a:r>
              <a:rPr lang="en-US" altLang="en-US" dirty="0"/>
              <a:t>Main memory usually into two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partitions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Resident operating system, usually held in low memory with interrupt vector</a:t>
            </a:r>
          </a:p>
          <a:p>
            <a:pPr lvl="1"/>
            <a:r>
              <a:rPr lang="en-US" altLang="en-US" dirty="0"/>
              <a:t>User processes then held in high memory</a:t>
            </a:r>
          </a:p>
          <a:p>
            <a:pPr lvl="1"/>
            <a:r>
              <a:rPr lang="en-US" altLang="en-US" dirty="0"/>
              <a:t>Each process contained in single contiguous section of memory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>
            <a:extLst>
              <a:ext uri="{FF2B5EF4-FFF2-40B4-BE49-F238E27FC236}">
                <a16:creationId xmlns:a16="http://schemas.microsoft.com/office/drawing/2014/main" id="{8560E35A-794D-4ECB-A0B0-C5E4764E2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775" y="232005"/>
            <a:ext cx="78200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Contiguous Allocation (Cont.)</a:t>
            </a:r>
          </a:p>
        </p:txBody>
      </p:sp>
      <p:sp>
        <p:nvSpPr>
          <p:cNvPr id="19459" name="Rectangle 1027">
            <a:extLst>
              <a:ext uri="{FF2B5EF4-FFF2-40B4-BE49-F238E27FC236}">
                <a16:creationId xmlns:a16="http://schemas.microsoft.com/office/drawing/2014/main" id="{05D35068-7CB7-493B-864A-9C27D4AD81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775" y="1093788"/>
            <a:ext cx="7605421" cy="4991100"/>
          </a:xfrm>
        </p:spPr>
        <p:txBody>
          <a:bodyPr/>
          <a:lstStyle/>
          <a:p>
            <a:r>
              <a:rPr lang="en-US" altLang="en-US" dirty="0"/>
              <a:t>Relocation registers used to protect user processes from each other, and from changing operating-system code and data</a:t>
            </a:r>
          </a:p>
          <a:p>
            <a:pPr lvl="1"/>
            <a:r>
              <a:rPr lang="en-US" altLang="en-US" dirty="0"/>
              <a:t>Base register contains value of smallest physical address</a:t>
            </a:r>
          </a:p>
          <a:p>
            <a:pPr lvl="1"/>
            <a:r>
              <a:rPr lang="en-US" altLang="en-US" dirty="0"/>
              <a:t>Limit register contains range of logical addresses – each logical address must be less than the limit register </a:t>
            </a:r>
          </a:p>
          <a:p>
            <a:pPr lvl="1"/>
            <a:r>
              <a:rPr lang="en-US" altLang="en-US" dirty="0"/>
              <a:t>MMU maps logical address </a:t>
            </a:r>
            <a:r>
              <a:rPr lang="en-US" altLang="en-US" i="1" dirty="0"/>
              <a:t>dynamically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A539788-E800-4271-88C5-165DD4531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693" y="232005"/>
            <a:ext cx="8442325" cy="576262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Hardware Support for Relocation and Limit Registers</a:t>
            </a:r>
          </a:p>
        </p:txBody>
      </p:sp>
      <p:pic>
        <p:nvPicPr>
          <p:cNvPr id="20483" name="Picture 4" descr="8">
            <a:extLst>
              <a:ext uri="{FF2B5EF4-FFF2-40B4-BE49-F238E27FC236}">
                <a16:creationId xmlns:a16="http://schemas.microsoft.com/office/drawing/2014/main" id="{8B9138A6-75B5-441A-842E-43E123DF3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1347788"/>
            <a:ext cx="5845175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E547A1C-BA00-4FD5-B75F-1BA0C14CB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9837" y="184150"/>
            <a:ext cx="8438113" cy="615950"/>
          </a:xfrm>
        </p:spPr>
        <p:txBody>
          <a:bodyPr/>
          <a:lstStyle/>
          <a:p>
            <a:pPr eaLnBrk="1" hangingPunct="1"/>
            <a:br>
              <a:rPr lang="en-US" altLang="en-US" dirty="0"/>
            </a:br>
            <a:r>
              <a:rPr lang="en-US" altLang="en-US" dirty="0"/>
              <a:t>Variable Partition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B12B19D-5F62-4569-A4AE-2840954F1E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7400" y="1076325"/>
            <a:ext cx="7770813" cy="3262313"/>
          </a:xfrm>
        </p:spPr>
        <p:txBody>
          <a:bodyPr/>
          <a:lstStyle/>
          <a:p>
            <a:r>
              <a:rPr lang="en-US" altLang="en-US" dirty="0"/>
              <a:t>Multiple-partition allocation</a:t>
            </a:r>
          </a:p>
          <a:p>
            <a:pPr lvl="1"/>
            <a:r>
              <a:rPr lang="en-US" altLang="en-US" sz="1600" dirty="0"/>
              <a:t>Degree of multiprogramming limited by number of partitions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Variable-partition</a:t>
            </a:r>
            <a:r>
              <a:rPr lang="en-US" altLang="en-US" sz="1600" b="1" dirty="0">
                <a:solidFill>
                  <a:srgbClr val="0000FF"/>
                </a:solidFill>
              </a:rPr>
              <a:t> </a:t>
            </a:r>
            <a:r>
              <a:rPr lang="en-US" altLang="en-US" sz="1600" dirty="0"/>
              <a:t>sizes for efficiency (sized to a given process’ needs)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Hole</a:t>
            </a:r>
            <a:r>
              <a:rPr lang="en-US" altLang="en-US" sz="1600" dirty="0"/>
              <a:t> – block of available memory; holes of various size are scattered throughout memory</a:t>
            </a:r>
          </a:p>
          <a:p>
            <a:pPr lvl="1"/>
            <a:r>
              <a:rPr lang="en-US" altLang="en-US" sz="1600" dirty="0"/>
              <a:t>When a process arrives, it is allocated memory from a hole large enough to accommodate it</a:t>
            </a:r>
          </a:p>
          <a:p>
            <a:pPr lvl="1"/>
            <a:r>
              <a:rPr lang="en-US" altLang="en-US" sz="1600" dirty="0"/>
              <a:t>Process exiting frees its partition, adjacent free partitions combined</a:t>
            </a:r>
          </a:p>
          <a:p>
            <a:pPr lvl="1"/>
            <a:r>
              <a:rPr lang="en-US" altLang="en-US" sz="1600" dirty="0"/>
              <a:t>Operating system maintains information about:</a:t>
            </a:r>
            <a:br>
              <a:rPr lang="en-US" altLang="en-US" sz="1600" dirty="0"/>
            </a:br>
            <a:r>
              <a:rPr lang="en-US" altLang="en-US" sz="1600" dirty="0"/>
              <a:t>a) allocated partitions    b) free partitions (hole)</a:t>
            </a:r>
          </a:p>
        </p:txBody>
      </p:sp>
      <p:pic>
        <p:nvPicPr>
          <p:cNvPr id="21508" name="Picture 5" descr="W:\os-book\OS10\slide-dir\os-figures\9_07.jpg">
            <a:extLst>
              <a:ext uri="{FF2B5EF4-FFF2-40B4-BE49-F238E27FC236}">
                <a16:creationId xmlns:a16="http://schemas.microsoft.com/office/drawing/2014/main" id="{6DDB2633-499B-427F-A2B7-19B399A98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5" y="4446588"/>
            <a:ext cx="4899025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A741CD-CC0B-4B8D-B4DA-1C981F6F7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9886" y="235762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Dynamic Storage-Allocation Problem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46846F0-F200-438E-8BA7-F729921F7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9550" y="1709738"/>
            <a:ext cx="7001977" cy="2605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First-fit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first</a:t>
            </a:r>
            <a:r>
              <a:rPr lang="en-US" altLang="en-US" dirty="0"/>
              <a:t> hole that is big enough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Best-fit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smallest</a:t>
            </a:r>
            <a:r>
              <a:rPr lang="en-US" altLang="en-US" dirty="0"/>
              <a:t> hole that is big enough; must search entire list, unless ordered by size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Produces the smallest leftover hole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Worst-fit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largest</a:t>
            </a:r>
            <a:r>
              <a:rPr lang="en-US" altLang="en-US" dirty="0"/>
              <a:t> hole; must also search entire list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Produces the largest leftover hole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21455A16-B9AD-4BA3-B8E6-118DAB62A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86" y="1164447"/>
            <a:ext cx="6108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How to satisfy a request of size </a:t>
            </a:r>
            <a:r>
              <a:rPr lang="en-US" altLang="en-US" b="1" i="1" dirty="0">
                <a:latin typeface="Helvetica" panose="020B0604020202020204" pitchFamily="34" charset="0"/>
              </a:rPr>
              <a:t>n</a:t>
            </a:r>
            <a:r>
              <a:rPr lang="en-US" altLang="en-US" dirty="0">
                <a:latin typeface="Helvetica" panose="020B0604020202020204" pitchFamily="34" charset="0"/>
              </a:rPr>
              <a:t> from a list of free holes?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6E8A16A6-712F-4B6F-B60A-954775598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455" y="3844115"/>
            <a:ext cx="7222121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First-fit and best-fit better than worst-fit in terms of speed and storage utilization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0C38B97-7795-4DED-B696-8AD40F968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6475" y="214313"/>
            <a:ext cx="7743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6:  Memory Management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427F6F0-7B2E-46E8-AA4D-0BCC9683C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4" y="1203325"/>
            <a:ext cx="7678381" cy="4483100"/>
          </a:xfrm>
        </p:spPr>
        <p:txBody>
          <a:bodyPr/>
          <a:lstStyle/>
          <a:p>
            <a:r>
              <a:rPr lang="en-US" altLang="en-US" dirty="0"/>
              <a:t>Background</a:t>
            </a:r>
          </a:p>
          <a:p>
            <a:r>
              <a:rPr lang="en-US" altLang="en-US" dirty="0"/>
              <a:t>Contiguous Memory Allocation</a:t>
            </a:r>
          </a:p>
          <a:p>
            <a:r>
              <a:rPr lang="en-US" altLang="en-US" dirty="0"/>
              <a:t>Paging</a:t>
            </a:r>
          </a:p>
          <a:p>
            <a:r>
              <a:rPr lang="en-US" altLang="en-US" dirty="0"/>
              <a:t>Structure of the Page Table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>
            <a:extLst>
              <a:ext uri="{FF2B5EF4-FFF2-40B4-BE49-F238E27FC236}">
                <a16:creationId xmlns:a16="http://schemas.microsoft.com/office/drawing/2014/main" id="{534D9BC0-752C-49BF-81BD-50A1A3166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5663" y="236379"/>
            <a:ext cx="783113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Fragmentation</a:t>
            </a:r>
          </a:p>
        </p:txBody>
      </p:sp>
      <p:sp>
        <p:nvSpPr>
          <p:cNvPr id="23555" name="Rectangle 1027">
            <a:extLst>
              <a:ext uri="{FF2B5EF4-FFF2-40B4-BE49-F238E27FC236}">
                <a16:creationId xmlns:a16="http://schemas.microsoft.com/office/drawing/2014/main" id="{C8EC98FB-DB12-4D53-B1D8-DA0D6EC9F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663" y="1114425"/>
            <a:ext cx="7663186" cy="4999038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External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Fragmentation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total memory space exists to satisfy a request, but it is not contiguous</a:t>
            </a:r>
            <a:endParaRPr lang="en-US" altLang="en-US" b="1" dirty="0">
              <a:solidFill>
                <a:srgbClr val="3366FF"/>
              </a:solidFill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Internal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Fragmentation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allocated memory may be slightly larger than requested memory; this size difference is memory internal to a partition, but not being used</a:t>
            </a:r>
          </a:p>
          <a:p>
            <a:r>
              <a:rPr lang="en-US" altLang="en-US" dirty="0"/>
              <a:t>First fit analysis reveals that given </a:t>
            </a:r>
            <a:r>
              <a:rPr lang="en-US" altLang="en-US" i="1" dirty="0"/>
              <a:t>N</a:t>
            </a:r>
            <a:r>
              <a:rPr lang="en-US" altLang="en-US" dirty="0"/>
              <a:t> blocks allocated, 0.5 </a:t>
            </a:r>
            <a:r>
              <a:rPr lang="en-US" altLang="en-US" i="1" dirty="0"/>
              <a:t>N</a:t>
            </a:r>
            <a:r>
              <a:rPr lang="en-US" altLang="en-US" dirty="0"/>
              <a:t> blocks lost to fragmentation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08491A6-3C3E-4138-B669-0D4F9036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8493"/>
            <a:ext cx="8229600" cy="576263"/>
          </a:xfrm>
        </p:spPr>
        <p:txBody>
          <a:bodyPr/>
          <a:lstStyle/>
          <a:p>
            <a:r>
              <a:rPr lang="en-US" altLang="en-US" dirty="0"/>
              <a:t>Fragmentation (Cont.)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73A91733-AB03-41FF-84D0-DFF0EF0F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154113"/>
            <a:ext cx="7651102" cy="4530725"/>
          </a:xfrm>
        </p:spPr>
        <p:txBody>
          <a:bodyPr/>
          <a:lstStyle/>
          <a:p>
            <a:r>
              <a:rPr lang="en-US" altLang="en-US" dirty="0"/>
              <a:t>Reduce external fragmentation by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compaction</a:t>
            </a:r>
          </a:p>
          <a:p>
            <a:pPr lvl="1"/>
            <a:r>
              <a:rPr lang="en-US" altLang="en-US" dirty="0"/>
              <a:t>Shuffle memory contents to place all free memory together in one large block</a:t>
            </a:r>
          </a:p>
          <a:p>
            <a:pPr lvl="1"/>
            <a:r>
              <a:rPr lang="en-US" altLang="en-US" dirty="0"/>
              <a:t>Compaction is possible </a:t>
            </a:r>
            <a:r>
              <a:rPr lang="en-US" altLang="en-US" i="1" dirty="0"/>
              <a:t>only</a:t>
            </a:r>
            <a:r>
              <a:rPr lang="en-US" altLang="en-US" dirty="0"/>
              <a:t> if relocation is dynamic, and is done at execution time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E725BB56-A638-4160-B622-2B266E8E7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Paging</a:t>
            </a:r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441B5E44-FE32-44C1-BCFC-248B4940F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4" y="1128713"/>
            <a:ext cx="7484706" cy="4764087"/>
          </a:xfrm>
        </p:spPr>
        <p:txBody>
          <a:bodyPr/>
          <a:lstStyle/>
          <a:p>
            <a:r>
              <a:rPr lang="en-US" altLang="en-US" dirty="0"/>
              <a:t>Physical  address space of a process can be noncontiguous; process is allocated physical memory whenever the latter is available</a:t>
            </a:r>
          </a:p>
          <a:p>
            <a:pPr lvl="1"/>
            <a:r>
              <a:rPr lang="en-US" altLang="en-US" dirty="0"/>
              <a:t>Avoids external fragmentation</a:t>
            </a:r>
          </a:p>
          <a:p>
            <a:r>
              <a:rPr lang="en-US" altLang="en-US" dirty="0"/>
              <a:t>Divide physical memory into fixed-sized blocks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frames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Size </a:t>
            </a:r>
            <a:r>
              <a:rPr lang="en-US" altLang="en-US" dirty="0"/>
              <a:t>is power of 2, between 512 bytes and 16 Mbytes</a:t>
            </a:r>
            <a:endParaRPr lang="en-US" altLang="en-US" sz="800" dirty="0"/>
          </a:p>
          <a:p>
            <a:r>
              <a:rPr lang="en-US" altLang="en-US" dirty="0"/>
              <a:t>Divide logical memory into blocks of same size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pages</a:t>
            </a:r>
          </a:p>
          <a:p>
            <a:r>
              <a:rPr lang="en-US" altLang="en-US" dirty="0"/>
              <a:t>Keep track of all free frames</a:t>
            </a:r>
            <a:endParaRPr lang="en-US" altLang="en-US" sz="800" dirty="0"/>
          </a:p>
          <a:p>
            <a:r>
              <a:rPr lang="en-US" altLang="en-US" dirty="0"/>
              <a:t>To run a program of size </a:t>
            </a:r>
            <a:r>
              <a:rPr lang="en-US" altLang="en-US" b="1" i="1" dirty="0"/>
              <a:t>N</a:t>
            </a:r>
            <a:r>
              <a:rPr lang="en-US" altLang="en-US" i="1" dirty="0"/>
              <a:t> </a:t>
            </a:r>
            <a:r>
              <a:rPr lang="en-US" altLang="en-US" dirty="0"/>
              <a:t>pages, need to find </a:t>
            </a:r>
            <a:r>
              <a:rPr lang="en-US" altLang="en-US" b="1" i="1" dirty="0"/>
              <a:t>N</a:t>
            </a:r>
            <a:r>
              <a:rPr lang="en-US" altLang="en-US" dirty="0"/>
              <a:t> free frames and load program</a:t>
            </a:r>
            <a:endParaRPr lang="en-US" altLang="en-US" sz="800" dirty="0"/>
          </a:p>
          <a:p>
            <a:r>
              <a:rPr lang="en-US" altLang="en-US" dirty="0"/>
              <a:t>Set up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dirty="0"/>
              <a:t> to translate logical to physical addresses</a:t>
            </a:r>
            <a:endParaRPr lang="en-US" altLang="en-US" sz="800" dirty="0"/>
          </a:p>
          <a:p>
            <a:r>
              <a:rPr lang="en-US" altLang="en-US" dirty="0"/>
              <a:t>Still have Internal fragmentation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>
            <a:extLst>
              <a:ext uri="{FF2B5EF4-FFF2-40B4-BE49-F238E27FC236}">
                <a16:creationId xmlns:a16="http://schemas.microsoft.com/office/drawing/2014/main" id="{576DB622-C30C-459E-B80D-9EEFF320C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236379"/>
            <a:ext cx="78406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Address Translation Scheme</a:t>
            </a:r>
          </a:p>
        </p:txBody>
      </p:sp>
      <p:sp>
        <p:nvSpPr>
          <p:cNvPr id="33795" name="Rectangle 1027">
            <a:extLst>
              <a:ext uri="{FF2B5EF4-FFF2-40B4-BE49-F238E27FC236}">
                <a16:creationId xmlns:a16="http://schemas.microsoft.com/office/drawing/2014/main" id="{42BA3A11-5083-4DE6-80B0-272DB2FBA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125538"/>
            <a:ext cx="7299325" cy="44831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Address generated by CPU is divided into: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number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p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used as an index into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which contains base address of each page in physical memory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offset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d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combined with base address to define the physical memory address that is sent to the memory unit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457200" lvl="1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For given logical address space 2</a:t>
            </a:r>
            <a:r>
              <a:rPr lang="en-US" altLang="en-US" i="1" baseline="30000" dirty="0"/>
              <a:t>m </a:t>
            </a:r>
            <a:r>
              <a:rPr lang="en-US" altLang="en-US" dirty="0"/>
              <a:t>and page size</a:t>
            </a:r>
            <a:r>
              <a:rPr lang="en-US" altLang="en-US" baseline="30000" dirty="0"/>
              <a:t> </a:t>
            </a:r>
            <a:r>
              <a:rPr lang="en-US" altLang="en-US" i="1" dirty="0"/>
              <a:t>2</a:t>
            </a:r>
            <a:r>
              <a:rPr lang="en-US" altLang="en-US" baseline="30000" dirty="0"/>
              <a:t>n</a:t>
            </a:r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id="{69904815-E7B7-455B-B35E-A1E6ACF08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2882900"/>
            <a:ext cx="33432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EF58487-042D-466C-B9C3-00E5052CD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223291"/>
            <a:ext cx="79375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Paging Hardware</a:t>
            </a:r>
          </a:p>
        </p:txBody>
      </p:sp>
      <p:pic>
        <p:nvPicPr>
          <p:cNvPr id="27651" name="Picture 7" descr="C:\Users\as668\Desktop\9_08.jpg">
            <a:extLst>
              <a:ext uri="{FF2B5EF4-FFF2-40B4-BE49-F238E27FC236}">
                <a16:creationId xmlns:a16="http://schemas.microsoft.com/office/drawing/2014/main" id="{D7F6073E-F3FF-45ED-A7D7-18DC33404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1666875"/>
            <a:ext cx="6589713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449B79E3-F191-44B4-954F-BE958071C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6819" y="167339"/>
            <a:ext cx="8229600" cy="644525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Paging Model of Logical and  Physical Memory</a:t>
            </a:r>
          </a:p>
        </p:txBody>
      </p:sp>
      <p:pic>
        <p:nvPicPr>
          <p:cNvPr id="28675" name="Picture 1030">
            <a:extLst>
              <a:ext uri="{FF2B5EF4-FFF2-40B4-BE49-F238E27FC236}">
                <a16:creationId xmlns:a16="http://schemas.microsoft.com/office/drawing/2014/main" id="{A17EFDC3-16BC-41C6-9509-A54864929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203325"/>
            <a:ext cx="4938712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E1C42DCF-3AEE-42B0-9D55-FB193775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593" y="175468"/>
            <a:ext cx="7491607" cy="636588"/>
          </a:xfrm>
        </p:spPr>
        <p:txBody>
          <a:bodyPr/>
          <a:lstStyle/>
          <a:p>
            <a:r>
              <a:rPr lang="en-US" altLang="en-US" sz="2600" dirty="0"/>
              <a:t>Paging -- Calculating internal fragmentation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1E5EBE8C-22E3-4150-941E-4711C5E7D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196" y="1112044"/>
            <a:ext cx="7491607" cy="4633912"/>
          </a:xfrm>
        </p:spPr>
        <p:txBody>
          <a:bodyPr/>
          <a:lstStyle/>
          <a:p>
            <a:r>
              <a:rPr lang="en-US" altLang="en-US" dirty="0"/>
              <a:t>Page size = 2,048 bytes</a:t>
            </a:r>
          </a:p>
          <a:p>
            <a:r>
              <a:rPr lang="en-US" altLang="en-US" dirty="0"/>
              <a:t>Process size = 72,766 bytes</a:t>
            </a:r>
          </a:p>
          <a:p>
            <a:r>
              <a:rPr lang="en-US" altLang="en-US" dirty="0"/>
              <a:t>35 pages + 1,086 bytes</a:t>
            </a:r>
          </a:p>
          <a:p>
            <a:r>
              <a:rPr lang="en-US" altLang="en-US" dirty="0"/>
              <a:t>Internal fragmentation of 2,048 - 1,086 = 962 bytes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11DB5D7-2090-4EB1-A4E3-DD891DD5B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Free Frames</a:t>
            </a:r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2B35E02C-51CA-48A4-B94E-7860BD0EE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288" y="5721350"/>
            <a:ext cx="1901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Before allocation</a:t>
            </a:r>
          </a:p>
        </p:txBody>
      </p:sp>
      <p:sp>
        <p:nvSpPr>
          <p:cNvPr id="31748" name="Text Box 5">
            <a:extLst>
              <a:ext uri="{FF2B5EF4-FFF2-40B4-BE49-F238E27FC236}">
                <a16:creationId xmlns:a16="http://schemas.microsoft.com/office/drawing/2014/main" id="{6981FAE5-4311-453C-B15C-45797AB0C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5734050"/>
            <a:ext cx="171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After allocation</a:t>
            </a:r>
          </a:p>
        </p:txBody>
      </p:sp>
      <p:pic>
        <p:nvPicPr>
          <p:cNvPr id="31749" name="Picture 7">
            <a:extLst>
              <a:ext uri="{FF2B5EF4-FFF2-40B4-BE49-F238E27FC236}">
                <a16:creationId xmlns:a16="http://schemas.microsoft.com/office/drawing/2014/main" id="{9684D19C-89A5-46D5-A831-8E02C3B93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1244600"/>
            <a:ext cx="5903913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0ABA6F6-3348-45EF-9241-C55F4F2E5F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End of Chapter 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E119B86-5C5B-4A93-AC7C-158FC121E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5238" y="224685"/>
            <a:ext cx="65595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Protection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CDF6D2A-F8C6-4CEA-AF47-307E410F6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6" y="1200636"/>
            <a:ext cx="7436498" cy="1673193"/>
          </a:xfrm>
        </p:spPr>
        <p:txBody>
          <a:bodyPr/>
          <a:lstStyle/>
          <a:p>
            <a:r>
              <a:rPr lang="en-US" altLang="en-US" dirty="0"/>
              <a:t>Need to ensure that a process can access only those addresses in its address space.</a:t>
            </a:r>
          </a:p>
          <a:p>
            <a:r>
              <a:rPr lang="en-US" altLang="en-US" dirty="0"/>
              <a:t>We can provide this protection by using  a pair of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base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and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limit registers</a:t>
            </a:r>
            <a:r>
              <a:rPr lang="en-US" altLang="en-US" dirty="0"/>
              <a:t> define the logical address space of a process</a:t>
            </a:r>
          </a:p>
        </p:txBody>
      </p:sp>
      <p:pic>
        <p:nvPicPr>
          <p:cNvPr id="7172" name="Picture 5" descr="W:\os-book\OS10\slide-dir\os-figures\9_01.jpg">
            <a:extLst>
              <a:ext uri="{FF2B5EF4-FFF2-40B4-BE49-F238E27FC236}">
                <a16:creationId xmlns:a16="http://schemas.microsoft.com/office/drawing/2014/main" id="{AFDDF805-A4EF-4AEB-B1EC-649AE0885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790" y="2725414"/>
            <a:ext cx="32639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CB8D04B-AD7F-49A8-9388-3AF72B45C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05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B5605CA-B522-4E77-8066-64E776435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0426" y="1262063"/>
            <a:ext cx="7735078" cy="4440237"/>
          </a:xfrm>
        </p:spPr>
        <p:txBody>
          <a:bodyPr/>
          <a:lstStyle/>
          <a:p>
            <a:r>
              <a:rPr lang="en-US" altLang="en-US" dirty="0"/>
              <a:t>To provide a detailed description of various ways of organizing memory hardware</a:t>
            </a:r>
          </a:p>
          <a:p>
            <a:r>
              <a:rPr lang="en-US" altLang="en-US" dirty="0"/>
              <a:t>To discuss various memory-management techniques,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:a16="http://schemas.microsoft.com/office/drawing/2014/main" id="{14E85D12-A179-49DD-AB72-1C6EAAF20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450" y="228830"/>
            <a:ext cx="67643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Background</a:t>
            </a:r>
          </a:p>
        </p:txBody>
      </p:sp>
      <p:sp>
        <p:nvSpPr>
          <p:cNvPr id="6147" name="Rectangle 1027">
            <a:extLst>
              <a:ext uri="{FF2B5EF4-FFF2-40B4-BE49-F238E27FC236}">
                <a16:creationId xmlns:a16="http://schemas.microsoft.com/office/drawing/2014/main" id="{3919CD36-C961-4D2E-8F87-B9EA333CB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5" y="1208088"/>
            <a:ext cx="7669763" cy="4483100"/>
          </a:xfrm>
        </p:spPr>
        <p:txBody>
          <a:bodyPr/>
          <a:lstStyle/>
          <a:p>
            <a:r>
              <a:rPr lang="en-US" altLang="en-US" dirty="0"/>
              <a:t>Program must be brought (from disk)  into memory and placed within a process for it to be run</a:t>
            </a:r>
            <a:endParaRPr lang="en-US" altLang="en-US" sz="800" dirty="0"/>
          </a:p>
          <a:p>
            <a:r>
              <a:rPr lang="en-US" altLang="en-US" dirty="0"/>
              <a:t>Main memory and registers are only storage CPU can access directly</a:t>
            </a:r>
          </a:p>
          <a:p>
            <a:r>
              <a:rPr lang="en-US" altLang="en-US" dirty="0"/>
              <a:t>Memory unit only sees a stream of:</a:t>
            </a:r>
          </a:p>
          <a:p>
            <a:pPr lvl="1"/>
            <a:r>
              <a:rPr lang="en-US" altLang="en-US" dirty="0"/>
              <a:t>addresses + read requests, or </a:t>
            </a:r>
          </a:p>
          <a:p>
            <a:pPr lvl="1"/>
            <a:r>
              <a:rPr lang="en-US" altLang="en-US" dirty="0"/>
              <a:t>address + data and write requests</a:t>
            </a:r>
            <a:endParaRPr lang="en-US" altLang="en-US" sz="800" dirty="0"/>
          </a:p>
          <a:p>
            <a:r>
              <a:rPr lang="en-US" altLang="en-US" dirty="0"/>
              <a:t>Register access is done in one CPU clock (or less)</a:t>
            </a:r>
            <a:endParaRPr lang="en-US" altLang="en-US" sz="800" dirty="0"/>
          </a:p>
          <a:p>
            <a:r>
              <a:rPr lang="en-US" altLang="en-US" dirty="0"/>
              <a:t>Main memory can take many cycles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Cache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sits between main memory and CPU registers</a:t>
            </a:r>
            <a:endParaRPr lang="en-US" altLang="en-US" sz="800" dirty="0"/>
          </a:p>
          <a:p>
            <a:r>
              <a:rPr lang="en-US" altLang="en-US" dirty="0"/>
              <a:t>Protection of memory required to ensure correct operation</a:t>
            </a:r>
          </a:p>
          <a:p>
            <a:pPr>
              <a:buFont typeface="Monotype Sorts" pitchFamily="-84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FEA4152-F51E-450F-8EB1-7EDAF762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88" y="228636"/>
            <a:ext cx="7745412" cy="576262"/>
          </a:xfrm>
        </p:spPr>
        <p:txBody>
          <a:bodyPr/>
          <a:lstStyle/>
          <a:p>
            <a:r>
              <a:rPr lang="en-US" altLang="en-US" dirty="0"/>
              <a:t>Hardware Address Protection</a:t>
            </a:r>
          </a:p>
        </p:txBody>
      </p:sp>
      <p:sp>
        <p:nvSpPr>
          <p:cNvPr id="8195" name="Content Placeholder 3">
            <a:extLst>
              <a:ext uri="{FF2B5EF4-FFF2-40B4-BE49-F238E27FC236}">
                <a16:creationId xmlns:a16="http://schemas.microsoft.com/office/drawing/2014/main" id="{E339BA72-DE38-4DD0-AECD-94CEBF5B2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147763"/>
            <a:ext cx="7380514" cy="4610100"/>
          </a:xfrm>
        </p:spPr>
        <p:txBody>
          <a:bodyPr/>
          <a:lstStyle/>
          <a:p>
            <a:r>
              <a:rPr lang="en-US" altLang="en-US" dirty="0"/>
              <a:t>CPU must check every memory access generated in user mode to be sure it is between base and limit for that user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instructions to loading the base and limit registers are privileged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8196" name="Picture 4" descr="W:\os-book\OS10\slide-dir\os-figures\9_02.jpg">
            <a:extLst>
              <a:ext uri="{FF2B5EF4-FFF2-40B4-BE49-F238E27FC236}">
                <a16:creationId xmlns:a16="http://schemas.microsoft.com/office/drawing/2014/main" id="{174AFAC5-44F9-4ADE-8DC6-07277643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2032000"/>
            <a:ext cx="525145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270BE95-63FA-4E80-993B-493058D8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5568"/>
            <a:ext cx="8229600" cy="576262"/>
          </a:xfrm>
        </p:spPr>
        <p:txBody>
          <a:bodyPr/>
          <a:lstStyle/>
          <a:p>
            <a:r>
              <a:rPr lang="en-US" altLang="en-US" dirty="0"/>
              <a:t>Address Binding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8A5804ED-6C6C-4BF4-8BFF-7FB99CC30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5" y="1144588"/>
            <a:ext cx="7688424" cy="4926012"/>
          </a:xfrm>
        </p:spPr>
        <p:txBody>
          <a:bodyPr/>
          <a:lstStyle/>
          <a:p>
            <a:r>
              <a:rPr kumimoji="0" lang="en-US" altLang="en-US" dirty="0"/>
              <a:t>Programs on disk, ready to be brought into memory to execute form 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input queue</a:t>
            </a:r>
          </a:p>
          <a:p>
            <a:pPr lvl="1"/>
            <a:r>
              <a:rPr kumimoji="0" lang="en-US" altLang="en-US" dirty="0"/>
              <a:t>Without support, must be loaded into address 0000</a:t>
            </a:r>
          </a:p>
          <a:p>
            <a:r>
              <a:rPr kumimoji="0" lang="en-US" altLang="en-US" dirty="0"/>
              <a:t>Inconvenient to have first user process physical address always at 0000 </a:t>
            </a:r>
          </a:p>
          <a:p>
            <a:pPr lvl="1"/>
            <a:r>
              <a:rPr kumimoji="0" lang="en-US" altLang="en-US" dirty="0"/>
              <a:t>How can it not be?</a:t>
            </a:r>
            <a:endParaRPr lang="en-US" altLang="en-US" dirty="0"/>
          </a:p>
          <a:p>
            <a:r>
              <a:rPr kumimoji="0" lang="en-US" altLang="en-US" dirty="0"/>
              <a:t>Addresses represented in different ways at different stages of a program</a:t>
            </a:r>
            <a:r>
              <a:rPr kumimoji="0" lang="ja-JP" altLang="en-US" dirty="0"/>
              <a:t>’</a:t>
            </a:r>
            <a:r>
              <a:rPr kumimoji="0" lang="en-US" altLang="ja-JP" dirty="0"/>
              <a:t>s life</a:t>
            </a:r>
          </a:p>
          <a:p>
            <a:pPr lvl="1"/>
            <a:r>
              <a:rPr kumimoji="0" lang="en-US" altLang="en-US" dirty="0"/>
              <a:t>Source code addresses usually symbolic</a:t>
            </a:r>
          </a:p>
          <a:p>
            <a:pPr lvl="1"/>
            <a:r>
              <a:rPr kumimoji="0" lang="en-US" altLang="en-US" dirty="0"/>
              <a:t>Compiled code addresses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bind</a:t>
            </a:r>
            <a:r>
              <a:rPr kumimoji="0" lang="en-US" altLang="en-US" b="1" dirty="0">
                <a:solidFill>
                  <a:srgbClr val="0000FF"/>
                </a:solidFill>
              </a:rPr>
              <a:t> </a:t>
            </a:r>
            <a:r>
              <a:rPr kumimoji="0" lang="en-US" altLang="en-US" dirty="0"/>
              <a:t>to relocatable addresses</a:t>
            </a:r>
          </a:p>
          <a:p>
            <a:pPr lvl="2"/>
            <a:r>
              <a:rPr kumimoji="0" lang="en-US" altLang="en-US" dirty="0"/>
              <a:t>i.e., </a:t>
            </a:r>
            <a:r>
              <a:rPr kumimoji="0" lang="ja-JP" altLang="en-US" dirty="0"/>
              <a:t>“</a:t>
            </a:r>
            <a:r>
              <a:rPr kumimoji="0" lang="en-US" altLang="ja-JP" dirty="0"/>
              <a:t>14 bytes from beginning of this module</a:t>
            </a:r>
            <a:r>
              <a:rPr kumimoji="0" lang="ja-JP" altLang="en-US" dirty="0"/>
              <a:t>”</a:t>
            </a:r>
            <a:endParaRPr kumimoji="0" lang="en-US" altLang="ja-JP" dirty="0"/>
          </a:p>
          <a:p>
            <a:pPr lvl="1"/>
            <a:r>
              <a:rPr kumimoji="0" lang="en-US" altLang="en-US" dirty="0"/>
              <a:t>Linker or loader will bind relocatable addresses to absolute addresses</a:t>
            </a:r>
          </a:p>
          <a:p>
            <a:pPr lvl="2"/>
            <a:r>
              <a:rPr kumimoji="0" lang="en-US" altLang="en-US" dirty="0"/>
              <a:t>i.e., 74014</a:t>
            </a:r>
          </a:p>
          <a:p>
            <a:pPr lvl="1"/>
            <a:r>
              <a:rPr kumimoji="0" lang="en-US" altLang="en-US" dirty="0"/>
              <a:t>Each binding maps one address space to another</a:t>
            </a:r>
          </a:p>
          <a:p>
            <a:pPr>
              <a:buFont typeface="Monotype Sorts" pitchFamily="-84" charset="2"/>
              <a:buNone/>
            </a:pPr>
            <a:endParaRPr kumimoji="0" lang="en-US" altLang="en-US" dirty="0"/>
          </a:p>
          <a:p>
            <a:pPr lvl="1"/>
            <a:endParaRPr kumimoji="0"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31FDCDF-862F-4130-9AC2-74FFC425A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2692" y="346499"/>
            <a:ext cx="8134350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Binding of Instructions and Data to Memory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EEA4A90-B04E-4456-A1FE-DC4568DFF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692" y="1334278"/>
            <a:ext cx="7665488" cy="3860736"/>
          </a:xfrm>
        </p:spPr>
        <p:txBody>
          <a:bodyPr/>
          <a:lstStyle/>
          <a:p>
            <a:r>
              <a:rPr kumimoji="0" lang="en-US" altLang="en-US" dirty="0"/>
              <a:t>Address binding of instructions and data to memory addresses can happen at three different stages</a:t>
            </a:r>
          </a:p>
          <a:p>
            <a:pPr lvl="1"/>
            <a:r>
              <a:rPr lang="en-US" altLang="en-US" b="1" dirty="0"/>
              <a:t>Compile time</a:t>
            </a:r>
            <a:r>
              <a:rPr lang="en-US" altLang="en-US" dirty="0"/>
              <a:t>:  If memory location known a priori,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absolute code </a:t>
            </a:r>
            <a:r>
              <a:rPr lang="en-US" altLang="en-US" dirty="0"/>
              <a:t>can be generated; must recompile code if starting location changes</a:t>
            </a:r>
          </a:p>
          <a:p>
            <a:pPr lvl="1"/>
            <a:r>
              <a:rPr lang="en-US" altLang="en-US" b="1" dirty="0"/>
              <a:t>Load time</a:t>
            </a:r>
            <a:r>
              <a:rPr lang="en-US" altLang="en-US" dirty="0"/>
              <a:t>:  Must generate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relocatable code </a:t>
            </a:r>
            <a:r>
              <a:rPr lang="en-US" altLang="en-US" dirty="0"/>
              <a:t>if memory location is not known at compile time</a:t>
            </a:r>
          </a:p>
          <a:p>
            <a:pPr lvl="1"/>
            <a:r>
              <a:rPr lang="en-US" altLang="en-US" b="1" dirty="0"/>
              <a:t>Execution time</a:t>
            </a:r>
            <a:r>
              <a:rPr lang="en-US" altLang="en-US" dirty="0"/>
              <a:t>:  Binding delayed until run time if the process can be moved during its execution from one memory segment to another</a:t>
            </a:r>
          </a:p>
          <a:p>
            <a:pPr lvl="2"/>
            <a:r>
              <a:rPr lang="en-US" altLang="en-US" dirty="0"/>
              <a:t>Need hardware support for address maps (e.g., base and limit</a:t>
            </a:r>
            <a:r>
              <a:rPr lang="en-US" altLang="en-US" i="1" dirty="0"/>
              <a:t> </a:t>
            </a:r>
            <a:r>
              <a:rPr lang="en-US" altLang="en-US" dirty="0"/>
              <a:t>registers)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A256429-8A29-4AF1-9F8C-6CD506523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705" y="239976"/>
            <a:ext cx="7632442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Multistep Processing of a User Program </a:t>
            </a:r>
          </a:p>
        </p:txBody>
      </p:sp>
      <p:pic>
        <p:nvPicPr>
          <p:cNvPr id="11267" name="Picture 4" descr="8">
            <a:extLst>
              <a:ext uri="{FF2B5EF4-FFF2-40B4-BE49-F238E27FC236}">
                <a16:creationId xmlns:a16="http://schemas.microsoft.com/office/drawing/2014/main" id="{75CF92DA-1727-49A0-ABD7-10CB996C9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1231900"/>
            <a:ext cx="2554287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12970</TotalTime>
  <Words>1368</Words>
  <Application>Microsoft Office PowerPoint</Application>
  <PresentationFormat>On-screen Show (4:3)</PresentationFormat>
  <Paragraphs>190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6:  Main Memory</vt:lpstr>
      <vt:lpstr>Chapter 6:  Memory Management</vt:lpstr>
      <vt:lpstr>Protection</vt:lpstr>
      <vt:lpstr>Objectives</vt:lpstr>
      <vt:lpstr>Background</vt:lpstr>
      <vt:lpstr>Hardware Address Protection</vt:lpstr>
      <vt:lpstr>Address Binding</vt:lpstr>
      <vt:lpstr>Binding of Instructions and Data to Memory</vt:lpstr>
      <vt:lpstr>Multistep Processing of a User Program </vt:lpstr>
      <vt:lpstr>Logical vs. Physical Address Space</vt:lpstr>
      <vt:lpstr>Memory-Management Unit (MMU)</vt:lpstr>
      <vt:lpstr>Memory-Management Unit (Cont.)</vt:lpstr>
      <vt:lpstr>Memory-Management Unit (Cont.)</vt:lpstr>
      <vt:lpstr>Dynamic Loading</vt:lpstr>
      <vt:lpstr>Contiguous Allocation</vt:lpstr>
      <vt:lpstr>Contiguous Allocation (Cont.)</vt:lpstr>
      <vt:lpstr>Hardware Support for Relocation and Limit Registers</vt:lpstr>
      <vt:lpstr> Variable Partition</vt:lpstr>
      <vt:lpstr>Dynamic Storage-Allocation Problem</vt:lpstr>
      <vt:lpstr>Fragmentation</vt:lpstr>
      <vt:lpstr>Fragmentation (Cont.)</vt:lpstr>
      <vt:lpstr>Paging</vt:lpstr>
      <vt:lpstr>Address Translation Scheme</vt:lpstr>
      <vt:lpstr>Paging Hardware</vt:lpstr>
      <vt:lpstr>Paging Model of Logical and  Physical Memory</vt:lpstr>
      <vt:lpstr>Paging -- Calculating internal fragmentation</vt:lpstr>
      <vt:lpstr>Free Frames</vt:lpstr>
      <vt:lpstr>End of Chapter 6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mohammad hossein hamian</cp:lastModifiedBy>
  <cp:revision>351</cp:revision>
  <cp:lastPrinted>2013-09-30T19:34:56Z</cp:lastPrinted>
  <dcterms:created xsi:type="dcterms:W3CDTF">2011-01-13T23:43:38Z</dcterms:created>
  <dcterms:modified xsi:type="dcterms:W3CDTF">2024-12-23T22:47:34Z</dcterms:modified>
</cp:coreProperties>
</file>