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74" r:id="rId4"/>
    <p:sldId id="267" r:id="rId5"/>
    <p:sldId id="269" r:id="rId6"/>
    <p:sldId id="268" r:id="rId7"/>
    <p:sldId id="270" r:id="rId8"/>
    <p:sldId id="271" r:id="rId9"/>
    <p:sldId id="272" r:id="rId10"/>
    <p:sldId id="259" r:id="rId11"/>
    <p:sldId id="260" r:id="rId12"/>
    <p:sldId id="261" r:id="rId13"/>
    <p:sldId id="262" r:id="rId14"/>
    <p:sldId id="263" r:id="rId15"/>
    <p:sldId id="264"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70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7"/>
            <a:ext cx="7772400" cy="1470025"/>
          </a:xfrm>
        </p:spPr>
        <p:txBody>
          <a:bodyPr/>
          <a:lstStyle/>
          <a:p>
            <a:r>
              <a:rPr dirty="0"/>
              <a:t>Histogram Equalization</a:t>
            </a:r>
            <a:br>
              <a:rPr lang="fa-IR" dirty="0"/>
            </a:br>
            <a:r>
              <a:rPr lang="ar-SA" b="1" dirty="0">
                <a:solidFill>
                  <a:schemeClr val="accent1"/>
                </a:solidFill>
                <a:cs typeface="B Nazanin" panose="00000400000000000000" pitchFamily="2" charset="-78"/>
              </a:rPr>
              <a:t>همسان‌سازی هیستوگرام</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784" y="731521"/>
            <a:ext cx="8229600" cy="722376"/>
          </a:xfrm>
        </p:spPr>
        <p:txBody>
          <a:bodyPr/>
          <a:lstStyle/>
          <a:p>
            <a:pPr marL="0" indent="0" algn="r">
              <a:buNone/>
            </a:pPr>
            <a:r>
              <a:rPr lang="fa-IR" dirty="0"/>
              <a:t>تصویری 5 در 5 با شدت های زیر داریم:</a:t>
            </a:r>
            <a:endParaRPr dirty="0"/>
          </a:p>
        </p:txBody>
      </p:sp>
      <p:sp>
        <p:nvSpPr>
          <p:cNvPr id="5" name="TextBox 4">
            <a:extLst>
              <a:ext uri="{FF2B5EF4-FFF2-40B4-BE49-F238E27FC236}">
                <a16:creationId xmlns:a16="http://schemas.microsoft.com/office/drawing/2014/main" id="{BDF298B2-B761-7303-3A90-4A9D5E0DBD6C}"/>
              </a:ext>
            </a:extLst>
          </p:cNvPr>
          <p:cNvSpPr txBox="1"/>
          <p:nvPr/>
        </p:nvSpPr>
        <p:spPr>
          <a:xfrm>
            <a:off x="2386584" y="2159984"/>
            <a:ext cx="4572000" cy="3631763"/>
          </a:xfrm>
          <a:prstGeom prst="rect">
            <a:avLst/>
          </a:prstGeom>
          <a:noFill/>
        </p:spPr>
        <p:txBody>
          <a:bodyPr wrap="square">
            <a:spAutoFit/>
          </a:bodyPr>
          <a:lstStyle/>
          <a:p>
            <a:pPr marL="0" indent="0">
              <a:buNone/>
            </a:pPr>
            <a:r>
              <a:rPr lang="en-US" sz="4600" dirty="0">
                <a:solidFill>
                  <a:schemeClr val="tx2">
                    <a:lumMod val="60000"/>
                    <a:lumOff val="40000"/>
                  </a:schemeClr>
                </a:solidFill>
              </a:rPr>
              <a:t>52</a:t>
            </a:r>
            <a:r>
              <a:rPr lang="en-US" sz="4600" dirty="0"/>
              <a:t>  </a:t>
            </a:r>
            <a:r>
              <a:rPr lang="en-US" sz="4600" dirty="0">
                <a:solidFill>
                  <a:schemeClr val="accent2"/>
                </a:solidFill>
              </a:rPr>
              <a:t>55</a:t>
            </a:r>
            <a:r>
              <a:rPr lang="en-US" sz="4600" dirty="0"/>
              <a:t>  </a:t>
            </a:r>
            <a:r>
              <a:rPr lang="en-US" sz="4600" dirty="0">
                <a:solidFill>
                  <a:schemeClr val="accent3">
                    <a:lumMod val="75000"/>
                  </a:schemeClr>
                </a:solidFill>
              </a:rPr>
              <a:t>59</a:t>
            </a:r>
            <a:r>
              <a:rPr lang="en-US" sz="4600" dirty="0"/>
              <a:t>  </a:t>
            </a:r>
            <a:r>
              <a:rPr lang="en-US" sz="4600" dirty="0">
                <a:solidFill>
                  <a:schemeClr val="tx2">
                    <a:lumMod val="60000"/>
                    <a:lumOff val="40000"/>
                  </a:schemeClr>
                </a:solidFill>
              </a:rPr>
              <a:t>52</a:t>
            </a:r>
            <a:r>
              <a:rPr lang="en-US" sz="4600" dirty="0"/>
              <a:t>  </a:t>
            </a:r>
            <a:r>
              <a:rPr lang="en-US" sz="4600" dirty="0">
                <a:solidFill>
                  <a:schemeClr val="accent2"/>
                </a:solidFill>
              </a:rPr>
              <a:t>55</a:t>
            </a:r>
          </a:p>
          <a:p>
            <a:pPr marL="0" indent="0">
              <a:buNone/>
            </a:pPr>
            <a:r>
              <a:rPr lang="en-US" sz="4600" dirty="0">
                <a:solidFill>
                  <a:schemeClr val="accent2"/>
                </a:solidFill>
              </a:rPr>
              <a:t>55</a:t>
            </a:r>
            <a:r>
              <a:rPr lang="en-US" sz="4600" dirty="0"/>
              <a:t>  </a:t>
            </a:r>
            <a:r>
              <a:rPr lang="en-US" sz="4600" dirty="0">
                <a:solidFill>
                  <a:schemeClr val="accent3">
                    <a:lumMod val="75000"/>
                  </a:schemeClr>
                </a:solidFill>
              </a:rPr>
              <a:t>59</a:t>
            </a:r>
            <a:r>
              <a:rPr lang="en-US" sz="4600" dirty="0"/>
              <a:t>  </a:t>
            </a:r>
            <a:r>
              <a:rPr lang="en-US" sz="4600" dirty="0">
                <a:solidFill>
                  <a:schemeClr val="tx2">
                    <a:lumMod val="60000"/>
                    <a:lumOff val="40000"/>
                  </a:schemeClr>
                </a:solidFill>
              </a:rPr>
              <a:t>52</a:t>
            </a:r>
            <a:r>
              <a:rPr lang="en-US" sz="4600" dirty="0"/>
              <a:t>  </a:t>
            </a:r>
            <a:r>
              <a:rPr lang="en-US" sz="4600" dirty="0">
                <a:solidFill>
                  <a:schemeClr val="accent3">
                    <a:lumMod val="75000"/>
                  </a:schemeClr>
                </a:solidFill>
              </a:rPr>
              <a:t>59</a:t>
            </a:r>
            <a:r>
              <a:rPr lang="en-US" sz="4600" dirty="0"/>
              <a:t>  </a:t>
            </a:r>
            <a:r>
              <a:rPr lang="en-US" sz="4600" dirty="0">
                <a:solidFill>
                  <a:schemeClr val="accent3">
                    <a:lumMod val="75000"/>
                  </a:schemeClr>
                </a:solidFill>
              </a:rPr>
              <a:t>59</a:t>
            </a:r>
          </a:p>
          <a:p>
            <a:pPr marL="0" indent="0">
              <a:buNone/>
            </a:pPr>
            <a:r>
              <a:rPr lang="en-US" sz="4600" dirty="0">
                <a:solidFill>
                  <a:schemeClr val="accent2"/>
                </a:solidFill>
              </a:rPr>
              <a:t>55</a:t>
            </a:r>
            <a:r>
              <a:rPr lang="en-US" sz="4600" dirty="0"/>
              <a:t>  </a:t>
            </a:r>
            <a:r>
              <a:rPr lang="en-US" sz="4600" dirty="0">
                <a:solidFill>
                  <a:schemeClr val="tx2">
                    <a:lumMod val="60000"/>
                    <a:lumOff val="40000"/>
                  </a:schemeClr>
                </a:solidFill>
              </a:rPr>
              <a:t>52</a:t>
            </a:r>
            <a:r>
              <a:rPr lang="en-US" sz="4600" dirty="0"/>
              <a:t>  </a:t>
            </a:r>
            <a:r>
              <a:rPr lang="en-US" sz="4600" dirty="0">
                <a:solidFill>
                  <a:schemeClr val="tx2">
                    <a:lumMod val="60000"/>
                    <a:lumOff val="40000"/>
                  </a:schemeClr>
                </a:solidFill>
              </a:rPr>
              <a:t>52</a:t>
            </a:r>
            <a:r>
              <a:rPr lang="en-US" sz="4600" dirty="0"/>
              <a:t>  </a:t>
            </a:r>
            <a:r>
              <a:rPr lang="en-US" sz="4600" dirty="0">
                <a:solidFill>
                  <a:schemeClr val="accent2"/>
                </a:solidFill>
              </a:rPr>
              <a:t>55</a:t>
            </a:r>
            <a:r>
              <a:rPr lang="en-US" sz="4600" dirty="0"/>
              <a:t>  </a:t>
            </a:r>
            <a:r>
              <a:rPr lang="en-US" sz="4600" dirty="0">
                <a:solidFill>
                  <a:schemeClr val="accent2"/>
                </a:solidFill>
              </a:rPr>
              <a:t>55</a:t>
            </a:r>
          </a:p>
          <a:p>
            <a:pPr marL="0" indent="0">
              <a:buNone/>
            </a:pPr>
            <a:r>
              <a:rPr lang="en-US" sz="4600" dirty="0">
                <a:solidFill>
                  <a:schemeClr val="accent3">
                    <a:lumMod val="75000"/>
                  </a:schemeClr>
                </a:solidFill>
              </a:rPr>
              <a:t>59</a:t>
            </a:r>
            <a:r>
              <a:rPr lang="en-US" sz="4600" dirty="0"/>
              <a:t>  </a:t>
            </a:r>
            <a:r>
              <a:rPr lang="en-US" sz="4600" dirty="0">
                <a:solidFill>
                  <a:schemeClr val="accent3">
                    <a:lumMod val="75000"/>
                  </a:schemeClr>
                </a:solidFill>
              </a:rPr>
              <a:t>59</a:t>
            </a:r>
            <a:r>
              <a:rPr lang="en-US" sz="4600" dirty="0"/>
              <a:t>  </a:t>
            </a:r>
            <a:r>
              <a:rPr lang="en-US" sz="4600" dirty="0">
                <a:solidFill>
                  <a:schemeClr val="accent3">
                    <a:lumMod val="75000"/>
                  </a:schemeClr>
                </a:solidFill>
              </a:rPr>
              <a:t>59</a:t>
            </a:r>
            <a:r>
              <a:rPr lang="en-US" sz="4600" dirty="0"/>
              <a:t>  </a:t>
            </a:r>
            <a:r>
              <a:rPr lang="en-US" sz="4600" dirty="0">
                <a:solidFill>
                  <a:schemeClr val="tx2">
                    <a:lumMod val="60000"/>
                    <a:lumOff val="40000"/>
                  </a:schemeClr>
                </a:solidFill>
              </a:rPr>
              <a:t>52</a:t>
            </a:r>
            <a:r>
              <a:rPr lang="en-US" sz="4600" dirty="0"/>
              <a:t>  </a:t>
            </a:r>
            <a:r>
              <a:rPr lang="en-US" sz="4600" dirty="0">
                <a:solidFill>
                  <a:schemeClr val="accent2"/>
                </a:solidFill>
              </a:rPr>
              <a:t>55</a:t>
            </a:r>
          </a:p>
          <a:p>
            <a:pPr marL="0" indent="0">
              <a:buNone/>
            </a:pPr>
            <a:r>
              <a:rPr lang="en-US" sz="4600" dirty="0">
                <a:solidFill>
                  <a:schemeClr val="tx2">
                    <a:lumMod val="60000"/>
                    <a:lumOff val="40000"/>
                  </a:schemeClr>
                </a:solidFill>
              </a:rPr>
              <a:t>52</a:t>
            </a:r>
            <a:r>
              <a:rPr lang="en-US" sz="4600" dirty="0"/>
              <a:t>  </a:t>
            </a:r>
            <a:r>
              <a:rPr lang="en-US" sz="4600" dirty="0">
                <a:solidFill>
                  <a:schemeClr val="accent2"/>
                </a:solidFill>
              </a:rPr>
              <a:t>55</a:t>
            </a:r>
            <a:r>
              <a:rPr lang="en-US" sz="4600" dirty="0"/>
              <a:t>  </a:t>
            </a:r>
            <a:r>
              <a:rPr lang="en-US" sz="4600" dirty="0">
                <a:solidFill>
                  <a:schemeClr val="accent2"/>
                </a:solidFill>
              </a:rPr>
              <a:t>55</a:t>
            </a:r>
            <a:r>
              <a:rPr lang="en-US" sz="4600" dirty="0"/>
              <a:t>  </a:t>
            </a:r>
            <a:r>
              <a:rPr lang="en-US" sz="4600" dirty="0">
                <a:solidFill>
                  <a:schemeClr val="accent3">
                    <a:lumMod val="75000"/>
                  </a:schemeClr>
                </a:solidFill>
              </a:rPr>
              <a:t>59</a:t>
            </a:r>
            <a:r>
              <a:rPr lang="en-US" sz="4600" dirty="0"/>
              <a:t>  </a:t>
            </a:r>
            <a:r>
              <a:rPr lang="en-US" sz="4600" dirty="0">
                <a:solidFill>
                  <a:schemeClr val="accent3">
                    <a:lumMod val="75000"/>
                  </a:schemeClr>
                </a:solidFill>
              </a:rPr>
              <a:t>59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chemeClr val="accent1"/>
                </a:solidFill>
                <a:cs typeface="B Nazanin" panose="00000400000000000000" pitchFamily="2" charset="-78"/>
              </a:rPr>
              <a:t>مرحله 1 : محاسبه هیستوگرام</a:t>
            </a:r>
            <a:endParaRPr b="1" dirty="0">
              <a:solidFill>
                <a:schemeClr val="accent1"/>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ctr">
              <a:buNone/>
            </a:pPr>
            <a:r>
              <a:rPr lang="fa-IR" dirty="0"/>
              <a:t>شدت</a:t>
            </a:r>
            <a:r>
              <a:rPr lang="en-US" dirty="0"/>
              <a:t> </a:t>
            </a:r>
            <a:r>
              <a:rPr lang="fa-IR" dirty="0"/>
              <a:t>   تکرار   &lt;-   </a:t>
            </a:r>
            <a:endParaRPr dirty="0"/>
          </a:p>
          <a:p>
            <a:pPr marL="0" indent="0" algn="ctr">
              <a:buNone/>
            </a:pPr>
            <a:r>
              <a:rPr dirty="0"/>
              <a:t>---------------------</a:t>
            </a:r>
          </a:p>
          <a:p>
            <a:pPr marL="0" indent="0" algn="ctr">
              <a:buNone/>
            </a:pPr>
            <a:r>
              <a:rPr dirty="0">
                <a:solidFill>
                  <a:schemeClr val="accent1"/>
                </a:solidFill>
              </a:rPr>
              <a:t>52</a:t>
            </a:r>
            <a:r>
              <a:rPr lang="fa-IR" dirty="0">
                <a:solidFill>
                  <a:schemeClr val="accent1"/>
                </a:solidFill>
              </a:rPr>
              <a:t>  </a:t>
            </a:r>
            <a:r>
              <a:rPr lang="en-US" dirty="0">
                <a:solidFill>
                  <a:schemeClr val="accent1"/>
                </a:solidFill>
              </a:rPr>
              <a:t> </a:t>
            </a:r>
            <a:r>
              <a:rPr lang="fa-IR" dirty="0">
                <a:solidFill>
                  <a:schemeClr val="accent1"/>
                </a:solidFill>
              </a:rPr>
              <a:t>   &lt;-</a:t>
            </a:r>
            <a:r>
              <a:rPr lang="en-US" dirty="0">
                <a:solidFill>
                  <a:schemeClr val="accent1"/>
                </a:solidFill>
              </a:rPr>
              <a:t>7</a:t>
            </a:r>
            <a:endParaRPr dirty="0">
              <a:solidFill>
                <a:schemeClr val="accent1"/>
              </a:solidFill>
            </a:endParaRPr>
          </a:p>
          <a:p>
            <a:pPr marL="0" indent="0" algn="ctr">
              <a:buNone/>
            </a:pPr>
            <a:r>
              <a:rPr lang="fa-IR" dirty="0"/>
              <a:t> </a:t>
            </a:r>
            <a:r>
              <a:rPr dirty="0">
                <a:solidFill>
                  <a:schemeClr val="accent2"/>
                </a:solidFill>
              </a:rPr>
              <a:t>55</a:t>
            </a:r>
            <a:r>
              <a:rPr lang="fa-IR" dirty="0">
                <a:solidFill>
                  <a:schemeClr val="accent2"/>
                </a:solidFill>
              </a:rPr>
              <a:t>&lt;-   </a:t>
            </a:r>
            <a:r>
              <a:rPr dirty="0">
                <a:solidFill>
                  <a:schemeClr val="accent2"/>
                </a:solidFill>
              </a:rPr>
              <a:t> </a:t>
            </a:r>
            <a:r>
              <a:rPr lang="fa-IR" dirty="0">
                <a:solidFill>
                  <a:schemeClr val="accent2"/>
                </a:solidFill>
              </a:rPr>
              <a:t>  </a:t>
            </a:r>
            <a:r>
              <a:rPr lang="en-US" dirty="0">
                <a:solidFill>
                  <a:schemeClr val="accent2"/>
                </a:solidFill>
              </a:rPr>
              <a:t>9</a:t>
            </a:r>
            <a:endParaRPr dirty="0">
              <a:solidFill>
                <a:schemeClr val="accent2"/>
              </a:solidFill>
            </a:endParaRPr>
          </a:p>
          <a:p>
            <a:pPr marL="0" indent="0" algn="ctr">
              <a:buNone/>
            </a:pPr>
            <a:r>
              <a:rPr dirty="0">
                <a:solidFill>
                  <a:schemeClr val="accent3">
                    <a:lumMod val="75000"/>
                  </a:schemeClr>
                </a:solidFill>
              </a:rPr>
              <a:t>59 </a:t>
            </a:r>
            <a:r>
              <a:rPr lang="fa-IR" dirty="0">
                <a:solidFill>
                  <a:schemeClr val="accent3">
                    <a:lumMod val="75000"/>
                  </a:schemeClr>
                </a:solidFill>
              </a:rPr>
              <a:t>   &lt;-  </a:t>
            </a:r>
            <a:r>
              <a:rPr lang="en-US" dirty="0">
                <a:solidFill>
                  <a:schemeClr val="accent3">
                    <a:lumMod val="75000"/>
                  </a:schemeClr>
                </a:solidFill>
              </a:rPr>
              <a:t>9</a:t>
            </a:r>
            <a:endParaRPr dirty="0">
              <a:solidFill>
                <a:schemeClr val="accent3">
                  <a:lumMod val="75000"/>
                </a:schemeClr>
              </a:solidFill>
            </a:endParaRPr>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b="1" dirty="0">
                <a:solidFill>
                  <a:schemeClr val="accent1"/>
                </a:solidFill>
                <a:cs typeface="B Nazanin" panose="00000400000000000000" pitchFamily="2" charset="-78"/>
              </a:rPr>
              <a:t>مرحل 2 – محاسبه </a:t>
            </a:r>
            <a:r>
              <a:rPr lang="en-US" b="1" dirty="0">
                <a:solidFill>
                  <a:schemeClr val="accent1"/>
                </a:solidFill>
                <a:cs typeface="B Nazanin" panose="00000400000000000000" pitchFamily="2" charset="-78"/>
              </a:rPr>
              <a:t>PDF</a:t>
            </a:r>
            <a:endParaRPr b="1" dirty="0">
              <a:solidFill>
                <a:schemeClr val="accent1"/>
              </a:solidFill>
              <a:cs typeface="B Nazanin" panose="00000400000000000000" pitchFamily="2" charset="-78"/>
            </a:endParaRPr>
          </a:p>
        </p:txBody>
      </p:sp>
      <p:sp>
        <p:nvSpPr>
          <p:cNvPr id="3" name="Content Placeholder 2"/>
          <p:cNvSpPr>
            <a:spLocks noGrp="1"/>
          </p:cNvSpPr>
          <p:nvPr>
            <p:ph idx="1"/>
          </p:nvPr>
        </p:nvSpPr>
        <p:spPr/>
        <p:txBody>
          <a:bodyPr/>
          <a:lstStyle/>
          <a:p>
            <a:endParaRPr lang="en-US" dirty="0">
              <a:solidFill>
                <a:schemeClr val="accent1"/>
              </a:solidFill>
            </a:endParaRPr>
          </a:p>
          <a:p>
            <a:r>
              <a:rPr dirty="0">
                <a:solidFill>
                  <a:schemeClr val="accent1"/>
                </a:solidFill>
              </a:rPr>
              <a:t>PDF(52) = </a:t>
            </a:r>
            <a:r>
              <a:rPr lang="en-US" dirty="0">
                <a:solidFill>
                  <a:schemeClr val="accent1"/>
                </a:solidFill>
              </a:rPr>
              <a:t>7</a:t>
            </a:r>
            <a:r>
              <a:rPr dirty="0">
                <a:solidFill>
                  <a:schemeClr val="accent1"/>
                </a:solidFill>
              </a:rPr>
              <a:t> / 25 = 0.</a:t>
            </a:r>
            <a:r>
              <a:rPr lang="en-US" dirty="0">
                <a:solidFill>
                  <a:schemeClr val="accent1"/>
                </a:solidFill>
              </a:rPr>
              <a:t>28</a:t>
            </a:r>
            <a:endParaRPr dirty="0">
              <a:solidFill>
                <a:schemeClr val="accent1"/>
              </a:solidFill>
            </a:endParaRPr>
          </a:p>
          <a:p>
            <a:r>
              <a:rPr dirty="0">
                <a:solidFill>
                  <a:schemeClr val="accent2"/>
                </a:solidFill>
              </a:rPr>
              <a:t>PDF(55) = </a:t>
            </a:r>
            <a:r>
              <a:rPr lang="en-US" dirty="0">
                <a:solidFill>
                  <a:schemeClr val="accent2"/>
                </a:solidFill>
              </a:rPr>
              <a:t>9</a:t>
            </a:r>
            <a:r>
              <a:rPr dirty="0">
                <a:solidFill>
                  <a:schemeClr val="accent2"/>
                </a:solidFill>
              </a:rPr>
              <a:t> / 25 = 0.</a:t>
            </a:r>
            <a:r>
              <a:rPr lang="en-US" dirty="0">
                <a:solidFill>
                  <a:schemeClr val="accent2"/>
                </a:solidFill>
              </a:rPr>
              <a:t>36</a:t>
            </a:r>
            <a:endParaRPr dirty="0">
              <a:solidFill>
                <a:schemeClr val="accent2"/>
              </a:solidFill>
            </a:endParaRPr>
          </a:p>
          <a:p>
            <a:r>
              <a:rPr dirty="0">
                <a:solidFill>
                  <a:schemeClr val="accent3">
                    <a:lumMod val="75000"/>
                  </a:schemeClr>
                </a:solidFill>
              </a:rPr>
              <a:t>PDF(59) = </a:t>
            </a:r>
            <a:r>
              <a:rPr lang="en-US" dirty="0">
                <a:solidFill>
                  <a:schemeClr val="accent3">
                    <a:lumMod val="75000"/>
                  </a:schemeClr>
                </a:solidFill>
              </a:rPr>
              <a:t>9</a:t>
            </a:r>
            <a:r>
              <a:rPr dirty="0">
                <a:solidFill>
                  <a:schemeClr val="accent3">
                    <a:lumMod val="75000"/>
                  </a:schemeClr>
                </a:solidFill>
              </a:rPr>
              <a:t> / 25 = 0.</a:t>
            </a:r>
            <a:r>
              <a:rPr lang="en-US" dirty="0">
                <a:solidFill>
                  <a:schemeClr val="accent3">
                    <a:lumMod val="75000"/>
                  </a:schemeClr>
                </a:solidFill>
              </a:rPr>
              <a:t>36</a:t>
            </a:r>
          </a:p>
          <a:p>
            <a:pPr marL="0" indent="0">
              <a:buNone/>
            </a:pPr>
            <a:endParaRPr lang="en-US" dirty="0">
              <a:solidFill>
                <a:schemeClr val="accent3">
                  <a:lumMod val="75000"/>
                </a:schemeClr>
              </a:solidFill>
            </a:endParaRPr>
          </a:p>
          <a:p>
            <a:pPr marL="0" indent="0" algn="r" rtl="1">
              <a:buNone/>
            </a:pPr>
            <a:r>
              <a:rPr lang="en-US" dirty="0"/>
              <a:t> </a:t>
            </a:r>
            <a:r>
              <a:rPr lang="en-US" sz="2200" dirty="0">
                <a:cs typeface="B Nazanin" panose="00000400000000000000" pitchFamily="2" charset="-78"/>
              </a:rPr>
              <a:t>PDF </a:t>
            </a:r>
            <a:r>
              <a:rPr lang="ar-SA" sz="2200" dirty="0">
                <a:cs typeface="B Nazanin" panose="00000400000000000000" pitchFamily="2" charset="-78"/>
              </a:rPr>
              <a:t>فرکانس نسبی هر شدت را نشان می دهد.</a:t>
            </a:r>
            <a:endParaRPr sz="2200" dirty="0">
              <a:cs typeface="B Nazanin" panose="00000400000000000000" pitchFamily="2"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b="1" dirty="0">
                <a:solidFill>
                  <a:schemeClr val="accent1"/>
                </a:solidFill>
                <a:cs typeface="B Nazanin" panose="00000400000000000000" pitchFamily="2" charset="-78"/>
              </a:rPr>
              <a:t>مرحله 3 – محاسبه </a:t>
            </a:r>
            <a:r>
              <a:rPr lang="en-US" b="1" dirty="0">
                <a:solidFill>
                  <a:schemeClr val="accent1"/>
                </a:solidFill>
                <a:cs typeface="B Nazanin" panose="00000400000000000000" pitchFamily="2" charset="-78"/>
              </a:rPr>
              <a:t>CDF</a:t>
            </a:r>
            <a:endParaRPr b="1" dirty="0">
              <a:solidFill>
                <a:schemeClr val="accent1"/>
              </a:solidFill>
              <a:cs typeface="B Nazanin" panose="00000400000000000000" pitchFamily="2" charset="-78"/>
            </a:endParaRPr>
          </a:p>
        </p:txBody>
      </p:sp>
      <p:sp>
        <p:nvSpPr>
          <p:cNvPr id="3" name="Content Placeholder 2"/>
          <p:cNvSpPr>
            <a:spLocks noGrp="1"/>
          </p:cNvSpPr>
          <p:nvPr>
            <p:ph idx="1"/>
          </p:nvPr>
        </p:nvSpPr>
        <p:spPr/>
        <p:txBody>
          <a:bodyPr/>
          <a:lstStyle/>
          <a:p>
            <a:endParaRPr lang="en-US" dirty="0">
              <a:solidFill>
                <a:schemeClr val="accent1"/>
              </a:solidFill>
            </a:endParaRPr>
          </a:p>
          <a:p>
            <a:r>
              <a:rPr dirty="0">
                <a:solidFill>
                  <a:schemeClr val="accent1"/>
                </a:solidFill>
              </a:rPr>
              <a:t>CDF(52) = 0.</a:t>
            </a:r>
            <a:r>
              <a:rPr lang="en-US" dirty="0">
                <a:solidFill>
                  <a:schemeClr val="accent1"/>
                </a:solidFill>
              </a:rPr>
              <a:t>28</a:t>
            </a:r>
            <a:endParaRPr dirty="0">
              <a:solidFill>
                <a:schemeClr val="accent1"/>
              </a:solidFill>
            </a:endParaRPr>
          </a:p>
          <a:p>
            <a:r>
              <a:rPr dirty="0">
                <a:solidFill>
                  <a:schemeClr val="accent2"/>
                </a:solidFill>
              </a:rPr>
              <a:t>CDF(55) = 0.</a:t>
            </a:r>
            <a:r>
              <a:rPr lang="en-US" dirty="0">
                <a:solidFill>
                  <a:schemeClr val="accent2"/>
                </a:solidFill>
              </a:rPr>
              <a:t>28</a:t>
            </a:r>
            <a:r>
              <a:rPr dirty="0">
                <a:solidFill>
                  <a:schemeClr val="accent2"/>
                </a:solidFill>
              </a:rPr>
              <a:t> + 0.</a:t>
            </a:r>
            <a:r>
              <a:rPr lang="en-US" dirty="0">
                <a:solidFill>
                  <a:schemeClr val="accent2"/>
                </a:solidFill>
              </a:rPr>
              <a:t>36</a:t>
            </a:r>
            <a:r>
              <a:rPr dirty="0">
                <a:solidFill>
                  <a:schemeClr val="accent2"/>
                </a:solidFill>
              </a:rPr>
              <a:t> = </a:t>
            </a:r>
            <a:r>
              <a:rPr lang="en-US" dirty="0">
                <a:solidFill>
                  <a:schemeClr val="accent2"/>
                </a:solidFill>
              </a:rPr>
              <a:t>0.64</a:t>
            </a:r>
            <a:endParaRPr dirty="0">
              <a:solidFill>
                <a:schemeClr val="accent2"/>
              </a:solidFill>
            </a:endParaRPr>
          </a:p>
          <a:p>
            <a:r>
              <a:rPr dirty="0">
                <a:solidFill>
                  <a:schemeClr val="accent3">
                    <a:lumMod val="75000"/>
                  </a:schemeClr>
                </a:solidFill>
              </a:rPr>
              <a:t>CDF(59) = 0.</a:t>
            </a:r>
            <a:r>
              <a:rPr lang="en-US" dirty="0">
                <a:solidFill>
                  <a:schemeClr val="accent3">
                    <a:lumMod val="75000"/>
                  </a:schemeClr>
                </a:solidFill>
              </a:rPr>
              <a:t>64</a:t>
            </a:r>
            <a:r>
              <a:rPr dirty="0">
                <a:solidFill>
                  <a:schemeClr val="accent3">
                    <a:lumMod val="75000"/>
                  </a:schemeClr>
                </a:solidFill>
              </a:rPr>
              <a:t> + 0.</a:t>
            </a:r>
            <a:r>
              <a:rPr lang="en-US" dirty="0">
                <a:solidFill>
                  <a:schemeClr val="accent3">
                    <a:lumMod val="75000"/>
                  </a:schemeClr>
                </a:solidFill>
              </a:rPr>
              <a:t>36</a:t>
            </a:r>
            <a:r>
              <a:rPr dirty="0">
                <a:solidFill>
                  <a:schemeClr val="accent3">
                    <a:lumMod val="75000"/>
                  </a:schemeClr>
                </a:solidFill>
              </a:rPr>
              <a:t> = 1.0</a:t>
            </a:r>
            <a:endParaRPr lang="en-US" dirty="0">
              <a:solidFill>
                <a:schemeClr val="accent3">
                  <a:lumMod val="75000"/>
                </a:schemeClr>
              </a:solidFill>
            </a:endParaRPr>
          </a:p>
          <a:p>
            <a:endParaRPr lang="en-US" dirty="0">
              <a:solidFill>
                <a:schemeClr val="accent3">
                  <a:lumMod val="75000"/>
                </a:schemeClr>
              </a:solidFill>
            </a:endParaRPr>
          </a:p>
          <a:p>
            <a:pPr marL="0" indent="0" algn="r" rtl="1">
              <a:buNone/>
            </a:pPr>
            <a:r>
              <a:rPr lang="en-US" dirty="0">
                <a:solidFill>
                  <a:schemeClr val="accent3">
                    <a:lumMod val="75000"/>
                  </a:schemeClr>
                </a:solidFill>
                <a:cs typeface="B Nazanin" panose="00000400000000000000" pitchFamily="2" charset="-78"/>
              </a:rPr>
              <a:t> </a:t>
            </a:r>
            <a:r>
              <a:rPr lang="en-US" sz="2200" dirty="0">
                <a:cs typeface="B Nazanin" panose="00000400000000000000" pitchFamily="2" charset="-78"/>
              </a:rPr>
              <a:t>CDF </a:t>
            </a:r>
            <a:r>
              <a:rPr lang="ar-SA" sz="2200" dirty="0">
                <a:cs typeface="B Nazanin" panose="00000400000000000000" pitchFamily="2" charset="-78"/>
              </a:rPr>
              <a:t>مجموع تجمعی مقادیر</a:t>
            </a:r>
            <a:r>
              <a:rPr lang="en-US" sz="2200" dirty="0">
                <a:cs typeface="B Nazanin" panose="00000400000000000000" pitchFamily="2" charset="-78"/>
              </a:rPr>
              <a:t>PDF </a:t>
            </a:r>
            <a:r>
              <a:rPr lang="fa-IR" sz="2200" dirty="0">
                <a:cs typeface="B Nazanin" panose="00000400000000000000" pitchFamily="2" charset="-78"/>
              </a:rPr>
              <a:t> </a:t>
            </a:r>
            <a:r>
              <a:rPr lang="ar-SA" sz="2200" dirty="0">
                <a:cs typeface="B Nazanin" panose="00000400000000000000" pitchFamily="2" charset="-78"/>
              </a:rPr>
              <a:t>است.</a:t>
            </a:r>
            <a:endParaRPr sz="2200" dirty="0">
              <a:cs typeface="B Nazanin" panose="00000400000000000000" pitchFamily="2"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b="1" dirty="0">
                <a:solidFill>
                  <a:schemeClr val="accent1"/>
                </a:solidFill>
                <a:cs typeface="B Nazanin" panose="00000400000000000000" pitchFamily="2" charset="-78"/>
              </a:rPr>
              <a:t>مرحله 4 – نگاشت شدت های جدید</a:t>
            </a:r>
            <a:endParaRPr b="1" dirty="0">
              <a:solidFill>
                <a:schemeClr val="accent1"/>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a:buNone/>
            </a:pPr>
            <a:r>
              <a:rPr lang="ar-SA" sz="2200" dirty="0">
                <a:cs typeface="B Nazanin" panose="00000400000000000000" pitchFamily="2" charset="-78"/>
              </a:rPr>
              <a:t>نگاشت شدت های قدیمی به شدت های جدید</a:t>
            </a:r>
            <a:r>
              <a:rPr lang="fa-IR" sz="2200" dirty="0">
                <a:cs typeface="B Nazanin" panose="00000400000000000000" pitchFamily="2" charset="-78"/>
              </a:rPr>
              <a:t>:</a:t>
            </a:r>
            <a:endParaRPr lang="en-US" sz="2200" dirty="0">
              <a:cs typeface="B Nazanin" panose="00000400000000000000" pitchFamily="2" charset="-78"/>
            </a:endParaRPr>
          </a:p>
          <a:p>
            <a:pPr marL="0" indent="0" algn="r">
              <a:buNone/>
            </a:pPr>
            <a:endParaRPr lang="en-US" sz="2200" dirty="0">
              <a:cs typeface="B Nazanin" panose="00000400000000000000" pitchFamily="2" charset="-78"/>
            </a:endParaRPr>
          </a:p>
          <a:p>
            <a:pPr marL="0" indent="0">
              <a:buNone/>
            </a:pPr>
            <a:r>
              <a:rPr dirty="0">
                <a:solidFill>
                  <a:schemeClr val="accent1"/>
                </a:solidFill>
              </a:rPr>
              <a:t>New(52) = round(255 * 0.</a:t>
            </a:r>
            <a:r>
              <a:rPr lang="en-US" dirty="0">
                <a:solidFill>
                  <a:schemeClr val="accent1"/>
                </a:solidFill>
              </a:rPr>
              <a:t>28</a:t>
            </a:r>
            <a:r>
              <a:rPr dirty="0">
                <a:solidFill>
                  <a:schemeClr val="accent1"/>
                </a:solidFill>
              </a:rPr>
              <a:t>) = </a:t>
            </a:r>
            <a:r>
              <a:rPr lang="en-US" dirty="0">
                <a:solidFill>
                  <a:schemeClr val="accent1"/>
                </a:solidFill>
              </a:rPr>
              <a:t>71</a:t>
            </a:r>
            <a:endParaRPr dirty="0">
              <a:solidFill>
                <a:schemeClr val="accent1"/>
              </a:solidFill>
            </a:endParaRPr>
          </a:p>
          <a:p>
            <a:pPr marL="0" indent="0">
              <a:buNone/>
            </a:pPr>
            <a:r>
              <a:rPr dirty="0">
                <a:solidFill>
                  <a:schemeClr val="accent2"/>
                </a:solidFill>
              </a:rPr>
              <a:t>New(55) = round(255 * 0.</a:t>
            </a:r>
            <a:r>
              <a:rPr lang="en-US" dirty="0">
                <a:solidFill>
                  <a:schemeClr val="accent2"/>
                </a:solidFill>
              </a:rPr>
              <a:t>64</a:t>
            </a:r>
            <a:r>
              <a:rPr dirty="0">
                <a:solidFill>
                  <a:schemeClr val="accent2"/>
                </a:solidFill>
              </a:rPr>
              <a:t>) = </a:t>
            </a:r>
            <a:r>
              <a:rPr lang="en-US" dirty="0">
                <a:solidFill>
                  <a:schemeClr val="accent2"/>
                </a:solidFill>
              </a:rPr>
              <a:t>163</a:t>
            </a:r>
            <a:endParaRPr dirty="0">
              <a:solidFill>
                <a:schemeClr val="accent2"/>
              </a:solidFill>
            </a:endParaRPr>
          </a:p>
          <a:p>
            <a:pPr marL="0" indent="0">
              <a:buNone/>
            </a:pPr>
            <a:r>
              <a:rPr dirty="0">
                <a:solidFill>
                  <a:schemeClr val="accent3">
                    <a:lumMod val="75000"/>
                  </a:schemeClr>
                </a:solidFill>
              </a:rPr>
              <a:t>New(59) = round(255 * 1.0) = 255</a:t>
            </a:r>
            <a:endParaRPr lang="en-US" dirty="0">
              <a:solidFill>
                <a:schemeClr val="accent3">
                  <a:lumMod val="75000"/>
                </a:schemeClr>
              </a:solidFill>
            </a:endParaRPr>
          </a:p>
          <a:p>
            <a:pPr marL="0" indent="0">
              <a:buNone/>
            </a:pPr>
            <a:endParaRPr dirty="0">
              <a:solidFill>
                <a:schemeClr val="accent3">
                  <a:lumMod val="75000"/>
                </a:schemeClr>
              </a:solidFill>
            </a:endParaRPr>
          </a:p>
          <a:p>
            <a:pPr marL="0" indent="0" algn="r" rtl="1">
              <a:buNone/>
            </a:pPr>
            <a:r>
              <a:rPr lang="ar-SA" sz="2200" dirty="0">
                <a:cs typeface="B Nazanin" panose="00000400000000000000" pitchFamily="2" charset="-78"/>
              </a:rPr>
              <a:t>این شدت های اصلی را به شدت های جدید ترسیم می کند</a:t>
            </a:r>
            <a:r>
              <a:rPr lang="en-US" sz="2200" dirty="0">
                <a:cs typeface="B Nazanin" panose="00000400000000000000" pitchFamily="2" charset="-78"/>
              </a:rP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chemeClr val="accent1"/>
                </a:solidFill>
                <a:cs typeface="B Nazanin" panose="00000400000000000000" pitchFamily="2" charset="-78"/>
              </a:rPr>
              <a:t>نتیجه نهایی تصویر</a:t>
            </a:r>
            <a:endParaRPr b="1" dirty="0">
              <a:solidFill>
                <a:schemeClr val="accent1"/>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a:buNone/>
            </a:pPr>
            <a:r>
              <a:rPr lang="ar-SA" sz="2400" dirty="0">
                <a:cs typeface="B Nazanin" panose="00000400000000000000" pitchFamily="2" charset="-78"/>
              </a:rPr>
              <a:t>شدت تصویر تبدیل شده:</a:t>
            </a:r>
            <a:endParaRPr lang="en-US" sz="3200" dirty="0"/>
          </a:p>
          <a:p>
            <a:pPr marL="0" indent="0" algn="ctr">
              <a:buNone/>
            </a:pPr>
            <a:r>
              <a:rPr lang="en-US" sz="3200" dirty="0">
                <a:solidFill>
                  <a:schemeClr val="accent1"/>
                </a:solidFill>
              </a:rPr>
              <a:t>71</a:t>
            </a:r>
            <a:r>
              <a:rPr lang="en-US" sz="3200" dirty="0"/>
              <a:t>  </a:t>
            </a:r>
            <a:r>
              <a:rPr lang="en-US" sz="3200" dirty="0">
                <a:solidFill>
                  <a:schemeClr val="accent2"/>
                </a:solidFill>
              </a:rPr>
              <a:t>163</a:t>
            </a:r>
            <a:r>
              <a:rPr lang="en-US" sz="3200" dirty="0"/>
              <a:t>  </a:t>
            </a:r>
            <a:r>
              <a:rPr lang="en-US" sz="3200" dirty="0">
                <a:solidFill>
                  <a:schemeClr val="accent3">
                    <a:lumMod val="75000"/>
                  </a:schemeClr>
                </a:solidFill>
              </a:rPr>
              <a:t>255</a:t>
            </a:r>
            <a:r>
              <a:rPr lang="en-US" sz="3200" dirty="0"/>
              <a:t> </a:t>
            </a:r>
            <a:r>
              <a:rPr lang="en-US" sz="3200" dirty="0">
                <a:solidFill>
                  <a:schemeClr val="accent1"/>
                </a:solidFill>
              </a:rPr>
              <a:t>71</a:t>
            </a:r>
            <a:r>
              <a:rPr lang="en-US" sz="3200" dirty="0"/>
              <a:t> </a:t>
            </a:r>
            <a:r>
              <a:rPr lang="en-US" sz="3200" dirty="0">
                <a:solidFill>
                  <a:schemeClr val="accent2"/>
                </a:solidFill>
              </a:rPr>
              <a:t>163</a:t>
            </a:r>
          </a:p>
          <a:p>
            <a:pPr marL="0" indent="0" algn="ctr">
              <a:buNone/>
            </a:pPr>
            <a:r>
              <a:rPr lang="en-US" sz="3200" dirty="0">
                <a:solidFill>
                  <a:schemeClr val="accent2"/>
                </a:solidFill>
              </a:rPr>
              <a:t>163</a:t>
            </a:r>
            <a:r>
              <a:rPr lang="en-US" sz="3200" dirty="0"/>
              <a:t> </a:t>
            </a:r>
            <a:r>
              <a:rPr lang="en-US" sz="3200" dirty="0">
                <a:solidFill>
                  <a:schemeClr val="accent3">
                    <a:lumMod val="75000"/>
                  </a:schemeClr>
                </a:solidFill>
              </a:rPr>
              <a:t>255</a:t>
            </a:r>
            <a:r>
              <a:rPr lang="en-US" sz="3200" dirty="0"/>
              <a:t> </a:t>
            </a:r>
            <a:r>
              <a:rPr lang="en-US" sz="3200" dirty="0">
                <a:solidFill>
                  <a:schemeClr val="accent1"/>
                </a:solidFill>
              </a:rPr>
              <a:t>71</a:t>
            </a:r>
            <a:r>
              <a:rPr lang="en-US" sz="3200" dirty="0"/>
              <a:t>  </a:t>
            </a:r>
            <a:r>
              <a:rPr lang="en-US" sz="3200" dirty="0">
                <a:solidFill>
                  <a:schemeClr val="accent3">
                    <a:lumMod val="75000"/>
                  </a:schemeClr>
                </a:solidFill>
              </a:rPr>
              <a:t>255</a:t>
            </a:r>
            <a:r>
              <a:rPr lang="en-US" sz="3200" dirty="0"/>
              <a:t> </a:t>
            </a:r>
            <a:r>
              <a:rPr lang="en-US" sz="3200" dirty="0">
                <a:solidFill>
                  <a:schemeClr val="accent3">
                    <a:lumMod val="75000"/>
                  </a:schemeClr>
                </a:solidFill>
              </a:rPr>
              <a:t>255</a:t>
            </a:r>
          </a:p>
          <a:p>
            <a:pPr marL="0" indent="0" algn="ctr">
              <a:buNone/>
            </a:pPr>
            <a:r>
              <a:rPr lang="en-US" sz="3200" dirty="0">
                <a:solidFill>
                  <a:schemeClr val="accent2"/>
                </a:solidFill>
              </a:rPr>
              <a:t>163 </a:t>
            </a:r>
            <a:r>
              <a:rPr lang="en-US" sz="3200" dirty="0"/>
              <a:t> </a:t>
            </a:r>
            <a:r>
              <a:rPr lang="en-US" sz="3200" dirty="0">
                <a:solidFill>
                  <a:schemeClr val="accent1"/>
                </a:solidFill>
              </a:rPr>
              <a:t>71</a:t>
            </a:r>
            <a:r>
              <a:rPr lang="en-US" sz="3200" dirty="0"/>
              <a:t>  </a:t>
            </a:r>
            <a:r>
              <a:rPr lang="en-US" sz="3200" dirty="0">
                <a:solidFill>
                  <a:schemeClr val="accent1"/>
                </a:solidFill>
              </a:rPr>
              <a:t>71</a:t>
            </a:r>
            <a:r>
              <a:rPr lang="en-US" sz="3200" dirty="0"/>
              <a:t>  </a:t>
            </a:r>
            <a:r>
              <a:rPr lang="en-US" sz="3200" dirty="0">
                <a:solidFill>
                  <a:schemeClr val="accent2"/>
                </a:solidFill>
              </a:rPr>
              <a:t>163</a:t>
            </a:r>
            <a:r>
              <a:rPr lang="en-US" sz="3200" dirty="0"/>
              <a:t> </a:t>
            </a:r>
            <a:r>
              <a:rPr lang="en-US" sz="3200" dirty="0">
                <a:solidFill>
                  <a:schemeClr val="accent2"/>
                </a:solidFill>
              </a:rPr>
              <a:t>163</a:t>
            </a:r>
          </a:p>
          <a:p>
            <a:pPr marL="0" indent="0" algn="ctr">
              <a:buNone/>
            </a:pPr>
            <a:r>
              <a:rPr lang="en-US" sz="3200" dirty="0">
                <a:solidFill>
                  <a:schemeClr val="accent3">
                    <a:lumMod val="75000"/>
                  </a:schemeClr>
                </a:solidFill>
              </a:rPr>
              <a:t>255</a:t>
            </a:r>
            <a:r>
              <a:rPr lang="en-US" sz="3200" dirty="0"/>
              <a:t> </a:t>
            </a:r>
            <a:r>
              <a:rPr lang="en-US" sz="3200" dirty="0">
                <a:solidFill>
                  <a:schemeClr val="accent3">
                    <a:lumMod val="75000"/>
                  </a:schemeClr>
                </a:solidFill>
              </a:rPr>
              <a:t>255</a:t>
            </a:r>
            <a:r>
              <a:rPr lang="en-US" sz="3200" dirty="0"/>
              <a:t>  </a:t>
            </a:r>
            <a:r>
              <a:rPr lang="en-US" sz="3200" dirty="0">
                <a:solidFill>
                  <a:schemeClr val="accent3">
                    <a:lumMod val="75000"/>
                  </a:schemeClr>
                </a:solidFill>
              </a:rPr>
              <a:t>255</a:t>
            </a:r>
            <a:r>
              <a:rPr lang="en-US" sz="3200" dirty="0"/>
              <a:t> </a:t>
            </a:r>
            <a:r>
              <a:rPr lang="en-US" sz="3200" dirty="0">
                <a:solidFill>
                  <a:schemeClr val="accent1"/>
                </a:solidFill>
              </a:rPr>
              <a:t>71</a:t>
            </a:r>
            <a:r>
              <a:rPr lang="en-US" sz="3200" dirty="0"/>
              <a:t> </a:t>
            </a:r>
            <a:r>
              <a:rPr lang="en-US" sz="3200" dirty="0">
                <a:solidFill>
                  <a:schemeClr val="accent2"/>
                </a:solidFill>
              </a:rPr>
              <a:t>163</a:t>
            </a:r>
          </a:p>
          <a:p>
            <a:pPr marL="0" indent="0" algn="ctr">
              <a:buNone/>
            </a:pPr>
            <a:r>
              <a:rPr lang="en-US" sz="3200" dirty="0">
                <a:solidFill>
                  <a:schemeClr val="accent1"/>
                </a:solidFill>
              </a:rPr>
              <a:t>71</a:t>
            </a:r>
            <a:r>
              <a:rPr lang="en-US" sz="3200" dirty="0"/>
              <a:t> </a:t>
            </a:r>
            <a:r>
              <a:rPr lang="en-US" sz="3200" dirty="0">
                <a:solidFill>
                  <a:schemeClr val="accent2"/>
                </a:solidFill>
              </a:rPr>
              <a:t>163</a:t>
            </a:r>
            <a:r>
              <a:rPr lang="en-US" sz="3200" dirty="0"/>
              <a:t> </a:t>
            </a:r>
            <a:r>
              <a:rPr lang="en-US" sz="3200" dirty="0">
                <a:solidFill>
                  <a:schemeClr val="accent2"/>
                </a:solidFill>
              </a:rPr>
              <a:t>163</a:t>
            </a:r>
            <a:r>
              <a:rPr lang="en-US" sz="3200" dirty="0"/>
              <a:t>  </a:t>
            </a:r>
            <a:r>
              <a:rPr lang="en-US" sz="3200" dirty="0">
                <a:solidFill>
                  <a:schemeClr val="accent3">
                    <a:lumMod val="75000"/>
                  </a:schemeClr>
                </a:solidFill>
              </a:rPr>
              <a:t>255</a:t>
            </a:r>
            <a:r>
              <a:rPr lang="en-US" sz="3200" dirty="0"/>
              <a:t> </a:t>
            </a:r>
            <a:r>
              <a:rPr lang="en-US" sz="3200" dirty="0">
                <a:solidFill>
                  <a:schemeClr val="accent3">
                    <a:lumMod val="75000"/>
                  </a:schemeClr>
                </a:solidFill>
              </a:rPr>
              <a:t>255</a:t>
            </a:r>
          </a:p>
          <a:p>
            <a:pPr marL="0" indent="0" algn="ctr">
              <a:buNone/>
            </a:pPr>
            <a:endParaRPr dirty="0"/>
          </a:p>
          <a:p>
            <a:pPr marL="0" indent="0" algn="r">
              <a:buNone/>
            </a:pPr>
            <a:r>
              <a:rPr lang="ar-SA" sz="2400" dirty="0">
                <a:cs typeface="B Nazanin" panose="00000400000000000000" pitchFamily="2" charset="-78"/>
              </a:rPr>
              <a:t>کنتراست اکنون افزایش یافته است.</a:t>
            </a:r>
            <a:endParaRPr sz="2400" dirty="0">
              <a:cs typeface="B Nazanin" panose="00000400000000000000" pitchFamily="2" charset="-7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77AE1-DB31-3DFC-73C0-FDA6D9685D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0A5AE-6EB5-9F2C-E199-2CD2F727F65A}"/>
              </a:ext>
            </a:extLst>
          </p:cNvPr>
          <p:cNvSpPr>
            <a:spLocks noGrp="1"/>
          </p:cNvSpPr>
          <p:nvPr>
            <p:ph idx="1"/>
          </p:nvPr>
        </p:nvSpPr>
        <p:spPr>
          <a:xfrm>
            <a:off x="4242816" y="1518773"/>
            <a:ext cx="5193792" cy="2606040"/>
          </a:xfrm>
        </p:spPr>
        <p:txBody>
          <a:bodyPr>
            <a:noAutofit/>
          </a:bodyPr>
          <a:lstStyle/>
          <a:p>
            <a:pPr marL="0" indent="0" algn="r">
              <a:buNone/>
            </a:pPr>
            <a:endParaRPr lang="en-US" sz="3500" dirty="0"/>
          </a:p>
          <a:p>
            <a:pPr marL="0" indent="0" algn="ctr">
              <a:buNone/>
            </a:pPr>
            <a:r>
              <a:rPr lang="en-US" sz="3500" dirty="0">
                <a:solidFill>
                  <a:schemeClr val="accent1"/>
                </a:solidFill>
              </a:rPr>
              <a:t>71</a:t>
            </a:r>
            <a:r>
              <a:rPr sz="3500" dirty="0"/>
              <a:t>  </a:t>
            </a:r>
            <a:r>
              <a:rPr lang="en-US" sz="3500" dirty="0">
                <a:solidFill>
                  <a:schemeClr val="accent2"/>
                </a:solidFill>
              </a:rPr>
              <a:t>163</a:t>
            </a:r>
            <a:r>
              <a:rPr sz="3500" dirty="0"/>
              <a:t>  </a:t>
            </a:r>
            <a:r>
              <a:rPr sz="3500" dirty="0">
                <a:solidFill>
                  <a:schemeClr val="accent3">
                    <a:lumMod val="75000"/>
                  </a:schemeClr>
                </a:solidFill>
              </a:rPr>
              <a:t>255</a:t>
            </a:r>
            <a:r>
              <a:rPr sz="3500" dirty="0"/>
              <a:t> </a:t>
            </a:r>
            <a:r>
              <a:rPr lang="en-US" sz="3500" dirty="0">
                <a:solidFill>
                  <a:schemeClr val="accent1"/>
                </a:solidFill>
              </a:rPr>
              <a:t>71</a:t>
            </a:r>
            <a:r>
              <a:rPr sz="3500" dirty="0"/>
              <a:t> </a:t>
            </a:r>
            <a:r>
              <a:rPr lang="en-US" sz="3500" dirty="0">
                <a:solidFill>
                  <a:schemeClr val="accent2"/>
                </a:solidFill>
              </a:rPr>
              <a:t>163</a:t>
            </a:r>
            <a:endParaRPr sz="3500" dirty="0">
              <a:solidFill>
                <a:schemeClr val="accent2"/>
              </a:solidFill>
            </a:endParaRPr>
          </a:p>
          <a:p>
            <a:pPr marL="0" indent="0" algn="ctr">
              <a:buNone/>
            </a:pPr>
            <a:r>
              <a:rPr lang="en-US" sz="3500" dirty="0">
                <a:solidFill>
                  <a:schemeClr val="accent2"/>
                </a:solidFill>
              </a:rPr>
              <a:t>163</a:t>
            </a:r>
            <a:r>
              <a:rPr sz="3500" dirty="0"/>
              <a:t> </a:t>
            </a:r>
            <a:r>
              <a:rPr sz="3500" dirty="0">
                <a:solidFill>
                  <a:schemeClr val="accent3">
                    <a:lumMod val="75000"/>
                  </a:schemeClr>
                </a:solidFill>
              </a:rPr>
              <a:t>255</a:t>
            </a:r>
            <a:r>
              <a:rPr sz="3500" dirty="0"/>
              <a:t> </a:t>
            </a:r>
            <a:r>
              <a:rPr lang="en-US" sz="3500" dirty="0">
                <a:solidFill>
                  <a:schemeClr val="accent1"/>
                </a:solidFill>
              </a:rPr>
              <a:t>71</a:t>
            </a:r>
            <a:r>
              <a:rPr sz="3500" dirty="0"/>
              <a:t>  </a:t>
            </a:r>
            <a:r>
              <a:rPr sz="3500" dirty="0">
                <a:solidFill>
                  <a:schemeClr val="accent3">
                    <a:lumMod val="75000"/>
                  </a:schemeClr>
                </a:solidFill>
              </a:rPr>
              <a:t>255</a:t>
            </a:r>
            <a:r>
              <a:rPr sz="3500" dirty="0"/>
              <a:t> </a:t>
            </a:r>
            <a:r>
              <a:rPr sz="3500" dirty="0">
                <a:solidFill>
                  <a:schemeClr val="accent3">
                    <a:lumMod val="75000"/>
                  </a:schemeClr>
                </a:solidFill>
              </a:rPr>
              <a:t>255</a:t>
            </a:r>
          </a:p>
          <a:p>
            <a:pPr marL="0" indent="0" algn="ctr">
              <a:buNone/>
            </a:pPr>
            <a:r>
              <a:rPr lang="en-US" sz="3500" dirty="0">
                <a:solidFill>
                  <a:schemeClr val="accent2"/>
                </a:solidFill>
              </a:rPr>
              <a:t>163 </a:t>
            </a:r>
            <a:r>
              <a:rPr sz="3500" dirty="0"/>
              <a:t> </a:t>
            </a:r>
            <a:r>
              <a:rPr lang="en-US" sz="3500" dirty="0">
                <a:solidFill>
                  <a:schemeClr val="accent1"/>
                </a:solidFill>
              </a:rPr>
              <a:t>71</a:t>
            </a:r>
            <a:r>
              <a:rPr sz="3500" dirty="0"/>
              <a:t> </a:t>
            </a:r>
            <a:r>
              <a:rPr lang="en-US" sz="3500" dirty="0"/>
              <a:t> </a:t>
            </a:r>
            <a:r>
              <a:rPr lang="en-US" sz="3500" dirty="0">
                <a:solidFill>
                  <a:schemeClr val="accent1"/>
                </a:solidFill>
              </a:rPr>
              <a:t>71</a:t>
            </a:r>
            <a:r>
              <a:rPr sz="3500" dirty="0"/>
              <a:t> </a:t>
            </a:r>
            <a:r>
              <a:rPr lang="en-US" sz="3500" dirty="0"/>
              <a:t> </a:t>
            </a:r>
            <a:r>
              <a:rPr lang="en-US" sz="3500" dirty="0">
                <a:solidFill>
                  <a:schemeClr val="accent2"/>
                </a:solidFill>
              </a:rPr>
              <a:t>163</a:t>
            </a:r>
            <a:r>
              <a:rPr sz="3500" dirty="0"/>
              <a:t> </a:t>
            </a:r>
            <a:r>
              <a:rPr lang="en-US" sz="3500" dirty="0">
                <a:solidFill>
                  <a:schemeClr val="accent2"/>
                </a:solidFill>
              </a:rPr>
              <a:t>163</a:t>
            </a:r>
            <a:endParaRPr sz="3500" dirty="0">
              <a:solidFill>
                <a:schemeClr val="accent2"/>
              </a:solidFill>
            </a:endParaRPr>
          </a:p>
          <a:p>
            <a:pPr marL="0" indent="0" algn="ctr">
              <a:buNone/>
            </a:pPr>
            <a:r>
              <a:rPr sz="3500" dirty="0">
                <a:solidFill>
                  <a:schemeClr val="accent3">
                    <a:lumMod val="75000"/>
                  </a:schemeClr>
                </a:solidFill>
              </a:rPr>
              <a:t>255</a:t>
            </a:r>
            <a:r>
              <a:rPr sz="3500" dirty="0"/>
              <a:t> </a:t>
            </a:r>
            <a:r>
              <a:rPr sz="3500" dirty="0">
                <a:solidFill>
                  <a:schemeClr val="accent3">
                    <a:lumMod val="75000"/>
                  </a:schemeClr>
                </a:solidFill>
              </a:rPr>
              <a:t>255</a:t>
            </a:r>
            <a:r>
              <a:rPr sz="3500" dirty="0"/>
              <a:t>  </a:t>
            </a:r>
            <a:r>
              <a:rPr sz="3500" dirty="0">
                <a:solidFill>
                  <a:schemeClr val="accent3">
                    <a:lumMod val="75000"/>
                  </a:schemeClr>
                </a:solidFill>
              </a:rPr>
              <a:t>255</a:t>
            </a:r>
            <a:r>
              <a:rPr sz="3500" dirty="0"/>
              <a:t> </a:t>
            </a:r>
            <a:r>
              <a:rPr lang="en-US" sz="3500" dirty="0">
                <a:solidFill>
                  <a:schemeClr val="accent1"/>
                </a:solidFill>
              </a:rPr>
              <a:t>71</a:t>
            </a:r>
            <a:r>
              <a:rPr sz="3500" dirty="0"/>
              <a:t> </a:t>
            </a:r>
            <a:r>
              <a:rPr lang="en-US" sz="3500" dirty="0">
                <a:solidFill>
                  <a:schemeClr val="accent2"/>
                </a:solidFill>
              </a:rPr>
              <a:t>163</a:t>
            </a:r>
            <a:endParaRPr sz="3500" dirty="0">
              <a:solidFill>
                <a:schemeClr val="accent2"/>
              </a:solidFill>
            </a:endParaRPr>
          </a:p>
          <a:p>
            <a:pPr marL="0" indent="0" algn="ctr">
              <a:buNone/>
            </a:pPr>
            <a:r>
              <a:rPr lang="en-US" sz="3500" dirty="0">
                <a:solidFill>
                  <a:schemeClr val="accent1"/>
                </a:solidFill>
              </a:rPr>
              <a:t>71</a:t>
            </a:r>
            <a:r>
              <a:rPr sz="3500" dirty="0"/>
              <a:t> </a:t>
            </a:r>
            <a:r>
              <a:rPr lang="en-US" sz="3500" dirty="0">
                <a:solidFill>
                  <a:schemeClr val="accent2"/>
                </a:solidFill>
              </a:rPr>
              <a:t>163</a:t>
            </a:r>
            <a:r>
              <a:rPr sz="3500" dirty="0"/>
              <a:t> </a:t>
            </a:r>
            <a:r>
              <a:rPr lang="en-US" sz="3500" dirty="0">
                <a:solidFill>
                  <a:schemeClr val="accent2"/>
                </a:solidFill>
              </a:rPr>
              <a:t>163</a:t>
            </a:r>
            <a:r>
              <a:rPr sz="3500" dirty="0"/>
              <a:t>  </a:t>
            </a:r>
            <a:r>
              <a:rPr sz="3500" dirty="0">
                <a:solidFill>
                  <a:schemeClr val="accent3">
                    <a:lumMod val="75000"/>
                  </a:schemeClr>
                </a:solidFill>
              </a:rPr>
              <a:t>255</a:t>
            </a:r>
            <a:r>
              <a:rPr sz="3500" dirty="0"/>
              <a:t> </a:t>
            </a:r>
            <a:r>
              <a:rPr sz="3500" dirty="0">
                <a:solidFill>
                  <a:schemeClr val="accent3">
                    <a:lumMod val="75000"/>
                  </a:schemeClr>
                </a:solidFill>
              </a:rPr>
              <a:t>255</a:t>
            </a:r>
            <a:endParaRPr lang="en-US" sz="3500" dirty="0">
              <a:solidFill>
                <a:schemeClr val="accent3">
                  <a:lumMod val="75000"/>
                </a:schemeClr>
              </a:solidFill>
            </a:endParaRPr>
          </a:p>
          <a:p>
            <a:pPr marL="0" indent="0" algn="ctr">
              <a:buNone/>
            </a:pPr>
            <a:endParaRPr sz="3500" dirty="0"/>
          </a:p>
        </p:txBody>
      </p:sp>
      <p:sp>
        <p:nvSpPr>
          <p:cNvPr id="4" name="TextBox 3">
            <a:extLst>
              <a:ext uri="{FF2B5EF4-FFF2-40B4-BE49-F238E27FC236}">
                <a16:creationId xmlns:a16="http://schemas.microsoft.com/office/drawing/2014/main" id="{6F308B26-7EF6-B4BF-698C-1E88772EE337}"/>
              </a:ext>
            </a:extLst>
          </p:cNvPr>
          <p:cNvSpPr txBox="1"/>
          <p:nvPr/>
        </p:nvSpPr>
        <p:spPr>
          <a:xfrm>
            <a:off x="365760" y="2169127"/>
            <a:ext cx="4572000" cy="3170099"/>
          </a:xfrm>
          <a:prstGeom prst="rect">
            <a:avLst/>
          </a:prstGeom>
          <a:noFill/>
        </p:spPr>
        <p:txBody>
          <a:bodyPr wrap="square">
            <a:spAutoFit/>
          </a:bodyPr>
          <a:lstStyle/>
          <a:p>
            <a:pPr marL="0" indent="0">
              <a:buNone/>
            </a:pPr>
            <a:r>
              <a:rPr lang="en-US" sz="4000" dirty="0">
                <a:solidFill>
                  <a:schemeClr val="tx2">
                    <a:lumMod val="60000"/>
                    <a:lumOff val="40000"/>
                  </a:schemeClr>
                </a:solidFill>
              </a:rPr>
              <a:t>52</a:t>
            </a:r>
            <a:r>
              <a:rPr lang="en-US" sz="4000" dirty="0"/>
              <a:t>  </a:t>
            </a:r>
            <a:r>
              <a:rPr lang="en-US" sz="4000" dirty="0">
                <a:solidFill>
                  <a:schemeClr val="accent2"/>
                </a:solidFill>
              </a:rPr>
              <a:t>55</a:t>
            </a:r>
            <a:r>
              <a:rPr lang="en-US" sz="4000" dirty="0"/>
              <a:t>  </a:t>
            </a:r>
            <a:r>
              <a:rPr lang="en-US" sz="4000" dirty="0">
                <a:solidFill>
                  <a:schemeClr val="accent3">
                    <a:lumMod val="75000"/>
                  </a:schemeClr>
                </a:solidFill>
              </a:rPr>
              <a:t>59</a:t>
            </a:r>
            <a:r>
              <a:rPr lang="en-US" sz="4000" dirty="0"/>
              <a:t>  </a:t>
            </a:r>
            <a:r>
              <a:rPr lang="en-US" sz="4000" dirty="0">
                <a:solidFill>
                  <a:schemeClr val="tx2">
                    <a:lumMod val="60000"/>
                    <a:lumOff val="40000"/>
                  </a:schemeClr>
                </a:solidFill>
              </a:rPr>
              <a:t>52</a:t>
            </a:r>
            <a:r>
              <a:rPr lang="en-US" sz="4000" dirty="0"/>
              <a:t>  </a:t>
            </a:r>
            <a:r>
              <a:rPr lang="en-US" sz="4000" dirty="0">
                <a:solidFill>
                  <a:schemeClr val="accent2"/>
                </a:solidFill>
              </a:rPr>
              <a:t>55</a:t>
            </a:r>
          </a:p>
          <a:p>
            <a:pPr marL="0" indent="0">
              <a:buNone/>
            </a:pPr>
            <a:r>
              <a:rPr lang="en-US" sz="4000" dirty="0">
                <a:solidFill>
                  <a:schemeClr val="accent2"/>
                </a:solidFill>
              </a:rPr>
              <a:t>55</a:t>
            </a:r>
            <a:r>
              <a:rPr lang="en-US" sz="4000" dirty="0"/>
              <a:t>  </a:t>
            </a:r>
            <a:r>
              <a:rPr lang="en-US" sz="4000" dirty="0">
                <a:solidFill>
                  <a:schemeClr val="accent3">
                    <a:lumMod val="75000"/>
                  </a:schemeClr>
                </a:solidFill>
              </a:rPr>
              <a:t>59</a:t>
            </a:r>
            <a:r>
              <a:rPr lang="en-US" sz="4000" dirty="0"/>
              <a:t>  </a:t>
            </a:r>
            <a:r>
              <a:rPr lang="en-US" sz="4000" dirty="0">
                <a:solidFill>
                  <a:schemeClr val="tx2">
                    <a:lumMod val="60000"/>
                    <a:lumOff val="40000"/>
                  </a:schemeClr>
                </a:solidFill>
              </a:rPr>
              <a:t>52</a:t>
            </a:r>
            <a:r>
              <a:rPr lang="en-US" sz="4000" dirty="0"/>
              <a:t>  </a:t>
            </a:r>
            <a:r>
              <a:rPr lang="en-US" sz="4000" dirty="0">
                <a:solidFill>
                  <a:schemeClr val="accent3">
                    <a:lumMod val="75000"/>
                  </a:schemeClr>
                </a:solidFill>
              </a:rPr>
              <a:t>59</a:t>
            </a:r>
            <a:r>
              <a:rPr lang="en-US" sz="4000" dirty="0"/>
              <a:t>  </a:t>
            </a:r>
            <a:r>
              <a:rPr lang="en-US" sz="4000" dirty="0">
                <a:solidFill>
                  <a:schemeClr val="accent3">
                    <a:lumMod val="75000"/>
                  </a:schemeClr>
                </a:solidFill>
              </a:rPr>
              <a:t>59</a:t>
            </a:r>
          </a:p>
          <a:p>
            <a:pPr marL="0" indent="0">
              <a:buNone/>
            </a:pPr>
            <a:r>
              <a:rPr lang="en-US" sz="4000" dirty="0">
                <a:solidFill>
                  <a:schemeClr val="accent2"/>
                </a:solidFill>
              </a:rPr>
              <a:t>55</a:t>
            </a:r>
            <a:r>
              <a:rPr lang="en-US" sz="4000" dirty="0"/>
              <a:t>  </a:t>
            </a:r>
            <a:r>
              <a:rPr lang="en-US" sz="4000" dirty="0">
                <a:solidFill>
                  <a:schemeClr val="tx2">
                    <a:lumMod val="60000"/>
                    <a:lumOff val="40000"/>
                  </a:schemeClr>
                </a:solidFill>
              </a:rPr>
              <a:t>52</a:t>
            </a:r>
            <a:r>
              <a:rPr lang="en-US" sz="4000" dirty="0"/>
              <a:t>  </a:t>
            </a:r>
            <a:r>
              <a:rPr lang="en-US" sz="4000" dirty="0">
                <a:solidFill>
                  <a:schemeClr val="tx2">
                    <a:lumMod val="60000"/>
                    <a:lumOff val="40000"/>
                  </a:schemeClr>
                </a:solidFill>
              </a:rPr>
              <a:t>52</a:t>
            </a:r>
            <a:r>
              <a:rPr lang="en-US" sz="4000" dirty="0"/>
              <a:t>  </a:t>
            </a:r>
            <a:r>
              <a:rPr lang="en-US" sz="4000" dirty="0">
                <a:solidFill>
                  <a:schemeClr val="accent2"/>
                </a:solidFill>
              </a:rPr>
              <a:t>55</a:t>
            </a:r>
            <a:r>
              <a:rPr lang="en-US" sz="4000" dirty="0"/>
              <a:t>  </a:t>
            </a:r>
            <a:r>
              <a:rPr lang="en-US" sz="4000" dirty="0">
                <a:solidFill>
                  <a:schemeClr val="accent2"/>
                </a:solidFill>
              </a:rPr>
              <a:t>55</a:t>
            </a:r>
          </a:p>
          <a:p>
            <a:pPr marL="0" indent="0">
              <a:buNone/>
            </a:pPr>
            <a:r>
              <a:rPr lang="en-US" sz="4000" dirty="0">
                <a:solidFill>
                  <a:schemeClr val="accent3">
                    <a:lumMod val="75000"/>
                  </a:schemeClr>
                </a:solidFill>
              </a:rPr>
              <a:t>59</a:t>
            </a:r>
            <a:r>
              <a:rPr lang="en-US" sz="4000" dirty="0"/>
              <a:t>  </a:t>
            </a:r>
            <a:r>
              <a:rPr lang="en-US" sz="4000" dirty="0">
                <a:solidFill>
                  <a:schemeClr val="accent3">
                    <a:lumMod val="75000"/>
                  </a:schemeClr>
                </a:solidFill>
              </a:rPr>
              <a:t>59</a:t>
            </a:r>
            <a:r>
              <a:rPr lang="en-US" sz="4000" dirty="0"/>
              <a:t>  </a:t>
            </a:r>
            <a:r>
              <a:rPr lang="en-US" sz="4000" dirty="0">
                <a:solidFill>
                  <a:schemeClr val="accent3">
                    <a:lumMod val="75000"/>
                  </a:schemeClr>
                </a:solidFill>
              </a:rPr>
              <a:t>59</a:t>
            </a:r>
            <a:r>
              <a:rPr lang="en-US" sz="4000" dirty="0"/>
              <a:t>  </a:t>
            </a:r>
            <a:r>
              <a:rPr lang="en-US" sz="4000" dirty="0">
                <a:solidFill>
                  <a:schemeClr val="tx2">
                    <a:lumMod val="60000"/>
                    <a:lumOff val="40000"/>
                  </a:schemeClr>
                </a:solidFill>
              </a:rPr>
              <a:t>52</a:t>
            </a:r>
            <a:r>
              <a:rPr lang="en-US" sz="4000" dirty="0"/>
              <a:t>  </a:t>
            </a:r>
            <a:r>
              <a:rPr lang="en-US" sz="4000" dirty="0">
                <a:solidFill>
                  <a:schemeClr val="accent2"/>
                </a:solidFill>
              </a:rPr>
              <a:t>55</a:t>
            </a:r>
          </a:p>
          <a:p>
            <a:pPr marL="0" indent="0">
              <a:buNone/>
            </a:pPr>
            <a:r>
              <a:rPr lang="en-US" sz="4000" dirty="0">
                <a:solidFill>
                  <a:schemeClr val="tx2">
                    <a:lumMod val="60000"/>
                    <a:lumOff val="40000"/>
                  </a:schemeClr>
                </a:solidFill>
              </a:rPr>
              <a:t>52</a:t>
            </a:r>
            <a:r>
              <a:rPr lang="en-US" sz="4000" dirty="0"/>
              <a:t>  </a:t>
            </a:r>
            <a:r>
              <a:rPr lang="en-US" sz="4000" dirty="0">
                <a:solidFill>
                  <a:schemeClr val="accent2"/>
                </a:solidFill>
              </a:rPr>
              <a:t>55</a:t>
            </a:r>
            <a:r>
              <a:rPr lang="en-US" sz="4000" dirty="0"/>
              <a:t>  </a:t>
            </a:r>
            <a:r>
              <a:rPr lang="en-US" sz="4000" dirty="0">
                <a:solidFill>
                  <a:schemeClr val="accent2"/>
                </a:solidFill>
              </a:rPr>
              <a:t>55</a:t>
            </a:r>
            <a:r>
              <a:rPr lang="en-US" sz="4000" dirty="0"/>
              <a:t>  </a:t>
            </a:r>
            <a:r>
              <a:rPr lang="en-US" sz="4000" dirty="0">
                <a:solidFill>
                  <a:schemeClr val="accent3">
                    <a:lumMod val="75000"/>
                  </a:schemeClr>
                </a:solidFill>
              </a:rPr>
              <a:t>59</a:t>
            </a:r>
            <a:r>
              <a:rPr lang="en-US" sz="4000" dirty="0"/>
              <a:t>  </a:t>
            </a:r>
            <a:r>
              <a:rPr lang="en-US" sz="4000" dirty="0">
                <a:solidFill>
                  <a:schemeClr val="accent3">
                    <a:lumMod val="75000"/>
                  </a:schemeClr>
                </a:solidFill>
              </a:rPr>
              <a:t>59</a:t>
            </a:r>
          </a:p>
        </p:txBody>
      </p:sp>
      <p:cxnSp>
        <p:nvCxnSpPr>
          <p:cNvPr id="6" name="Straight Arrow Connector 5">
            <a:extLst>
              <a:ext uri="{FF2B5EF4-FFF2-40B4-BE49-F238E27FC236}">
                <a16:creationId xmlns:a16="http://schemas.microsoft.com/office/drawing/2014/main" id="{FA53BF1C-3DFB-70FB-1957-6624F3ECE088}"/>
              </a:ext>
            </a:extLst>
          </p:cNvPr>
          <p:cNvCxnSpPr>
            <a:cxnSpLocks/>
          </p:cNvCxnSpPr>
          <p:nvPr/>
        </p:nvCxnSpPr>
        <p:spPr>
          <a:xfrm>
            <a:off x="4151376" y="3754177"/>
            <a:ext cx="539496"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58305D6-427D-A475-669C-D47EC33AE53E}"/>
              </a:ext>
            </a:extLst>
          </p:cNvPr>
          <p:cNvSpPr txBox="1"/>
          <p:nvPr/>
        </p:nvSpPr>
        <p:spPr>
          <a:xfrm>
            <a:off x="1344168" y="1589450"/>
            <a:ext cx="2011680" cy="369332"/>
          </a:xfrm>
          <a:prstGeom prst="rect">
            <a:avLst/>
          </a:prstGeom>
          <a:noFill/>
        </p:spPr>
        <p:txBody>
          <a:bodyPr wrap="square">
            <a:spAutoFit/>
          </a:bodyPr>
          <a:lstStyle/>
          <a:p>
            <a:pPr algn="just" rtl="1"/>
            <a:r>
              <a:rPr lang="fa-IR" b="1" dirty="0">
                <a:solidFill>
                  <a:srgbClr val="FF0000"/>
                </a:solidFill>
                <a:cs typeface="B Nazanin" panose="00000400000000000000" pitchFamily="2" charset="-78"/>
              </a:rPr>
              <a:t>قبل از همسان سازی</a:t>
            </a:r>
            <a:endParaRPr lang="ar-SA" dirty="0">
              <a:solidFill>
                <a:srgbClr val="FF0000"/>
              </a:solidFill>
              <a:cs typeface="B Nazanin" panose="00000400000000000000" pitchFamily="2" charset="-78"/>
            </a:endParaRPr>
          </a:p>
        </p:txBody>
      </p:sp>
      <p:sp>
        <p:nvSpPr>
          <p:cNvPr id="11" name="TextBox 10">
            <a:extLst>
              <a:ext uri="{FF2B5EF4-FFF2-40B4-BE49-F238E27FC236}">
                <a16:creationId xmlns:a16="http://schemas.microsoft.com/office/drawing/2014/main" id="{930A951C-E092-51EA-334E-A23176573C2E}"/>
              </a:ext>
            </a:extLst>
          </p:cNvPr>
          <p:cNvSpPr txBox="1"/>
          <p:nvPr/>
        </p:nvSpPr>
        <p:spPr>
          <a:xfrm>
            <a:off x="5833872" y="1518773"/>
            <a:ext cx="2011680" cy="369332"/>
          </a:xfrm>
          <a:prstGeom prst="rect">
            <a:avLst/>
          </a:prstGeom>
          <a:noFill/>
        </p:spPr>
        <p:txBody>
          <a:bodyPr wrap="square">
            <a:spAutoFit/>
          </a:bodyPr>
          <a:lstStyle/>
          <a:p>
            <a:pPr algn="just" rtl="1"/>
            <a:r>
              <a:rPr lang="fa-IR" b="1" dirty="0">
                <a:solidFill>
                  <a:srgbClr val="00B050"/>
                </a:solidFill>
                <a:cs typeface="B Nazanin" panose="00000400000000000000" pitchFamily="2" charset="-78"/>
              </a:rPr>
              <a:t>بعد از همسان سازی</a:t>
            </a:r>
            <a:endParaRPr lang="ar-SA" dirty="0">
              <a:solidFill>
                <a:srgbClr val="00B050"/>
              </a:solidFill>
              <a:cs typeface="B Nazanin" panose="00000400000000000000" pitchFamily="2" charset="-78"/>
            </a:endParaRPr>
          </a:p>
        </p:txBody>
      </p:sp>
    </p:spTree>
    <p:extLst>
      <p:ext uri="{BB962C8B-B14F-4D97-AF65-F5344CB8AC3E}">
        <p14:creationId xmlns:p14="http://schemas.microsoft.com/office/powerpoint/2010/main" val="72447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4A3F523-856C-BE37-5171-2A675B4C9B81}"/>
              </a:ext>
            </a:extLst>
          </p:cNvPr>
          <p:cNvSpPr txBox="1"/>
          <p:nvPr/>
        </p:nvSpPr>
        <p:spPr>
          <a:xfrm>
            <a:off x="457200" y="469452"/>
            <a:ext cx="8229600" cy="2135200"/>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تصویر با کنتراست پایین </a:t>
            </a:r>
            <a:r>
              <a:rPr lang="en-US" b="1" dirty="0">
                <a:solidFill>
                  <a:schemeClr val="accent1"/>
                </a:solidFill>
                <a:cs typeface="B Nazanin" panose="00000400000000000000" pitchFamily="2" charset="-78"/>
              </a:rPr>
              <a:t>Low Contrast Image)</a:t>
            </a:r>
            <a:r>
              <a:rPr lang="fa-IR" b="1" dirty="0">
                <a:solidFill>
                  <a:schemeClr val="accent1"/>
                </a:solidFill>
                <a:cs typeface="B Nazanin" panose="00000400000000000000" pitchFamily="2" charset="-78"/>
              </a:rPr>
              <a:t>)</a:t>
            </a:r>
            <a:endParaRPr lang="en-US" b="1" dirty="0">
              <a:solidFill>
                <a:schemeClr val="accent1"/>
              </a:solidFill>
              <a:cs typeface="B Nazanin" panose="00000400000000000000" pitchFamily="2" charset="-78"/>
            </a:endParaRPr>
          </a:p>
          <a:p>
            <a:pPr algn="just" rtl="1">
              <a:lnSpc>
                <a:spcPct val="150000"/>
              </a:lnSpc>
            </a:pPr>
            <a:r>
              <a:rPr lang="ar-SA" b="1" dirty="0">
                <a:solidFill>
                  <a:schemeClr val="accent1"/>
                </a:solidFill>
                <a:cs typeface="B Nazanin" panose="00000400000000000000" pitchFamily="2" charset="-78"/>
              </a:rPr>
              <a:t>تصویر با کنتراست پایین به تصاویری اطلاق می‌شود که تفاوت میان تیرگی و روشنی در آن‌ها کم است، به طوری که جزئیات به راحتی قابل تشخیص نیستند. این نوع تصاویر معمولاً به رنگ‌های ملایم و نواحی خاکستری متمایل هستند و عموماً احساس نرمی و آرامش را منتقل می‌کنند. با این حال، در برخی موارد، ممکن است به دلیل کمبود کنتراست، تصویر به وضوح و شفافیت مورد نظر نرسد.</a:t>
            </a:r>
            <a:endParaRPr lang="en-US" b="1" dirty="0">
              <a:solidFill>
                <a:schemeClr val="accent1"/>
              </a:solidFill>
              <a:cs typeface="B Nazanin" panose="00000400000000000000" pitchFamily="2" charset="-78"/>
            </a:endParaRPr>
          </a:p>
        </p:txBody>
      </p:sp>
      <p:pic>
        <p:nvPicPr>
          <p:cNvPr id="18" name="Picture 17">
            <a:extLst>
              <a:ext uri="{FF2B5EF4-FFF2-40B4-BE49-F238E27FC236}">
                <a16:creationId xmlns:a16="http://schemas.microsoft.com/office/drawing/2014/main" id="{D8A8060B-E728-9974-BCEE-2E8BD73A42EA}"/>
              </a:ext>
            </a:extLst>
          </p:cNvPr>
          <p:cNvPicPr>
            <a:picLocks noChangeAspect="1"/>
          </p:cNvPicPr>
          <p:nvPr/>
        </p:nvPicPr>
        <p:blipFill>
          <a:blip r:embed="rId2"/>
          <a:stretch>
            <a:fillRect/>
          </a:stretch>
        </p:blipFill>
        <p:spPr>
          <a:xfrm>
            <a:off x="1864958" y="3226399"/>
            <a:ext cx="5414084" cy="3162149"/>
          </a:xfrm>
          <a:prstGeom prst="rect">
            <a:avLst/>
          </a:prstGeom>
        </p:spPr>
      </p:pic>
    </p:spTree>
    <p:extLst>
      <p:ext uri="{BB962C8B-B14F-4D97-AF65-F5344CB8AC3E}">
        <p14:creationId xmlns:p14="http://schemas.microsoft.com/office/powerpoint/2010/main" val="322337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EF62B-F6D9-CDEC-48CE-7653C4242BA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F217287-7DBB-703E-2741-7C01804BFABE}"/>
              </a:ext>
            </a:extLst>
          </p:cNvPr>
          <p:cNvSpPr txBox="1"/>
          <p:nvPr/>
        </p:nvSpPr>
        <p:spPr>
          <a:xfrm>
            <a:off x="457200" y="469452"/>
            <a:ext cx="8229600" cy="2550698"/>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تصویر با کنتراست پایین </a:t>
            </a:r>
            <a:r>
              <a:rPr lang="en-US" b="1" dirty="0">
                <a:solidFill>
                  <a:schemeClr val="accent1"/>
                </a:solidFill>
                <a:cs typeface="B Nazanin" panose="00000400000000000000" pitchFamily="2" charset="-78"/>
              </a:rPr>
              <a:t>Low Contrast Image)</a:t>
            </a:r>
            <a:r>
              <a:rPr lang="fa-IR" b="1" dirty="0">
                <a:solidFill>
                  <a:schemeClr val="accent1"/>
                </a:solidFill>
                <a:cs typeface="B Nazanin" panose="00000400000000000000" pitchFamily="2" charset="-78"/>
              </a:rPr>
              <a:t>)</a:t>
            </a:r>
            <a:endParaRPr lang="en-US" b="1" dirty="0">
              <a:solidFill>
                <a:schemeClr val="accent1"/>
              </a:solidFill>
              <a:cs typeface="B Nazanin" panose="00000400000000000000" pitchFamily="2" charset="-78"/>
            </a:endParaRPr>
          </a:p>
          <a:p>
            <a:pPr algn="just" rtl="1">
              <a:lnSpc>
                <a:spcPct val="150000"/>
              </a:lnSpc>
            </a:pPr>
            <a:r>
              <a:rPr lang="ar-SA" dirty="0">
                <a:cs typeface="B Nazanin" panose="00000400000000000000" pitchFamily="2" charset="-78"/>
              </a:rPr>
              <a:t>تصویری که در آن شدت روشنایی پیکسل‌ها در محدوده بسیار محدودی قرار دارد، یعنی تفاوت بین بخش‌های روشن و تاریک تصویر کم است. به عبارت دیگر، اکثر پیکسل‌ها دارای شدت روشنایی نزدیک به هم هستند.</a:t>
            </a:r>
          </a:p>
          <a:p>
            <a:pPr algn="just" rtl="1">
              <a:lnSpc>
                <a:spcPct val="150000"/>
              </a:lnSpc>
            </a:pPr>
            <a:r>
              <a:rPr lang="ar-SA" b="1" dirty="0">
                <a:solidFill>
                  <a:schemeClr val="accent1"/>
                </a:solidFill>
                <a:cs typeface="B Nazanin" panose="00000400000000000000" pitchFamily="2" charset="-78"/>
              </a:rPr>
              <a:t>ویژگی‌ها</a:t>
            </a:r>
            <a:endParaRPr lang="ar-SA" dirty="0">
              <a:solidFill>
                <a:schemeClr val="accent1"/>
              </a:solidFill>
              <a:cs typeface="B Nazanin" panose="00000400000000000000" pitchFamily="2" charset="-78"/>
            </a:endParaRP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تصویر ممکن است "کدر" یا "مه‌آلود" به نظر برسد.</a:t>
            </a: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جزئیات در بخش‌های روشن یا تاریک تصویر به خوبی قابل تشخیص نیستند.</a:t>
            </a:r>
          </a:p>
        </p:txBody>
      </p:sp>
      <p:pic>
        <p:nvPicPr>
          <p:cNvPr id="18" name="Picture 17">
            <a:extLst>
              <a:ext uri="{FF2B5EF4-FFF2-40B4-BE49-F238E27FC236}">
                <a16:creationId xmlns:a16="http://schemas.microsoft.com/office/drawing/2014/main" id="{DBB20FF1-CB6A-C09D-57BF-85F783823B54}"/>
              </a:ext>
            </a:extLst>
          </p:cNvPr>
          <p:cNvPicPr>
            <a:picLocks noChangeAspect="1"/>
          </p:cNvPicPr>
          <p:nvPr/>
        </p:nvPicPr>
        <p:blipFill>
          <a:blip r:embed="rId2"/>
          <a:stretch>
            <a:fillRect/>
          </a:stretch>
        </p:blipFill>
        <p:spPr>
          <a:xfrm>
            <a:off x="1864958" y="3226399"/>
            <a:ext cx="5414084" cy="3162149"/>
          </a:xfrm>
          <a:prstGeom prst="rect">
            <a:avLst/>
          </a:prstGeom>
        </p:spPr>
      </p:pic>
    </p:spTree>
    <p:extLst>
      <p:ext uri="{BB962C8B-B14F-4D97-AF65-F5344CB8AC3E}">
        <p14:creationId xmlns:p14="http://schemas.microsoft.com/office/powerpoint/2010/main" val="273710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ACFBB-FEA7-C443-C784-B3206F75A45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A055D28-B02A-94BD-C123-539802DB45B1}"/>
              </a:ext>
            </a:extLst>
          </p:cNvPr>
          <p:cNvSpPr txBox="1"/>
          <p:nvPr/>
        </p:nvSpPr>
        <p:spPr>
          <a:xfrm>
            <a:off x="457200" y="469452"/>
            <a:ext cx="8229600" cy="2550698"/>
          </a:xfrm>
          <a:prstGeom prst="rect">
            <a:avLst/>
          </a:prstGeom>
          <a:noFill/>
        </p:spPr>
        <p:txBody>
          <a:bodyPr wrap="square">
            <a:spAutoFit/>
          </a:bodyPr>
          <a:lstStyle/>
          <a:p>
            <a:pPr algn="r" rtl="1">
              <a:lnSpc>
                <a:spcPct val="150000"/>
              </a:lnSpc>
            </a:pPr>
            <a:r>
              <a:rPr lang="ar-SA" b="1" dirty="0">
                <a:solidFill>
                  <a:schemeClr val="accent1"/>
                </a:solidFill>
                <a:cs typeface="B Nazanin" panose="00000400000000000000" pitchFamily="2" charset="-78"/>
              </a:rPr>
              <a:t>تصویر با کنتراست بالا </a:t>
            </a:r>
            <a:r>
              <a:rPr lang="en-US" b="1" dirty="0">
                <a:solidFill>
                  <a:schemeClr val="accent1"/>
                </a:solidFill>
                <a:cs typeface="B Nazanin" panose="00000400000000000000" pitchFamily="2" charset="-78"/>
              </a:rPr>
              <a:t>(High Contrast Image)</a:t>
            </a:r>
            <a:endParaRPr lang="en-US" dirty="0">
              <a:solidFill>
                <a:schemeClr val="accent1"/>
              </a:solidFill>
              <a:cs typeface="B Nazanin" panose="00000400000000000000" pitchFamily="2" charset="-78"/>
            </a:endParaRPr>
          </a:p>
          <a:p>
            <a:pPr algn="r" rtl="1">
              <a:lnSpc>
                <a:spcPct val="150000"/>
              </a:lnSpc>
            </a:pPr>
            <a:r>
              <a:rPr lang="ar-SA" dirty="0">
                <a:cs typeface="B Nazanin" panose="00000400000000000000" pitchFamily="2" charset="-78"/>
              </a:rPr>
              <a:t>تصویری که در آن تفاوت زیادی بین بخش‌های روشن و تاریک وجود دارد. شدت روشنایی پیکسل‌ها در گستره‌ای وسیع پخش شده است.</a:t>
            </a:r>
          </a:p>
          <a:p>
            <a:pPr algn="r" rtl="1">
              <a:lnSpc>
                <a:spcPct val="150000"/>
              </a:lnSpc>
            </a:pPr>
            <a:r>
              <a:rPr lang="ar-SA" b="1" dirty="0">
                <a:solidFill>
                  <a:schemeClr val="accent1"/>
                </a:solidFill>
                <a:cs typeface="B Nazanin" panose="00000400000000000000" pitchFamily="2" charset="-78"/>
              </a:rPr>
              <a:t>ویژگی‌ها:</a:t>
            </a:r>
            <a:endParaRPr lang="ar-SA" dirty="0">
              <a:solidFill>
                <a:schemeClr val="accent1"/>
              </a:solidFill>
              <a:cs typeface="B Nazanin" panose="00000400000000000000" pitchFamily="2" charset="-78"/>
            </a:endParaRPr>
          </a:p>
          <a:p>
            <a:pPr marL="742950" lvl="1" indent="-285750" algn="r" rtl="1">
              <a:lnSpc>
                <a:spcPct val="150000"/>
              </a:lnSpc>
              <a:buFont typeface="Arial" panose="020B0604020202020204" pitchFamily="34" charset="0"/>
              <a:buChar char="•"/>
            </a:pPr>
            <a:r>
              <a:rPr lang="ar-SA" dirty="0">
                <a:cs typeface="B Nazanin" panose="00000400000000000000" pitchFamily="2" charset="-78"/>
              </a:rPr>
              <a:t>تصویر شفاف‌تر و واضح‌تر به نظر می‌رسد.</a:t>
            </a:r>
          </a:p>
          <a:p>
            <a:pPr marL="742950" lvl="1" indent="-285750" algn="r" rtl="1">
              <a:lnSpc>
                <a:spcPct val="150000"/>
              </a:lnSpc>
              <a:buFont typeface="Arial" panose="020B0604020202020204" pitchFamily="34" charset="0"/>
              <a:buChar char="•"/>
            </a:pPr>
            <a:r>
              <a:rPr lang="ar-SA" dirty="0">
                <a:cs typeface="B Nazanin" panose="00000400000000000000" pitchFamily="2" charset="-78"/>
              </a:rPr>
              <a:t>جزئیات در بخش‌های روشن و تاریک تصویر به‌راحتی قابل مشاهده هستند.</a:t>
            </a:r>
          </a:p>
        </p:txBody>
      </p:sp>
      <p:pic>
        <p:nvPicPr>
          <p:cNvPr id="5" name="Picture 4">
            <a:extLst>
              <a:ext uri="{FF2B5EF4-FFF2-40B4-BE49-F238E27FC236}">
                <a16:creationId xmlns:a16="http://schemas.microsoft.com/office/drawing/2014/main" id="{099FF14C-2E55-E824-2022-8A738E466502}"/>
              </a:ext>
            </a:extLst>
          </p:cNvPr>
          <p:cNvPicPr>
            <a:picLocks noChangeAspect="1"/>
          </p:cNvPicPr>
          <p:nvPr/>
        </p:nvPicPr>
        <p:blipFill>
          <a:blip r:embed="rId2"/>
          <a:stretch>
            <a:fillRect/>
          </a:stretch>
        </p:blipFill>
        <p:spPr>
          <a:xfrm>
            <a:off x="1864958" y="3207353"/>
            <a:ext cx="5414084" cy="3181195"/>
          </a:xfrm>
          <a:prstGeom prst="rect">
            <a:avLst/>
          </a:prstGeom>
        </p:spPr>
      </p:pic>
    </p:spTree>
    <p:extLst>
      <p:ext uri="{BB962C8B-B14F-4D97-AF65-F5344CB8AC3E}">
        <p14:creationId xmlns:p14="http://schemas.microsoft.com/office/powerpoint/2010/main" val="25037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60FE8-28DB-C368-DB65-0DF9CC649DC2}"/>
              </a:ext>
            </a:extLst>
          </p:cNvPr>
          <p:cNvSpPr txBox="1"/>
          <p:nvPr/>
        </p:nvSpPr>
        <p:spPr>
          <a:xfrm>
            <a:off x="521208" y="889844"/>
            <a:ext cx="8110728" cy="4628190"/>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همسان‌سازی هیستوگرام </a:t>
            </a:r>
            <a:r>
              <a:rPr lang="en-US" b="1" dirty="0">
                <a:solidFill>
                  <a:schemeClr val="accent1"/>
                </a:solidFill>
                <a:cs typeface="B Nazanin" panose="00000400000000000000" pitchFamily="2" charset="-78"/>
              </a:rPr>
              <a:t>Histogram Equalization)</a:t>
            </a:r>
            <a:r>
              <a:rPr lang="fa-IR" b="1" dirty="0">
                <a:solidFill>
                  <a:schemeClr val="accent1"/>
                </a:solidFill>
                <a:cs typeface="B Nazanin" panose="00000400000000000000" pitchFamily="2" charset="-78"/>
              </a:rPr>
              <a:t>)</a:t>
            </a:r>
            <a:endParaRPr lang="en-US" b="1" dirty="0">
              <a:solidFill>
                <a:schemeClr val="accent1"/>
              </a:solidFill>
              <a:cs typeface="B Nazanin" panose="00000400000000000000" pitchFamily="2" charset="-78"/>
            </a:endParaRPr>
          </a:p>
          <a:p>
            <a:pPr algn="just" rtl="1">
              <a:lnSpc>
                <a:spcPct val="150000"/>
              </a:lnSpc>
            </a:pPr>
            <a:r>
              <a:rPr lang="ar-SA" dirty="0">
                <a:cs typeface="B Nazanin" panose="00000400000000000000" pitchFamily="2" charset="-78"/>
              </a:rPr>
              <a:t>روشی برای بهبود کنتراست تصویر با توزیع مجدد شدت روشنایی پیکسل‌ها. در این روش، شدت روشنایی تصویر به‌گونه‌ای تغییر می‌کند که هیستوگرام آن (توزیع شدت روشنایی) به یک توزیع یکنواخت نزدیک شود.</a:t>
            </a:r>
          </a:p>
          <a:p>
            <a:pPr algn="just" rtl="1">
              <a:lnSpc>
                <a:spcPct val="150000"/>
              </a:lnSpc>
            </a:pPr>
            <a:r>
              <a:rPr lang="ar-SA" b="1" dirty="0">
                <a:solidFill>
                  <a:schemeClr val="accent1"/>
                </a:solidFill>
                <a:cs typeface="B Nazanin" panose="00000400000000000000" pitchFamily="2" charset="-78"/>
              </a:rPr>
              <a:t>مراحل:</a:t>
            </a:r>
            <a:endParaRPr lang="ar-SA" dirty="0">
              <a:solidFill>
                <a:schemeClr val="accent1"/>
              </a:solidFill>
              <a:cs typeface="B Nazanin" panose="00000400000000000000" pitchFamily="2" charset="-78"/>
            </a:endParaRP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محاسبه هیستوگرام تصویر اصلی.</a:t>
            </a: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محاسبه احتمال </a:t>
            </a:r>
            <a:r>
              <a:rPr lang="en-US" dirty="0">
                <a:cs typeface="B Nazanin" panose="00000400000000000000" pitchFamily="2" charset="-78"/>
              </a:rPr>
              <a:t> (PDF) </a:t>
            </a:r>
            <a:r>
              <a:rPr lang="ar-SA" dirty="0">
                <a:cs typeface="B Nazanin" panose="00000400000000000000" pitchFamily="2" charset="-78"/>
              </a:rPr>
              <a:t>و تابع تجمعی </a:t>
            </a:r>
            <a:r>
              <a:rPr lang="en-US" dirty="0">
                <a:cs typeface="B Nazanin" panose="00000400000000000000" pitchFamily="2" charset="-78"/>
              </a:rPr>
              <a:t> (CDF) </a:t>
            </a:r>
            <a:r>
              <a:rPr lang="ar-SA" dirty="0">
                <a:cs typeface="B Nazanin" panose="00000400000000000000" pitchFamily="2" charset="-78"/>
              </a:rPr>
              <a:t>از هیستوگرام.</a:t>
            </a: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نگاشت شدت روشنایی قدیمی به مقادیر جدید با استفاده از </a:t>
            </a:r>
            <a:r>
              <a:rPr lang="en-US" dirty="0">
                <a:cs typeface="B Nazanin" panose="00000400000000000000" pitchFamily="2" charset="-78"/>
              </a:rPr>
              <a:t>CDF</a:t>
            </a: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جایگزینی شدت روشنایی‌های جدید در تصویر.</a:t>
            </a:r>
          </a:p>
          <a:p>
            <a:pPr algn="just" rtl="1">
              <a:lnSpc>
                <a:spcPct val="150000"/>
              </a:lnSpc>
            </a:pPr>
            <a:r>
              <a:rPr lang="ar-SA" b="1" dirty="0">
                <a:solidFill>
                  <a:schemeClr val="accent1"/>
                </a:solidFill>
                <a:cs typeface="B Nazanin" panose="00000400000000000000" pitchFamily="2" charset="-78"/>
              </a:rPr>
              <a:t>ویژگی‌ها:</a:t>
            </a:r>
            <a:endParaRPr lang="ar-SA" dirty="0">
              <a:solidFill>
                <a:schemeClr val="accent1"/>
              </a:solidFill>
              <a:cs typeface="B Nazanin" panose="00000400000000000000" pitchFamily="2" charset="-78"/>
            </a:endParaRP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بهبود کنتراست تصویر، به‌ویژه در تصاویر با کنتراست پایین.</a:t>
            </a:r>
          </a:p>
          <a:p>
            <a:pPr marL="742950" lvl="1" indent="-285750" algn="just" rtl="1">
              <a:lnSpc>
                <a:spcPct val="150000"/>
              </a:lnSpc>
              <a:buFont typeface="Arial" panose="020B0604020202020204" pitchFamily="34" charset="0"/>
              <a:buChar char="•"/>
            </a:pPr>
            <a:r>
              <a:rPr lang="ar-SA" dirty="0">
                <a:cs typeface="B Nazanin" panose="00000400000000000000" pitchFamily="2" charset="-78"/>
              </a:rPr>
              <a:t>جزئیات پنهان در بخش‌های تاریک یا روشن تصویر نمایان می‌شود.</a:t>
            </a:r>
          </a:p>
        </p:txBody>
      </p:sp>
    </p:spTree>
    <p:extLst>
      <p:ext uri="{BB962C8B-B14F-4D97-AF65-F5344CB8AC3E}">
        <p14:creationId xmlns:p14="http://schemas.microsoft.com/office/powerpoint/2010/main" val="17152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54BC9-196D-7E77-B03C-861D0895438B}"/>
              </a:ext>
            </a:extLst>
          </p:cNvPr>
          <p:cNvPicPr>
            <a:picLocks noChangeAspect="1"/>
          </p:cNvPicPr>
          <p:nvPr/>
        </p:nvPicPr>
        <p:blipFill>
          <a:blip r:embed="rId2"/>
          <a:stretch>
            <a:fillRect/>
          </a:stretch>
        </p:blipFill>
        <p:spPr>
          <a:xfrm>
            <a:off x="2551038" y="407316"/>
            <a:ext cx="5157492" cy="6043367"/>
          </a:xfrm>
          <a:prstGeom prst="rect">
            <a:avLst/>
          </a:prstGeom>
        </p:spPr>
      </p:pic>
      <p:sp>
        <p:nvSpPr>
          <p:cNvPr id="4" name="TextBox 3">
            <a:extLst>
              <a:ext uri="{FF2B5EF4-FFF2-40B4-BE49-F238E27FC236}">
                <a16:creationId xmlns:a16="http://schemas.microsoft.com/office/drawing/2014/main" id="{B4E26EBD-F8B7-0B9E-866F-6F8D81DDA007}"/>
              </a:ext>
            </a:extLst>
          </p:cNvPr>
          <p:cNvSpPr txBox="1"/>
          <p:nvPr/>
        </p:nvSpPr>
        <p:spPr>
          <a:xfrm>
            <a:off x="310896" y="1774116"/>
            <a:ext cx="2011680" cy="369332"/>
          </a:xfrm>
          <a:prstGeom prst="rect">
            <a:avLst/>
          </a:prstGeom>
          <a:noFill/>
        </p:spPr>
        <p:txBody>
          <a:bodyPr wrap="square">
            <a:spAutoFit/>
          </a:bodyPr>
          <a:lstStyle/>
          <a:p>
            <a:pPr algn="just" rtl="1"/>
            <a:r>
              <a:rPr lang="fa-IR" b="1" dirty="0">
                <a:solidFill>
                  <a:srgbClr val="FF0000"/>
                </a:solidFill>
                <a:cs typeface="B Nazanin" panose="00000400000000000000" pitchFamily="2" charset="-78"/>
              </a:rPr>
              <a:t>قبل از همسان سازی</a:t>
            </a:r>
            <a:endParaRPr lang="ar-SA" dirty="0">
              <a:solidFill>
                <a:srgbClr val="FF0000"/>
              </a:solidFill>
              <a:cs typeface="B Nazanin" panose="00000400000000000000" pitchFamily="2" charset="-78"/>
            </a:endParaRPr>
          </a:p>
        </p:txBody>
      </p:sp>
      <p:sp>
        <p:nvSpPr>
          <p:cNvPr id="5" name="TextBox 4">
            <a:extLst>
              <a:ext uri="{FF2B5EF4-FFF2-40B4-BE49-F238E27FC236}">
                <a16:creationId xmlns:a16="http://schemas.microsoft.com/office/drawing/2014/main" id="{59FACFF7-04E0-F331-39F7-89073767CE1A}"/>
              </a:ext>
            </a:extLst>
          </p:cNvPr>
          <p:cNvSpPr txBox="1"/>
          <p:nvPr/>
        </p:nvSpPr>
        <p:spPr>
          <a:xfrm>
            <a:off x="310896" y="4710802"/>
            <a:ext cx="2011680" cy="369332"/>
          </a:xfrm>
          <a:prstGeom prst="rect">
            <a:avLst/>
          </a:prstGeom>
          <a:noFill/>
        </p:spPr>
        <p:txBody>
          <a:bodyPr wrap="square">
            <a:spAutoFit/>
          </a:bodyPr>
          <a:lstStyle/>
          <a:p>
            <a:pPr algn="just" rtl="1"/>
            <a:r>
              <a:rPr lang="fa-IR" b="1" dirty="0">
                <a:solidFill>
                  <a:srgbClr val="00B050"/>
                </a:solidFill>
                <a:cs typeface="B Nazanin" panose="00000400000000000000" pitchFamily="2" charset="-78"/>
              </a:rPr>
              <a:t>بعد از همسان سازی</a:t>
            </a:r>
            <a:endParaRPr lang="ar-SA" dirty="0">
              <a:solidFill>
                <a:srgbClr val="00B050"/>
              </a:solidFill>
              <a:cs typeface="B Nazanin" panose="00000400000000000000" pitchFamily="2" charset="-78"/>
            </a:endParaRPr>
          </a:p>
        </p:txBody>
      </p:sp>
    </p:spTree>
    <p:extLst>
      <p:ext uri="{BB962C8B-B14F-4D97-AF65-F5344CB8AC3E}">
        <p14:creationId xmlns:p14="http://schemas.microsoft.com/office/powerpoint/2010/main" val="187023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17568B-610D-93A5-D84A-265A89F35853}"/>
              </a:ext>
            </a:extLst>
          </p:cNvPr>
          <p:cNvSpPr txBox="1"/>
          <p:nvPr/>
        </p:nvSpPr>
        <p:spPr>
          <a:xfrm>
            <a:off x="932688" y="410417"/>
            <a:ext cx="7699248" cy="2966197"/>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تابع چگالی احتمال</a:t>
            </a:r>
            <a:r>
              <a:rPr lang="en-US" b="1" dirty="0">
                <a:solidFill>
                  <a:schemeClr val="accent1"/>
                </a:solidFill>
                <a:cs typeface="B Nazanin" panose="00000400000000000000" pitchFamily="2" charset="-78"/>
              </a:rPr>
              <a:t> PDF (Probability Density Function) - </a:t>
            </a:r>
            <a:endParaRPr lang="ar-SA" b="1" dirty="0">
              <a:cs typeface="B Nazanin" panose="00000400000000000000" pitchFamily="2" charset="-78"/>
            </a:endParaRPr>
          </a:p>
          <a:p>
            <a:pPr algn="just" rtl="1">
              <a:lnSpc>
                <a:spcPct val="150000"/>
              </a:lnSpc>
            </a:pPr>
            <a:r>
              <a:rPr lang="en-US" dirty="0">
                <a:cs typeface="B Nazanin" panose="00000400000000000000" pitchFamily="2" charset="-78"/>
              </a:rPr>
              <a:t> PDF</a:t>
            </a:r>
            <a:r>
              <a:rPr lang="ar-SA" dirty="0">
                <a:cs typeface="B Nazanin" panose="00000400000000000000" pitchFamily="2" charset="-78"/>
              </a:rPr>
              <a:t>نشان‌دهنده احتمال وجود شدت روشنایی خاص در تصویر است.</a:t>
            </a:r>
          </a:p>
          <a:p>
            <a:pPr algn="just" rtl="1">
              <a:lnSpc>
                <a:spcPct val="150000"/>
              </a:lnSpc>
            </a:pPr>
            <a:r>
              <a:rPr lang="ar-SA" dirty="0">
                <a:cs typeface="B Nazanin" panose="00000400000000000000" pitchFamily="2" charset="-78"/>
              </a:rPr>
              <a:t>این احتمال از تقسیم تعداد پیکسل‌های یک مقدار شدت روشنایی بر کل تعداد پیکسل‌ها به دست می‌آید.</a:t>
            </a:r>
          </a:p>
          <a:p>
            <a:pPr algn="just" rtl="1">
              <a:lnSpc>
                <a:spcPct val="150000"/>
              </a:lnSpc>
            </a:pPr>
            <a:r>
              <a:rPr lang="ar-SA" b="1" dirty="0">
                <a:solidFill>
                  <a:schemeClr val="accent1"/>
                </a:solidFill>
                <a:cs typeface="B Nazanin" panose="00000400000000000000" pitchFamily="2" charset="-78"/>
              </a:rPr>
              <a:t>هدف در همسان‌سازی هیستوگرام</a:t>
            </a:r>
          </a:p>
          <a:p>
            <a:pPr algn="just" rtl="1">
              <a:lnSpc>
                <a:spcPct val="150000"/>
              </a:lnSpc>
            </a:pPr>
            <a:r>
              <a:rPr lang="en-US" dirty="0">
                <a:cs typeface="B Nazanin" panose="00000400000000000000" pitchFamily="2" charset="-78"/>
              </a:rPr>
              <a:t> PDF</a:t>
            </a:r>
            <a:r>
              <a:rPr lang="ar-SA" dirty="0">
                <a:cs typeface="B Nazanin" panose="00000400000000000000" pitchFamily="2" charset="-78"/>
              </a:rPr>
              <a:t>توزیع شدت روشنایی تصویر را ارائه می‌دهد.</a:t>
            </a:r>
          </a:p>
          <a:p>
            <a:pPr algn="just" rtl="1">
              <a:lnSpc>
                <a:spcPct val="150000"/>
              </a:lnSpc>
            </a:pPr>
            <a:r>
              <a:rPr lang="ar-SA" dirty="0">
                <a:cs typeface="B Nazanin" panose="00000400000000000000" pitchFamily="2" charset="-78"/>
              </a:rPr>
              <a:t>این اطلاعات برای محاسبه تابع تجمعی</a:t>
            </a:r>
            <a:r>
              <a:rPr lang="en-US" dirty="0">
                <a:cs typeface="B Nazanin" panose="00000400000000000000" pitchFamily="2" charset="-78"/>
              </a:rPr>
              <a:t> (CDF) </a:t>
            </a:r>
            <a:r>
              <a:rPr lang="ar-SA" dirty="0">
                <a:cs typeface="B Nazanin" panose="00000400000000000000" pitchFamily="2" charset="-78"/>
              </a:rPr>
              <a:t>استفاده می‌شود که پایه نگاشت شدت‌های قدیمی به شدت‌های جدید است.</a:t>
            </a:r>
          </a:p>
        </p:txBody>
      </p:sp>
      <p:pic>
        <p:nvPicPr>
          <p:cNvPr id="5" name="Picture 4">
            <a:extLst>
              <a:ext uri="{FF2B5EF4-FFF2-40B4-BE49-F238E27FC236}">
                <a16:creationId xmlns:a16="http://schemas.microsoft.com/office/drawing/2014/main" id="{A3F56C18-E0BB-8185-96C7-3CEE5B9FC9DB}"/>
              </a:ext>
            </a:extLst>
          </p:cNvPr>
          <p:cNvPicPr>
            <a:picLocks noChangeAspect="1"/>
          </p:cNvPicPr>
          <p:nvPr/>
        </p:nvPicPr>
        <p:blipFill>
          <a:blip r:embed="rId2"/>
          <a:stretch>
            <a:fillRect/>
          </a:stretch>
        </p:blipFill>
        <p:spPr>
          <a:xfrm>
            <a:off x="2652779" y="4478284"/>
            <a:ext cx="1771897" cy="733527"/>
          </a:xfrm>
          <a:prstGeom prst="rect">
            <a:avLst/>
          </a:prstGeom>
        </p:spPr>
      </p:pic>
      <p:sp>
        <p:nvSpPr>
          <p:cNvPr id="7" name="TextBox 6">
            <a:extLst>
              <a:ext uri="{FF2B5EF4-FFF2-40B4-BE49-F238E27FC236}">
                <a16:creationId xmlns:a16="http://schemas.microsoft.com/office/drawing/2014/main" id="{BE4767BC-D936-BAC7-28D5-656E440537C8}"/>
              </a:ext>
            </a:extLst>
          </p:cNvPr>
          <p:cNvSpPr txBox="1"/>
          <p:nvPr/>
        </p:nvSpPr>
        <p:spPr>
          <a:xfrm>
            <a:off x="1400052" y="3783842"/>
            <a:ext cx="1771898" cy="369332"/>
          </a:xfrm>
          <a:prstGeom prst="rect">
            <a:avLst/>
          </a:prstGeom>
          <a:noFill/>
        </p:spPr>
        <p:txBody>
          <a:bodyPr wrap="square">
            <a:spAutoFit/>
          </a:bodyPr>
          <a:lstStyle/>
          <a:p>
            <a:pPr algn="r" rtl="1"/>
            <a:r>
              <a:rPr lang="ar-SA" dirty="0">
                <a:cs typeface="B Nazanin" panose="00000400000000000000" pitchFamily="2" charset="-78"/>
              </a:rPr>
              <a:t>مقدار شدت روشنایی</a:t>
            </a:r>
          </a:p>
        </p:txBody>
      </p:sp>
      <p:cxnSp>
        <p:nvCxnSpPr>
          <p:cNvPr id="9" name="Straight Arrow Connector 8">
            <a:extLst>
              <a:ext uri="{FF2B5EF4-FFF2-40B4-BE49-F238E27FC236}">
                <a16:creationId xmlns:a16="http://schemas.microsoft.com/office/drawing/2014/main" id="{2526397E-FC46-727F-8FC2-15E2E174786F}"/>
              </a:ext>
            </a:extLst>
          </p:cNvPr>
          <p:cNvCxnSpPr>
            <a:cxnSpLocks/>
          </p:cNvCxnSpPr>
          <p:nvPr/>
        </p:nvCxnSpPr>
        <p:spPr>
          <a:xfrm flipH="1" flipV="1">
            <a:off x="2359152" y="4153174"/>
            <a:ext cx="1106424" cy="509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0E46DEB-DED0-1CE3-EF20-EB8A358B1131}"/>
              </a:ext>
            </a:extLst>
          </p:cNvPr>
          <p:cNvSpPr txBox="1"/>
          <p:nvPr/>
        </p:nvSpPr>
        <p:spPr>
          <a:xfrm>
            <a:off x="4837176" y="3968508"/>
            <a:ext cx="3794760" cy="369332"/>
          </a:xfrm>
          <a:prstGeom prst="rect">
            <a:avLst/>
          </a:prstGeom>
          <a:noFill/>
        </p:spPr>
        <p:txBody>
          <a:bodyPr wrap="square">
            <a:spAutoFit/>
          </a:bodyPr>
          <a:lstStyle/>
          <a:p>
            <a:pPr algn="r" rtl="1"/>
            <a:r>
              <a:rPr lang="ar-SA" dirty="0">
                <a:cs typeface="B Nazanin" panose="00000400000000000000" pitchFamily="2" charset="-78"/>
              </a:rPr>
              <a:t>تعداد پیکسل‌هایی که شدت روشنایی</a:t>
            </a:r>
            <a:r>
              <a:rPr lang="en-US" dirty="0" err="1">
                <a:cs typeface="B Nazanin" panose="00000400000000000000" pitchFamily="2" charset="-78"/>
              </a:rPr>
              <a:t>i</a:t>
            </a:r>
            <a:r>
              <a:rPr lang="en-US" dirty="0">
                <a:cs typeface="B Nazanin" panose="00000400000000000000" pitchFamily="2" charset="-78"/>
              </a:rPr>
              <a:t> </a:t>
            </a:r>
            <a:r>
              <a:rPr lang="fa-IR" dirty="0">
                <a:cs typeface="B Nazanin" panose="00000400000000000000" pitchFamily="2" charset="-78"/>
              </a:rPr>
              <a:t> را دارند</a:t>
            </a:r>
            <a:endParaRPr lang="en-US" dirty="0">
              <a:cs typeface="B Nazanin" panose="00000400000000000000" pitchFamily="2" charset="-78"/>
            </a:endParaRPr>
          </a:p>
        </p:txBody>
      </p:sp>
      <p:cxnSp>
        <p:nvCxnSpPr>
          <p:cNvPr id="15" name="Straight Arrow Connector 14">
            <a:extLst>
              <a:ext uri="{FF2B5EF4-FFF2-40B4-BE49-F238E27FC236}">
                <a16:creationId xmlns:a16="http://schemas.microsoft.com/office/drawing/2014/main" id="{EEA543B6-87DB-AA1C-3437-3E36646D81D2}"/>
              </a:ext>
            </a:extLst>
          </p:cNvPr>
          <p:cNvCxnSpPr>
            <a:cxnSpLocks/>
          </p:cNvCxnSpPr>
          <p:nvPr/>
        </p:nvCxnSpPr>
        <p:spPr>
          <a:xfrm flipV="1">
            <a:off x="4242683" y="4233006"/>
            <a:ext cx="718825" cy="4524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DAEEE3F-1386-D847-3E38-2384AC41FAB0}"/>
              </a:ext>
            </a:extLst>
          </p:cNvPr>
          <p:cNvSpPr txBox="1"/>
          <p:nvPr/>
        </p:nvSpPr>
        <p:spPr>
          <a:xfrm>
            <a:off x="4718302" y="5461118"/>
            <a:ext cx="2340864" cy="369332"/>
          </a:xfrm>
          <a:prstGeom prst="rect">
            <a:avLst/>
          </a:prstGeom>
          <a:noFill/>
        </p:spPr>
        <p:txBody>
          <a:bodyPr wrap="square">
            <a:spAutoFit/>
          </a:bodyPr>
          <a:lstStyle/>
          <a:p>
            <a:pPr algn="r" rtl="1"/>
            <a:r>
              <a:rPr lang="ar-SA" dirty="0">
                <a:cs typeface="B Nazanin" panose="00000400000000000000" pitchFamily="2" charset="-78"/>
              </a:rPr>
              <a:t>کل تعداد پیکسل‌های تصویر</a:t>
            </a:r>
            <a:endParaRPr lang="en-US" dirty="0">
              <a:cs typeface="B Nazanin" panose="00000400000000000000" pitchFamily="2" charset="-78"/>
            </a:endParaRPr>
          </a:p>
        </p:txBody>
      </p:sp>
      <p:cxnSp>
        <p:nvCxnSpPr>
          <p:cNvPr id="20" name="Straight Arrow Connector 19">
            <a:extLst>
              <a:ext uri="{FF2B5EF4-FFF2-40B4-BE49-F238E27FC236}">
                <a16:creationId xmlns:a16="http://schemas.microsoft.com/office/drawing/2014/main" id="{E63352D3-FFAE-4022-E48C-08C20A334B58}"/>
              </a:ext>
            </a:extLst>
          </p:cNvPr>
          <p:cNvCxnSpPr>
            <a:cxnSpLocks/>
          </p:cNvCxnSpPr>
          <p:nvPr/>
        </p:nvCxnSpPr>
        <p:spPr>
          <a:xfrm>
            <a:off x="4242683" y="5114325"/>
            <a:ext cx="718825" cy="4225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81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E71B5-B584-D2F5-0574-6DBDC6848E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AFE75C-DCC1-0559-EFEC-945C9D224FBB}"/>
              </a:ext>
            </a:extLst>
          </p:cNvPr>
          <p:cNvSpPr txBox="1"/>
          <p:nvPr/>
        </p:nvSpPr>
        <p:spPr>
          <a:xfrm>
            <a:off x="470916" y="384923"/>
            <a:ext cx="8202168" cy="4628190"/>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تابع توزیع تجمعی</a:t>
            </a:r>
            <a:r>
              <a:rPr lang="fa-IR" b="1" dirty="0">
                <a:solidFill>
                  <a:schemeClr val="accent1"/>
                </a:solidFill>
                <a:cs typeface="B Nazanin" panose="00000400000000000000" pitchFamily="2" charset="-78"/>
              </a:rPr>
              <a:t> -</a:t>
            </a:r>
            <a:r>
              <a:rPr lang="en-US" b="1" dirty="0">
                <a:solidFill>
                  <a:schemeClr val="accent1"/>
                </a:solidFill>
                <a:cs typeface="B Nazanin" panose="00000400000000000000" pitchFamily="2" charset="-78"/>
              </a:rPr>
              <a:t>CDF (Cumulative Distribution Function) </a:t>
            </a:r>
            <a:r>
              <a:rPr lang="fa-IR" b="1" dirty="0">
                <a:solidFill>
                  <a:schemeClr val="accent1"/>
                </a:solidFill>
                <a:cs typeface="B Nazanin" panose="00000400000000000000" pitchFamily="2" charset="-78"/>
              </a:rPr>
              <a:t> </a:t>
            </a:r>
            <a:endParaRPr lang="ar-SA" b="1" dirty="0">
              <a:solidFill>
                <a:schemeClr val="accent1"/>
              </a:solidFill>
              <a:cs typeface="B Nazanin" panose="00000400000000000000" pitchFamily="2" charset="-78"/>
            </a:endParaRPr>
          </a:p>
          <a:p>
            <a:pPr algn="just" rtl="1">
              <a:lnSpc>
                <a:spcPct val="150000"/>
              </a:lnSpc>
            </a:pPr>
            <a:r>
              <a:rPr lang="en-US" dirty="0">
                <a:cs typeface="B Nazanin" panose="00000400000000000000" pitchFamily="2" charset="-78"/>
              </a:rPr>
              <a:t> CDF </a:t>
            </a:r>
            <a:r>
              <a:rPr lang="ar-SA" dirty="0">
                <a:cs typeface="B Nazanin" panose="00000400000000000000" pitchFamily="2" charset="-78"/>
              </a:rPr>
              <a:t>مجموع احتمال‌های شدت روشنایی از مقدار صفر تا مقدار موردنظر</a:t>
            </a:r>
            <a:r>
              <a:rPr lang="en-US" dirty="0" err="1">
                <a:cs typeface="B Nazanin" panose="00000400000000000000" pitchFamily="2" charset="-78"/>
              </a:rPr>
              <a:t>i</a:t>
            </a:r>
            <a:r>
              <a:rPr lang="ar-SA" dirty="0">
                <a:cs typeface="B Nazanin" panose="00000400000000000000" pitchFamily="2" charset="-78"/>
              </a:rPr>
              <a:t> است.</a:t>
            </a:r>
            <a:endParaRPr lang="fa-IR" dirty="0">
              <a:cs typeface="B Nazanin" panose="00000400000000000000" pitchFamily="2" charset="-78"/>
            </a:endParaRPr>
          </a:p>
          <a:p>
            <a:pPr algn="just" rtl="1">
              <a:lnSpc>
                <a:spcPct val="150000"/>
              </a:lnSpc>
            </a:pPr>
            <a:r>
              <a:rPr lang="en-US" dirty="0">
                <a:cs typeface="B Nazanin" panose="00000400000000000000" pitchFamily="2" charset="-78"/>
              </a:rPr>
              <a:t> CDF </a:t>
            </a:r>
            <a:r>
              <a:rPr lang="ar-SA" dirty="0">
                <a:cs typeface="B Nazanin" panose="00000400000000000000" pitchFamily="2" charset="-78"/>
              </a:rPr>
              <a:t>نشان می‌دهد که چه تعداد از پیکسل‌ها دارای شدت روشنایی کمتر یا مساوی مقدار خاصی هستند.</a:t>
            </a:r>
          </a:p>
          <a:p>
            <a:pPr algn="just" rtl="1">
              <a:lnSpc>
                <a:spcPct val="150000"/>
              </a:lnSpc>
            </a:pPr>
            <a:r>
              <a:rPr lang="fa-IR" b="1" dirty="0">
                <a:solidFill>
                  <a:schemeClr val="accent1"/>
                </a:solidFill>
                <a:cs typeface="B Nazanin" panose="00000400000000000000" pitchFamily="2" charset="-78"/>
              </a:rPr>
              <a:t>ویژگی ها</a:t>
            </a:r>
          </a:p>
          <a:p>
            <a:pPr algn="just" rtl="1">
              <a:lnSpc>
                <a:spcPct val="150000"/>
              </a:lnSpc>
            </a:pPr>
            <a:r>
              <a:rPr lang="ar-SA" dirty="0">
                <a:cs typeface="B Nazanin" panose="00000400000000000000" pitchFamily="2" charset="-78"/>
              </a:rPr>
              <a:t>مقدار</a:t>
            </a:r>
            <a:r>
              <a:rPr lang="en-US" dirty="0">
                <a:cs typeface="B Nazanin" panose="00000400000000000000" pitchFamily="2" charset="-78"/>
              </a:rPr>
              <a:t> CDF(</a:t>
            </a:r>
            <a:r>
              <a:rPr lang="en-US" dirty="0" err="1">
                <a:cs typeface="B Nazanin" panose="00000400000000000000" pitchFamily="2" charset="-78"/>
              </a:rPr>
              <a:t>i</a:t>
            </a:r>
            <a:r>
              <a:rPr lang="en-US" dirty="0">
                <a:cs typeface="B Nazanin" panose="00000400000000000000" pitchFamily="2" charset="-78"/>
              </a:rPr>
              <a:t>) </a:t>
            </a:r>
            <a:r>
              <a:rPr lang="ar-SA" dirty="0">
                <a:cs typeface="B Nazanin" panose="00000400000000000000" pitchFamily="2" charset="-78"/>
              </a:rPr>
              <a:t>همیشه بین 0 و 1 است. </a:t>
            </a:r>
            <a:endParaRPr lang="en-US" dirty="0">
              <a:cs typeface="B Nazanin" panose="00000400000000000000" pitchFamily="2" charset="-78"/>
            </a:endParaRPr>
          </a:p>
          <a:p>
            <a:pPr algn="just" rtl="1">
              <a:lnSpc>
                <a:spcPct val="150000"/>
              </a:lnSpc>
            </a:pPr>
            <a:r>
              <a:rPr lang="en-US" dirty="0">
                <a:cs typeface="B Nazanin" panose="00000400000000000000" pitchFamily="2" charset="-78"/>
              </a:rPr>
              <a:t> CDF </a:t>
            </a:r>
            <a:r>
              <a:rPr lang="ar-SA" dirty="0">
                <a:cs typeface="B Nazanin" panose="00000400000000000000" pitchFamily="2" charset="-78"/>
              </a:rPr>
              <a:t>یک تابع صعودی است (همیشه مقدار آن افزایش می‌یابد).</a:t>
            </a:r>
            <a:endParaRPr lang="fa-IR" dirty="0">
              <a:cs typeface="B Nazanin" panose="00000400000000000000" pitchFamily="2" charset="-78"/>
            </a:endParaRPr>
          </a:p>
          <a:p>
            <a:pPr algn="just" rtl="1">
              <a:lnSpc>
                <a:spcPct val="150000"/>
              </a:lnSpc>
            </a:pPr>
            <a:r>
              <a:rPr lang="ar-SA" b="1" dirty="0">
                <a:solidFill>
                  <a:schemeClr val="accent1"/>
                </a:solidFill>
                <a:cs typeface="B Nazanin" panose="00000400000000000000" pitchFamily="2" charset="-78"/>
              </a:rPr>
              <a:t>هدف در همسان‌سازی هیستوگرام</a:t>
            </a:r>
            <a:endParaRPr lang="fa-IR" b="1" dirty="0">
              <a:solidFill>
                <a:schemeClr val="accent1"/>
              </a:solidFill>
              <a:cs typeface="B Nazanin" panose="00000400000000000000" pitchFamily="2" charset="-78"/>
            </a:endParaRPr>
          </a:p>
          <a:p>
            <a:pPr algn="just" rtl="1">
              <a:lnSpc>
                <a:spcPct val="150000"/>
              </a:lnSpc>
            </a:pPr>
            <a:r>
              <a:rPr lang="en-US" dirty="0">
                <a:cs typeface="B Nazanin" panose="00000400000000000000" pitchFamily="2" charset="-78"/>
              </a:rPr>
              <a:t> CDF </a:t>
            </a:r>
            <a:r>
              <a:rPr lang="ar-SA" dirty="0">
                <a:cs typeface="B Nazanin" panose="00000400000000000000" pitchFamily="2" charset="-78"/>
              </a:rPr>
              <a:t>برای بازنگاشت شدت‌های قدیمی به شدت‌های جدید استفاده می‌شود.</a:t>
            </a:r>
            <a:endParaRPr lang="en-US" dirty="0">
              <a:cs typeface="B Nazanin" panose="00000400000000000000" pitchFamily="2" charset="-78"/>
            </a:endParaRPr>
          </a:p>
          <a:p>
            <a:pPr algn="just" rtl="1">
              <a:lnSpc>
                <a:spcPct val="150000"/>
              </a:lnSpc>
            </a:pPr>
            <a:r>
              <a:rPr lang="ar-SA" dirty="0">
                <a:cs typeface="B Nazanin" panose="00000400000000000000" pitchFamily="2" charset="-78"/>
              </a:rPr>
              <a:t>با استفاده از </a:t>
            </a:r>
            <a:r>
              <a:rPr lang="en-US" dirty="0">
                <a:cs typeface="B Nazanin" panose="00000400000000000000" pitchFamily="2" charset="-78"/>
              </a:rPr>
              <a:t>CDF، </a:t>
            </a:r>
            <a:r>
              <a:rPr lang="ar-SA" dirty="0">
                <a:cs typeface="B Nazanin" panose="00000400000000000000" pitchFamily="2" charset="-78"/>
              </a:rPr>
              <a:t>شدت‌های جدید به‌گونه‌ای توزیع می‌شوند که کل هیستوگرام تصویر به یک توزیع یکنواخت نزدیک شود.</a:t>
            </a:r>
            <a:endParaRPr lang="ar-SA" b="1" dirty="0">
              <a:solidFill>
                <a:schemeClr val="accent1"/>
              </a:solidFill>
              <a:cs typeface="B Nazanin" panose="00000400000000000000" pitchFamily="2" charset="-78"/>
            </a:endParaRPr>
          </a:p>
          <a:p>
            <a:pPr algn="just" rtl="1">
              <a:lnSpc>
                <a:spcPct val="150000"/>
              </a:lnSpc>
            </a:pPr>
            <a:endParaRPr lang="ar-SA" dirty="0">
              <a:cs typeface="B Nazanin" panose="00000400000000000000" pitchFamily="2" charset="-78"/>
            </a:endParaRPr>
          </a:p>
        </p:txBody>
      </p:sp>
      <p:pic>
        <p:nvPicPr>
          <p:cNvPr id="8" name="Picture 7">
            <a:extLst>
              <a:ext uri="{FF2B5EF4-FFF2-40B4-BE49-F238E27FC236}">
                <a16:creationId xmlns:a16="http://schemas.microsoft.com/office/drawing/2014/main" id="{58DCAF2D-22E4-4A95-B9CA-8425DAFB37D8}"/>
              </a:ext>
            </a:extLst>
          </p:cNvPr>
          <p:cNvPicPr>
            <a:picLocks noChangeAspect="1"/>
          </p:cNvPicPr>
          <p:nvPr/>
        </p:nvPicPr>
        <p:blipFill>
          <a:blip r:embed="rId2"/>
          <a:stretch>
            <a:fillRect/>
          </a:stretch>
        </p:blipFill>
        <p:spPr>
          <a:xfrm>
            <a:off x="2249817" y="5391461"/>
            <a:ext cx="2648320" cy="943107"/>
          </a:xfrm>
          <a:prstGeom prst="rect">
            <a:avLst/>
          </a:prstGeom>
        </p:spPr>
      </p:pic>
      <p:cxnSp>
        <p:nvCxnSpPr>
          <p:cNvPr id="9" name="Straight Arrow Connector 8">
            <a:extLst>
              <a:ext uri="{FF2B5EF4-FFF2-40B4-BE49-F238E27FC236}">
                <a16:creationId xmlns:a16="http://schemas.microsoft.com/office/drawing/2014/main" id="{30298944-500F-AC89-93BE-7F3A64FB4D4D}"/>
              </a:ext>
            </a:extLst>
          </p:cNvPr>
          <p:cNvCxnSpPr>
            <a:cxnSpLocks/>
          </p:cNvCxnSpPr>
          <p:nvPr/>
        </p:nvCxnSpPr>
        <p:spPr>
          <a:xfrm flipH="1" flipV="1">
            <a:off x="1920632" y="5079899"/>
            <a:ext cx="1106424" cy="509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3D11E3-556A-5F00-94DC-20871052DA5D}"/>
              </a:ext>
            </a:extLst>
          </p:cNvPr>
          <p:cNvCxnSpPr>
            <a:cxnSpLocks/>
          </p:cNvCxnSpPr>
          <p:nvPr/>
        </p:nvCxnSpPr>
        <p:spPr>
          <a:xfrm flipV="1">
            <a:off x="4206499" y="5106456"/>
            <a:ext cx="718825" cy="4524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03CB5B5-B351-F888-D6C7-93BB59BEA41E}"/>
              </a:ext>
            </a:extLst>
          </p:cNvPr>
          <p:cNvSpPr txBox="1"/>
          <p:nvPr/>
        </p:nvSpPr>
        <p:spPr>
          <a:xfrm>
            <a:off x="778653" y="4634764"/>
            <a:ext cx="2075688" cy="369332"/>
          </a:xfrm>
          <a:prstGeom prst="rect">
            <a:avLst/>
          </a:prstGeom>
          <a:noFill/>
        </p:spPr>
        <p:txBody>
          <a:bodyPr wrap="square">
            <a:spAutoFit/>
          </a:bodyPr>
          <a:lstStyle/>
          <a:p>
            <a:pPr algn="r" rtl="1"/>
            <a:r>
              <a:rPr lang="fa-IR" dirty="0">
                <a:cs typeface="B Nazanin" panose="00000400000000000000" pitchFamily="2" charset="-78"/>
              </a:rPr>
              <a:t>شدت روشنایی از 0 تا </a:t>
            </a:r>
            <a:r>
              <a:rPr lang="en-US" dirty="0" err="1">
                <a:cs typeface="B Nazanin" panose="00000400000000000000" pitchFamily="2" charset="-78"/>
              </a:rPr>
              <a:t>i</a:t>
            </a:r>
            <a:endParaRPr lang="en-US" dirty="0">
              <a:cs typeface="B Nazanin" panose="00000400000000000000" pitchFamily="2" charset="-78"/>
            </a:endParaRPr>
          </a:p>
        </p:txBody>
      </p:sp>
      <p:sp>
        <p:nvSpPr>
          <p:cNvPr id="12" name="TextBox 11">
            <a:extLst>
              <a:ext uri="{FF2B5EF4-FFF2-40B4-BE49-F238E27FC236}">
                <a16:creationId xmlns:a16="http://schemas.microsoft.com/office/drawing/2014/main" id="{9E8E1F10-6C7D-D3DC-186E-AE12B3AE33C4}"/>
              </a:ext>
            </a:extLst>
          </p:cNvPr>
          <p:cNvSpPr txBox="1"/>
          <p:nvPr/>
        </p:nvSpPr>
        <p:spPr>
          <a:xfrm>
            <a:off x="4789821" y="4866348"/>
            <a:ext cx="2075688" cy="369332"/>
          </a:xfrm>
          <a:prstGeom prst="rect">
            <a:avLst/>
          </a:prstGeom>
          <a:noFill/>
        </p:spPr>
        <p:txBody>
          <a:bodyPr wrap="square">
            <a:spAutoFit/>
          </a:bodyPr>
          <a:lstStyle/>
          <a:p>
            <a:pPr algn="r" rtl="1"/>
            <a:r>
              <a:rPr lang="fa-IR" dirty="0">
                <a:cs typeface="B Nazanin" panose="00000400000000000000" pitchFamily="2" charset="-78"/>
              </a:rPr>
              <a:t>احتمال شدت روشنایی </a:t>
            </a:r>
            <a:r>
              <a:rPr lang="en-US" dirty="0">
                <a:cs typeface="B Nazanin" panose="00000400000000000000" pitchFamily="2" charset="-78"/>
              </a:rPr>
              <a:t>j</a:t>
            </a:r>
          </a:p>
        </p:txBody>
      </p:sp>
    </p:spTree>
    <p:extLst>
      <p:ext uri="{BB962C8B-B14F-4D97-AF65-F5344CB8AC3E}">
        <p14:creationId xmlns:p14="http://schemas.microsoft.com/office/powerpoint/2010/main" val="221714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B9D71-114A-6250-5966-703EFDF818AC}"/>
              </a:ext>
            </a:extLst>
          </p:cNvPr>
          <p:cNvSpPr txBox="1"/>
          <p:nvPr/>
        </p:nvSpPr>
        <p:spPr>
          <a:xfrm>
            <a:off x="4032504" y="313479"/>
            <a:ext cx="4572000" cy="369332"/>
          </a:xfrm>
          <a:prstGeom prst="rect">
            <a:avLst/>
          </a:prstGeom>
          <a:noFill/>
        </p:spPr>
        <p:txBody>
          <a:bodyPr wrap="square">
            <a:spAutoFit/>
          </a:bodyPr>
          <a:lstStyle/>
          <a:p>
            <a:pPr algn="just" rtl="1"/>
            <a:r>
              <a:rPr lang="fa-IR" b="1" dirty="0">
                <a:solidFill>
                  <a:schemeClr val="accent1"/>
                </a:solidFill>
                <a:cs typeface="B Nazanin" panose="00000400000000000000" pitchFamily="2" charset="-78"/>
              </a:rPr>
              <a:t>روند همسان سازی هیستوگرام</a:t>
            </a:r>
            <a:endParaRPr lang="en-US" b="1" dirty="0">
              <a:solidFill>
                <a:schemeClr val="accent1"/>
              </a:solidFill>
              <a:cs typeface="B Nazanin" panose="00000400000000000000" pitchFamily="2" charset="-78"/>
            </a:endParaRPr>
          </a:p>
        </p:txBody>
      </p:sp>
      <p:sp>
        <p:nvSpPr>
          <p:cNvPr id="5" name="TextBox 4">
            <a:extLst>
              <a:ext uri="{FF2B5EF4-FFF2-40B4-BE49-F238E27FC236}">
                <a16:creationId xmlns:a16="http://schemas.microsoft.com/office/drawing/2014/main" id="{5B0B8F56-30E4-6A8E-BD00-436195E12A00}"/>
              </a:ext>
            </a:extLst>
          </p:cNvPr>
          <p:cNvSpPr txBox="1"/>
          <p:nvPr/>
        </p:nvSpPr>
        <p:spPr>
          <a:xfrm>
            <a:off x="1088136" y="682811"/>
            <a:ext cx="7287768" cy="3797193"/>
          </a:xfrm>
          <a:prstGeom prst="rect">
            <a:avLst/>
          </a:prstGeom>
          <a:noFill/>
        </p:spPr>
        <p:txBody>
          <a:bodyPr wrap="square">
            <a:spAutoFit/>
          </a:bodyPr>
          <a:lstStyle/>
          <a:p>
            <a:pPr algn="just" rtl="1">
              <a:lnSpc>
                <a:spcPct val="150000"/>
              </a:lnSpc>
            </a:pPr>
            <a:r>
              <a:rPr lang="ar-SA" b="1" dirty="0">
                <a:solidFill>
                  <a:schemeClr val="accent1"/>
                </a:solidFill>
                <a:cs typeface="B Nazanin" panose="00000400000000000000" pitchFamily="2" charset="-78"/>
              </a:rPr>
              <a:t>محاسبه </a:t>
            </a:r>
            <a:r>
              <a:rPr lang="en-US" b="1" dirty="0">
                <a:solidFill>
                  <a:schemeClr val="accent1"/>
                </a:solidFill>
                <a:cs typeface="B Nazanin" panose="00000400000000000000" pitchFamily="2" charset="-78"/>
              </a:rPr>
              <a:t>PDF</a:t>
            </a:r>
            <a:endParaRPr lang="en-US" dirty="0">
              <a:solidFill>
                <a:schemeClr val="accent1"/>
              </a:solidFill>
              <a:cs typeface="B Nazanin" panose="00000400000000000000" pitchFamily="2" charset="-78"/>
            </a:endParaRPr>
          </a:p>
          <a:p>
            <a:pPr algn="just" rtl="1">
              <a:lnSpc>
                <a:spcPct val="150000"/>
              </a:lnSpc>
            </a:pPr>
            <a:r>
              <a:rPr lang="ar-SA" dirty="0">
                <a:cs typeface="B Nazanin" panose="00000400000000000000" pitchFamily="2" charset="-78"/>
              </a:rPr>
              <a:t>از هیستوگرام تصویر اصلی برای محاسبه احتمال هر مقدار شدت روشنایی استفاده می‌شود.</a:t>
            </a:r>
            <a:endParaRPr lang="en-US" dirty="0">
              <a:cs typeface="B Nazanin" panose="00000400000000000000" pitchFamily="2" charset="-78"/>
            </a:endParaRPr>
          </a:p>
          <a:p>
            <a:pPr algn="just" rtl="1">
              <a:lnSpc>
                <a:spcPct val="150000"/>
              </a:lnSpc>
            </a:pPr>
            <a:r>
              <a:rPr lang="ar-SA" b="1" dirty="0">
                <a:solidFill>
                  <a:schemeClr val="accent1"/>
                </a:solidFill>
                <a:cs typeface="B Nazanin" panose="00000400000000000000" pitchFamily="2" charset="-78"/>
              </a:rPr>
              <a:t>محاسبه </a:t>
            </a:r>
            <a:r>
              <a:rPr lang="en-US" b="1" dirty="0">
                <a:solidFill>
                  <a:schemeClr val="accent1"/>
                </a:solidFill>
                <a:cs typeface="B Nazanin" panose="00000400000000000000" pitchFamily="2" charset="-78"/>
              </a:rPr>
              <a:t>CDF</a:t>
            </a:r>
            <a:endParaRPr lang="en-US" dirty="0">
              <a:solidFill>
                <a:schemeClr val="accent1"/>
              </a:solidFill>
              <a:cs typeface="B Nazanin" panose="00000400000000000000" pitchFamily="2" charset="-78"/>
            </a:endParaRPr>
          </a:p>
          <a:p>
            <a:pPr algn="just" rtl="1">
              <a:lnSpc>
                <a:spcPct val="150000"/>
              </a:lnSpc>
            </a:pPr>
            <a:r>
              <a:rPr lang="ar-SA" dirty="0">
                <a:cs typeface="B Nazanin" panose="00000400000000000000" pitchFamily="2" charset="-78"/>
              </a:rPr>
              <a:t>از</a:t>
            </a:r>
            <a:r>
              <a:rPr lang="en-US" dirty="0">
                <a:cs typeface="B Nazanin" panose="00000400000000000000" pitchFamily="2" charset="-78"/>
              </a:rPr>
              <a:t> PDF</a:t>
            </a:r>
            <a:r>
              <a:rPr lang="ar-SA" dirty="0">
                <a:cs typeface="B Nazanin" panose="00000400000000000000" pitchFamily="2" charset="-78"/>
              </a:rPr>
              <a:t>برای محاسبه مجموع تجمعی احتمال‌ها استفاده می‌شود.</a:t>
            </a:r>
            <a:endParaRPr lang="en-US" dirty="0">
              <a:cs typeface="B Nazanin" panose="00000400000000000000" pitchFamily="2" charset="-78"/>
            </a:endParaRPr>
          </a:p>
          <a:p>
            <a:pPr algn="just" rtl="1">
              <a:lnSpc>
                <a:spcPct val="150000"/>
              </a:lnSpc>
            </a:pPr>
            <a:r>
              <a:rPr lang="ar-SA" b="1" dirty="0">
                <a:solidFill>
                  <a:schemeClr val="accent1"/>
                </a:solidFill>
                <a:cs typeface="B Nazanin" panose="00000400000000000000" pitchFamily="2" charset="-78"/>
              </a:rPr>
              <a:t>بازنگاشت شدت‌ها</a:t>
            </a:r>
            <a:endParaRPr lang="ar-SA" dirty="0">
              <a:solidFill>
                <a:schemeClr val="accent1"/>
              </a:solidFill>
              <a:cs typeface="B Nazanin" panose="00000400000000000000" pitchFamily="2" charset="-78"/>
            </a:endParaRPr>
          </a:p>
          <a:p>
            <a:pPr algn="just" rtl="1">
              <a:lnSpc>
                <a:spcPct val="150000"/>
              </a:lnSpc>
            </a:pPr>
            <a:r>
              <a:rPr lang="ar-SA" dirty="0">
                <a:cs typeface="B Nazanin" panose="00000400000000000000" pitchFamily="2" charset="-78"/>
              </a:rPr>
              <a:t>شدت‌های جدید با استفاده از فرمول زیر محاسبه می‌شوند:</a:t>
            </a:r>
            <a:endParaRPr lang="en-US" dirty="0">
              <a:cs typeface="B Nazanin" panose="00000400000000000000" pitchFamily="2" charset="-78"/>
            </a:endParaRPr>
          </a:p>
          <a:p>
            <a:pPr algn="just" rtl="1">
              <a:lnSpc>
                <a:spcPct val="150000"/>
              </a:lnSpc>
            </a:pPr>
            <a:endParaRPr lang="ar-SA" dirty="0">
              <a:cs typeface="B Nazanin" panose="00000400000000000000" pitchFamily="2" charset="-78"/>
            </a:endParaRPr>
          </a:p>
          <a:p>
            <a:pPr algn="just" rtl="1">
              <a:lnSpc>
                <a:spcPct val="150000"/>
              </a:lnSpc>
              <a:buFont typeface="Arial" panose="020B0604020202020204" pitchFamily="34" charset="0"/>
              <a:buChar char="•"/>
            </a:pPr>
            <a:endParaRPr lang="ar-SA" dirty="0">
              <a:cs typeface="B Nazanin" panose="00000400000000000000" pitchFamily="2" charset="-78"/>
            </a:endParaRPr>
          </a:p>
          <a:p>
            <a:pPr algn="just" rtl="1">
              <a:lnSpc>
                <a:spcPct val="150000"/>
              </a:lnSpc>
              <a:buFont typeface="Arial" panose="020B0604020202020204" pitchFamily="34" charset="0"/>
              <a:buChar char="•"/>
            </a:pPr>
            <a:endParaRPr lang="ar-SA" dirty="0">
              <a:cs typeface="B Nazanin" panose="00000400000000000000" pitchFamily="2" charset="-78"/>
            </a:endParaRPr>
          </a:p>
        </p:txBody>
      </p:sp>
      <p:pic>
        <p:nvPicPr>
          <p:cNvPr id="7" name="Picture 6">
            <a:extLst>
              <a:ext uri="{FF2B5EF4-FFF2-40B4-BE49-F238E27FC236}">
                <a16:creationId xmlns:a16="http://schemas.microsoft.com/office/drawing/2014/main" id="{861DBD2E-0E49-F597-2C63-E61F104EBCB2}"/>
              </a:ext>
            </a:extLst>
          </p:cNvPr>
          <p:cNvPicPr>
            <a:picLocks noChangeAspect="1"/>
          </p:cNvPicPr>
          <p:nvPr/>
        </p:nvPicPr>
        <p:blipFill>
          <a:blip r:embed="rId2"/>
          <a:stretch>
            <a:fillRect/>
          </a:stretch>
        </p:blipFill>
        <p:spPr>
          <a:xfrm>
            <a:off x="1811179" y="3611880"/>
            <a:ext cx="3637977" cy="704497"/>
          </a:xfrm>
          <a:prstGeom prst="rect">
            <a:avLst/>
          </a:prstGeom>
        </p:spPr>
      </p:pic>
      <p:cxnSp>
        <p:nvCxnSpPr>
          <p:cNvPr id="8" name="Straight Arrow Connector 7">
            <a:extLst>
              <a:ext uri="{FF2B5EF4-FFF2-40B4-BE49-F238E27FC236}">
                <a16:creationId xmlns:a16="http://schemas.microsoft.com/office/drawing/2014/main" id="{2CFD9FB3-3F64-D674-D914-00F6A669B662}"/>
              </a:ext>
            </a:extLst>
          </p:cNvPr>
          <p:cNvCxnSpPr>
            <a:cxnSpLocks/>
          </p:cNvCxnSpPr>
          <p:nvPr/>
        </p:nvCxnSpPr>
        <p:spPr>
          <a:xfrm flipH="1">
            <a:off x="2498598" y="4076345"/>
            <a:ext cx="763524" cy="676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0E81557-0C86-5D27-A32F-E9020E0D4FE9}"/>
              </a:ext>
            </a:extLst>
          </p:cNvPr>
          <p:cNvSpPr txBox="1"/>
          <p:nvPr/>
        </p:nvSpPr>
        <p:spPr>
          <a:xfrm>
            <a:off x="1387602" y="4901451"/>
            <a:ext cx="1627632" cy="369332"/>
          </a:xfrm>
          <a:prstGeom prst="rect">
            <a:avLst/>
          </a:prstGeom>
          <a:noFill/>
        </p:spPr>
        <p:txBody>
          <a:bodyPr wrap="square">
            <a:spAutoFit/>
          </a:bodyPr>
          <a:lstStyle/>
          <a:p>
            <a:pPr algn="r" rtl="1"/>
            <a:r>
              <a:rPr lang="ar-SA" dirty="0">
                <a:cs typeface="B Nazanin" panose="00000400000000000000" pitchFamily="2" charset="-78"/>
              </a:rPr>
              <a:t>تعداد کل شدت‌ها</a:t>
            </a:r>
            <a:endParaRPr lang="en-US" dirty="0">
              <a:cs typeface="B Nazanin" panose="00000400000000000000" pitchFamily="2" charset="-78"/>
            </a:endParaRPr>
          </a:p>
        </p:txBody>
      </p:sp>
      <p:sp>
        <p:nvSpPr>
          <p:cNvPr id="13" name="TextBox 12">
            <a:extLst>
              <a:ext uri="{FF2B5EF4-FFF2-40B4-BE49-F238E27FC236}">
                <a16:creationId xmlns:a16="http://schemas.microsoft.com/office/drawing/2014/main" id="{06A96BB2-3935-B9E7-42B4-E4FD2C70B9AB}"/>
              </a:ext>
            </a:extLst>
          </p:cNvPr>
          <p:cNvSpPr txBox="1"/>
          <p:nvPr/>
        </p:nvSpPr>
        <p:spPr>
          <a:xfrm>
            <a:off x="859536" y="5180222"/>
            <a:ext cx="2155698" cy="307777"/>
          </a:xfrm>
          <a:prstGeom prst="rect">
            <a:avLst/>
          </a:prstGeom>
          <a:noFill/>
        </p:spPr>
        <p:txBody>
          <a:bodyPr wrap="square">
            <a:spAutoFit/>
          </a:bodyPr>
          <a:lstStyle/>
          <a:p>
            <a:pPr algn="r" rtl="1"/>
            <a:r>
              <a:rPr lang="ar-SA" sz="1400" dirty="0">
                <a:cs typeface="B Nazanin" panose="00000400000000000000" pitchFamily="2" charset="-78"/>
              </a:rPr>
              <a:t>در تصاویر 8 بیتی</a:t>
            </a:r>
            <a:r>
              <a:rPr lang="en-US" sz="1400" dirty="0">
                <a:cs typeface="B Nazanin" panose="00000400000000000000" pitchFamily="2" charset="-78"/>
              </a:rPr>
              <a:t> &lt;- </a:t>
            </a:r>
            <a:r>
              <a:rPr lang="ar-SA" sz="1400" dirty="0">
                <a:cs typeface="B Nazanin" panose="00000400000000000000" pitchFamily="2" charset="-78"/>
              </a:rPr>
              <a:t>256</a:t>
            </a:r>
            <a:endParaRPr lang="en-US" sz="1400" dirty="0">
              <a:cs typeface="B Nazanin" panose="00000400000000000000" pitchFamily="2" charset="-78"/>
            </a:endParaRPr>
          </a:p>
        </p:txBody>
      </p:sp>
      <p:cxnSp>
        <p:nvCxnSpPr>
          <p:cNvPr id="14" name="Straight Arrow Connector 13">
            <a:extLst>
              <a:ext uri="{FF2B5EF4-FFF2-40B4-BE49-F238E27FC236}">
                <a16:creationId xmlns:a16="http://schemas.microsoft.com/office/drawing/2014/main" id="{905B434D-A909-8EE7-0AC3-07E8A5F1A6BE}"/>
              </a:ext>
            </a:extLst>
          </p:cNvPr>
          <p:cNvCxnSpPr>
            <a:cxnSpLocks/>
          </p:cNvCxnSpPr>
          <p:nvPr/>
        </p:nvCxnSpPr>
        <p:spPr>
          <a:xfrm>
            <a:off x="4728782" y="4076345"/>
            <a:ext cx="0" cy="8251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892DEBF-1EED-C457-D251-8A67B90CFF30}"/>
              </a:ext>
            </a:extLst>
          </p:cNvPr>
          <p:cNvSpPr txBox="1"/>
          <p:nvPr/>
        </p:nvSpPr>
        <p:spPr>
          <a:xfrm>
            <a:off x="3349181" y="4995556"/>
            <a:ext cx="2759202" cy="369332"/>
          </a:xfrm>
          <a:prstGeom prst="rect">
            <a:avLst/>
          </a:prstGeom>
          <a:noFill/>
        </p:spPr>
        <p:txBody>
          <a:bodyPr wrap="square">
            <a:spAutoFit/>
          </a:bodyPr>
          <a:lstStyle/>
          <a:p>
            <a:pPr algn="r" rtl="1"/>
            <a:r>
              <a:rPr lang="ar-SA" dirty="0">
                <a:cs typeface="B Nazanin" panose="00000400000000000000" pitchFamily="2" charset="-78"/>
              </a:rPr>
              <a:t>مقدار تجمعی احتمال برای شدت</a:t>
            </a:r>
            <a:r>
              <a:rPr lang="fa-IR" dirty="0">
                <a:cs typeface="B Nazanin" panose="00000400000000000000" pitchFamily="2" charset="-78"/>
              </a:rPr>
              <a:t> </a:t>
            </a:r>
            <a:r>
              <a:rPr lang="en-US" dirty="0" err="1">
                <a:cs typeface="B Nazanin" panose="00000400000000000000" pitchFamily="2" charset="-78"/>
              </a:rPr>
              <a:t>i</a:t>
            </a:r>
            <a:endParaRPr lang="en-US" dirty="0">
              <a:cs typeface="B Nazanin" panose="00000400000000000000" pitchFamily="2" charset="-78"/>
            </a:endParaRPr>
          </a:p>
        </p:txBody>
      </p:sp>
      <p:sp>
        <p:nvSpPr>
          <p:cNvPr id="22" name="TextBox 21">
            <a:extLst>
              <a:ext uri="{FF2B5EF4-FFF2-40B4-BE49-F238E27FC236}">
                <a16:creationId xmlns:a16="http://schemas.microsoft.com/office/drawing/2014/main" id="{CF2035E3-2F21-B99A-016B-4FB53CBF8CDA}"/>
              </a:ext>
            </a:extLst>
          </p:cNvPr>
          <p:cNvSpPr txBox="1"/>
          <p:nvPr/>
        </p:nvSpPr>
        <p:spPr>
          <a:xfrm>
            <a:off x="3803904" y="5118848"/>
            <a:ext cx="4572000" cy="1304203"/>
          </a:xfrm>
          <a:prstGeom prst="rect">
            <a:avLst/>
          </a:prstGeom>
          <a:noFill/>
        </p:spPr>
        <p:txBody>
          <a:bodyPr wrap="square">
            <a:spAutoFit/>
          </a:bodyPr>
          <a:lstStyle/>
          <a:p>
            <a:pPr algn="just" rtl="1">
              <a:lnSpc>
                <a:spcPct val="150000"/>
              </a:lnSpc>
            </a:pPr>
            <a:r>
              <a:rPr lang="fa-IR" b="1" dirty="0">
                <a:solidFill>
                  <a:schemeClr val="accent1"/>
                </a:solidFill>
                <a:cs typeface="B Nazanin" panose="00000400000000000000" pitchFamily="2" charset="-78"/>
              </a:rPr>
              <a:t>نتیجه</a:t>
            </a:r>
            <a:endParaRPr lang="en-US" b="1" dirty="0">
              <a:solidFill>
                <a:schemeClr val="accent1"/>
              </a:solidFill>
              <a:cs typeface="B Nazanin" panose="00000400000000000000" pitchFamily="2" charset="-78"/>
            </a:endParaRPr>
          </a:p>
          <a:p>
            <a:pPr marL="285750" indent="-285750" algn="just" rtl="1">
              <a:lnSpc>
                <a:spcPct val="150000"/>
              </a:lnSpc>
              <a:buFont typeface="Arial" panose="020B0604020202020204" pitchFamily="34" charset="0"/>
              <a:buChar char="•"/>
            </a:pPr>
            <a:r>
              <a:rPr lang="ar-SA" dirty="0">
                <a:cs typeface="B Nazanin" panose="00000400000000000000" pitchFamily="2" charset="-78"/>
              </a:rPr>
              <a:t>شدت‌های جدید توزیع یکنواخت‌تری دارند.</a:t>
            </a:r>
            <a:endParaRPr lang="en-US" dirty="0">
              <a:cs typeface="B Nazanin" panose="00000400000000000000" pitchFamily="2" charset="-78"/>
            </a:endParaRPr>
          </a:p>
          <a:p>
            <a:pPr marL="285750" indent="-285750" algn="just" rtl="1">
              <a:lnSpc>
                <a:spcPct val="150000"/>
              </a:lnSpc>
              <a:buFont typeface="Arial" panose="020B0604020202020204" pitchFamily="34" charset="0"/>
              <a:buChar char="•"/>
            </a:pPr>
            <a:r>
              <a:rPr lang="ar-SA" dirty="0">
                <a:cs typeface="B Nazanin" panose="00000400000000000000" pitchFamily="2" charset="-78"/>
              </a:rPr>
              <a:t>کنتراست تصویر بهبود می‌یابد</a:t>
            </a:r>
            <a:r>
              <a:rPr lang="fa-IR" dirty="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958741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189BD2-0145-484F-AC77-AB6E5A592CA0}">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258</TotalTime>
  <Words>927</Words>
  <Application>Microsoft Office PowerPoint</Application>
  <PresentationFormat>On-screen Show (4:3)</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 Nazanin</vt:lpstr>
      <vt:lpstr>Calibri</vt:lpstr>
      <vt:lpstr>Office Theme</vt:lpstr>
      <vt:lpstr>Histogram Equalization همسان‌سازی هیستوگرام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مرحله 1 : محاسبه هیستوگرام</vt:lpstr>
      <vt:lpstr>مرحل 2 – محاسبه PDF</vt:lpstr>
      <vt:lpstr>مرحله 3 – محاسبه CDF</vt:lpstr>
      <vt:lpstr>مرحله 4 – نگاشت شدت های جدید</vt:lpstr>
      <vt:lpstr>نتیجه نهایی تصویر</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dani soli</cp:lastModifiedBy>
  <cp:revision>120</cp:revision>
  <dcterms:created xsi:type="dcterms:W3CDTF">2013-01-27T09:14:16Z</dcterms:created>
  <dcterms:modified xsi:type="dcterms:W3CDTF">2024-12-09T11:09:30Z</dcterms:modified>
  <cp:category/>
</cp:coreProperties>
</file>