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FAA"/>
    <a:srgbClr val="FCD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6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20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05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9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49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6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2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67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494B-D676-4DCE-8A01-82DC9CACDB29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69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43" y="1103069"/>
            <a:ext cx="5183510" cy="396617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40544" y="5743978"/>
            <a:ext cx="7310908" cy="418562"/>
          </a:xfrm>
          <a:noFill/>
        </p:spPr>
        <p:txBody>
          <a:bodyPr>
            <a:normAutofit/>
          </a:bodyPr>
          <a:lstStyle/>
          <a:p>
            <a:r>
              <a:rPr lang="pt-BR" sz="2000" b="1" spc="300" dirty="0">
                <a:solidFill>
                  <a:srgbClr val="08AFAA"/>
                </a:solidFill>
                <a:latin typeface="Arial Narrow" panose="020B0606020202030204" pitchFamily="34" charset="0"/>
              </a:rPr>
              <a:t>NOME DO TUTOR </a:t>
            </a:r>
            <a:r>
              <a:rPr lang="pt-BR" sz="2000" spc="300" dirty="0">
                <a:solidFill>
                  <a:srgbClr val="08AFAA"/>
                </a:solidFill>
                <a:latin typeface="Arial Narrow" panose="020B0606020202030204" pitchFamily="34" charset="0"/>
              </a:rPr>
              <a:t> |  </a:t>
            </a:r>
            <a:r>
              <a:rPr lang="pt-BR" sz="2000" b="1" spc="300" dirty="0">
                <a:solidFill>
                  <a:srgbClr val="08AFAA"/>
                </a:solidFill>
                <a:latin typeface="Arial Narrow" panose="020B0606020202030204" pitchFamily="34" charset="0"/>
              </a:rPr>
              <a:t>TURMA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-61175"/>
            <a:ext cx="409967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9398" y="547354"/>
            <a:ext cx="3219718" cy="1341650"/>
          </a:xfrm>
        </p:spPr>
        <p:txBody>
          <a:bodyPr>
            <a:normAutofit/>
          </a:bodyPr>
          <a:lstStyle/>
          <a:p>
            <a:pPr algn="ctr">
              <a:buClr>
                <a:srgbClr val="08AFAA"/>
              </a:buClr>
            </a:pPr>
            <a:r>
              <a:rPr lang="pt-BR" sz="3600" b="1" dirty="0"/>
              <a:t>TÓPICO 3</a:t>
            </a:r>
            <a:endParaRPr lang="pt-BR" sz="3600" b="1" dirty="0">
              <a:solidFill>
                <a:srgbClr val="08AFAA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362334" y="671799"/>
            <a:ext cx="6124308" cy="572088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8AFAA"/>
              </a:buClr>
              <a:buNone/>
            </a:pPr>
            <a:endParaRPr lang="pt-BR" sz="2200" dirty="0"/>
          </a:p>
          <a:p>
            <a:pPr algn="just">
              <a:buClr>
                <a:srgbClr val="08AFAA"/>
              </a:buClr>
              <a:buFontTx/>
              <a:buChar char="»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89398" y="2228046"/>
            <a:ext cx="3219718" cy="3950035"/>
          </a:xfrm>
        </p:spPr>
        <p:txBody>
          <a:bodyPr>
            <a:normAutofit/>
          </a:bodyPr>
          <a:lstStyle/>
          <a:p>
            <a:pPr marL="285750" indent="-285750" algn="ctr">
              <a:buClr>
                <a:srgbClr val="08AFAA"/>
              </a:buClr>
              <a:buFontTx/>
              <a:buChar char="»"/>
            </a:pPr>
            <a:r>
              <a:rPr lang="pt-BR" b="1" dirty="0"/>
              <a:t>PERFIL DO ESTUDANTE EAD – COMO SER UM ACADÊMICO BEM-SUCEDIDO EM EAD</a:t>
            </a:r>
            <a:endParaRPr lang="pt-BR" dirty="0"/>
          </a:p>
          <a:p>
            <a:pPr algn="ctr">
              <a:buClr>
                <a:srgbClr val="08AFAA"/>
              </a:buClr>
            </a:pPr>
            <a:endParaRPr lang="pt-BR" dirty="0"/>
          </a:p>
          <a:p>
            <a:pPr marL="285750" indent="-285750" algn="ctr">
              <a:buClr>
                <a:srgbClr val="08AFAA"/>
              </a:buClr>
              <a:buFontTx/>
              <a:buChar char="»"/>
            </a:pPr>
            <a:endParaRPr lang="pt-BR" sz="1800" b="1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554CE63-9075-4D3B-BF35-55A5191E5B16}"/>
              </a:ext>
            </a:extLst>
          </p:cNvPr>
          <p:cNvSpPr/>
          <p:nvPr/>
        </p:nvSpPr>
        <p:spPr>
          <a:xfrm>
            <a:off x="4378817" y="843128"/>
            <a:ext cx="66550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Ao assumir a responsabilidade de estudar na modalidade de ensino a distância, precisa ter consciência de que não estará presente em sala de aula diariamente, obrigando-se assim a ter um </a:t>
            </a:r>
            <a:r>
              <a:rPr lang="pt-BR" sz="2000" b="1" dirty="0"/>
              <a:t>ambiente propício para o estudo</a:t>
            </a:r>
            <a:r>
              <a:rPr lang="pt-BR" sz="2000" dirty="0"/>
              <a:t>, bem como </a:t>
            </a:r>
            <a:r>
              <a:rPr lang="pt-BR" sz="2000" b="1" dirty="0"/>
              <a:t>disponibilidade de tempo</a:t>
            </a:r>
            <a:r>
              <a:rPr lang="pt-BR" sz="2000" dirty="0"/>
              <a:t>, respeitando sempre sua capacidade individual de aprendizagem.</a:t>
            </a:r>
          </a:p>
          <a:p>
            <a:pPr algn="just"/>
            <a:r>
              <a:rPr lang="pt-BR" sz="2000" dirty="0"/>
              <a:t> 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Determinação </a:t>
            </a:r>
            <a:r>
              <a:rPr lang="pt-BR" sz="2000" dirty="0"/>
              <a:t>e a </a:t>
            </a:r>
            <a:r>
              <a:rPr lang="pt-BR" sz="2000" b="1" dirty="0"/>
              <a:t>disciplina</a:t>
            </a:r>
            <a:r>
              <a:rPr lang="pt-BR" sz="2000" dirty="0"/>
              <a:t> são fatores motivadores, pois o não entendimento dos conteúdos e a perda da sequência do andamento do curso são desestimuladores que podem levar ao seu isolamento e abandono.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4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-61175"/>
            <a:ext cx="409967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9398" y="547354"/>
            <a:ext cx="3219718" cy="1341650"/>
          </a:xfrm>
        </p:spPr>
        <p:txBody>
          <a:bodyPr>
            <a:normAutofit/>
          </a:bodyPr>
          <a:lstStyle/>
          <a:p>
            <a:pPr algn="ctr">
              <a:buClr>
                <a:srgbClr val="08AFAA"/>
              </a:buClr>
            </a:pPr>
            <a:r>
              <a:rPr lang="pt-BR" sz="3600" b="1" dirty="0"/>
              <a:t>TÓPICO 3</a:t>
            </a:r>
            <a:endParaRPr lang="pt-BR" sz="3600" b="1" dirty="0">
              <a:solidFill>
                <a:srgbClr val="08AFAA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79302" y="179657"/>
            <a:ext cx="6833667" cy="572088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8AFAA"/>
              </a:buClr>
              <a:buNone/>
            </a:pPr>
            <a:endParaRPr lang="pt-BR" sz="2200" dirty="0"/>
          </a:p>
          <a:p>
            <a:pPr algn="just">
              <a:buClr>
                <a:srgbClr val="08AFAA"/>
              </a:buClr>
              <a:buFontTx/>
              <a:buChar char="»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89398" y="2228046"/>
            <a:ext cx="3219718" cy="3950035"/>
          </a:xfrm>
        </p:spPr>
        <p:txBody>
          <a:bodyPr>
            <a:normAutofit/>
          </a:bodyPr>
          <a:lstStyle/>
          <a:p>
            <a:pPr marL="285750" indent="-285750" algn="ctr">
              <a:buClr>
                <a:srgbClr val="08AFAA"/>
              </a:buClr>
              <a:buFontTx/>
              <a:buChar char="»"/>
            </a:pPr>
            <a:r>
              <a:rPr lang="pt-BR" b="1" dirty="0"/>
              <a:t>PERFIL DO ESTUDANTE EAD – COMO SER UM ACADÊMICO BEM-SUCEDIDO EM EAD</a:t>
            </a:r>
            <a:endParaRPr lang="pt-BR" dirty="0"/>
          </a:p>
          <a:p>
            <a:pPr algn="ctr">
              <a:buClr>
                <a:srgbClr val="08AFAA"/>
              </a:buClr>
            </a:pPr>
            <a:endParaRPr lang="pt-BR" dirty="0"/>
          </a:p>
          <a:p>
            <a:pPr marL="285750" indent="-285750" algn="ctr">
              <a:buClr>
                <a:srgbClr val="08AFAA"/>
              </a:buClr>
              <a:buFontTx/>
              <a:buChar char="»"/>
            </a:pPr>
            <a:r>
              <a:rPr lang="pt-BR" sz="1800" b="1" dirty="0"/>
              <a:t>Sobre as competências, habilidades e atitudes: </a:t>
            </a:r>
            <a:endParaRPr lang="pt-BR" sz="1800" dirty="0"/>
          </a:p>
          <a:p>
            <a:pPr marL="285750" indent="-285750" algn="ctr">
              <a:buClr>
                <a:srgbClr val="08AFAA"/>
              </a:buClr>
              <a:buFontTx/>
              <a:buChar char="»"/>
            </a:pPr>
            <a:endParaRPr lang="pt-BR" sz="1800" b="1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554CE63-9075-4D3B-BF35-55A5191E5B16}"/>
              </a:ext>
            </a:extLst>
          </p:cNvPr>
          <p:cNvSpPr/>
          <p:nvPr/>
        </p:nvSpPr>
        <p:spPr>
          <a:xfrm>
            <a:off x="4345261" y="34674"/>
            <a:ext cx="7479983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Disciplina</a:t>
            </a:r>
            <a:r>
              <a:rPr lang="pt-BR" dirty="0"/>
              <a:t>: É a primeira condição para seguir um curso de EAD. Conseguir dedicar-se aos estudos com seriedade e regularidade é essencial. “O aluno deve respeitar horários fixos para estudar e fazer as atividades. Por isso, é importante ficar longe de distrações como internet e programas de TV. Não pode perder o foco nem a concentração. 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Organização:</a:t>
            </a:r>
            <a:r>
              <a:rPr lang="pt-BR" dirty="0"/>
              <a:t> “O estudante tem que fazer um planejamento, criar uma rotina de estudos, estabelecer metas diárias, priorizar as tarefas mais urgentes e organizar o material a ser estudado”, aconselha Longo. Todo curso EAD tem uma programação e um </a:t>
            </a:r>
            <a:r>
              <a:rPr lang="pt-BR" b="1" dirty="0"/>
              <a:t>cronograma para a entrega de trabalhos</a:t>
            </a:r>
            <a:r>
              <a:rPr lang="pt-BR" dirty="0"/>
              <a:t> e provas presenciais. </a:t>
            </a:r>
          </a:p>
          <a:p>
            <a:pPr lvl="0"/>
            <a:r>
              <a:rPr lang="pt-BR" b="1" dirty="0"/>
              <a:t> </a:t>
            </a:r>
            <a:endParaRPr lang="pt-BR" dirty="0"/>
          </a:p>
          <a:p>
            <a:pPr lvl="0"/>
            <a:r>
              <a:rPr lang="pt-BR" b="1" dirty="0"/>
              <a:t>Motivação e proatividade</a:t>
            </a:r>
            <a:r>
              <a:rPr lang="pt-BR" dirty="0"/>
              <a:t>: O próprio aluno deve se motivar para estudar, ou seja, estar estimulado a dominar o conteúdo do curso. E isso só depende dele mesmo na modalidade a distância – diferente do presencial, em que o estudante é mais passivo, pois o professor está lá à disposição dele durante as aulas. Para Longo, a automotivação e a proatividade andam juntas. São pontos importantes: ter iniciativa para mergulhar a fundo nos assuntos das aulas, pesquisar fontes complementares, participar de fóruns e chats. </a:t>
            </a:r>
          </a:p>
          <a:p>
            <a:pPr lvl="0"/>
            <a:r>
              <a:rPr lang="pt-BR" dirty="0"/>
              <a:t>Para que tudo isso dê certo, tem de ter também persistência.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-61175"/>
            <a:ext cx="409967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9398" y="547354"/>
            <a:ext cx="3219718" cy="1341650"/>
          </a:xfrm>
        </p:spPr>
        <p:txBody>
          <a:bodyPr>
            <a:normAutofit/>
          </a:bodyPr>
          <a:lstStyle/>
          <a:p>
            <a:pPr algn="ctr">
              <a:buClr>
                <a:srgbClr val="08AFAA"/>
              </a:buClr>
            </a:pPr>
            <a:r>
              <a:rPr lang="pt-BR" sz="3600" b="1" dirty="0"/>
              <a:t>TÓPICO 3</a:t>
            </a:r>
            <a:endParaRPr lang="pt-BR" sz="3600" b="1" dirty="0">
              <a:solidFill>
                <a:srgbClr val="08AFAA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79302" y="179657"/>
            <a:ext cx="6833667" cy="572088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8AFAA"/>
              </a:buClr>
              <a:buNone/>
            </a:pPr>
            <a:endParaRPr lang="pt-BR" sz="2200" dirty="0"/>
          </a:p>
          <a:p>
            <a:pPr algn="just">
              <a:buClr>
                <a:srgbClr val="08AFAA"/>
              </a:buClr>
              <a:buFontTx/>
              <a:buChar char="»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89398" y="2228046"/>
            <a:ext cx="3219718" cy="3950035"/>
          </a:xfrm>
        </p:spPr>
        <p:txBody>
          <a:bodyPr>
            <a:normAutofit/>
          </a:bodyPr>
          <a:lstStyle/>
          <a:p>
            <a:pPr marL="285750" indent="-285750" algn="ctr">
              <a:buClr>
                <a:srgbClr val="08AFAA"/>
              </a:buClr>
              <a:buFontTx/>
              <a:buChar char="»"/>
            </a:pPr>
            <a:r>
              <a:rPr lang="pt-BR" b="1" dirty="0"/>
              <a:t>PERFIL DO ESTUDANTE EAD – COMO SER UM ACADÊMICO BEM-SUCEDIDO EM EAD</a:t>
            </a:r>
            <a:endParaRPr lang="pt-BR" dirty="0"/>
          </a:p>
          <a:p>
            <a:pPr algn="ctr">
              <a:buClr>
                <a:srgbClr val="08AFAA"/>
              </a:buClr>
            </a:pPr>
            <a:endParaRPr lang="pt-BR" dirty="0"/>
          </a:p>
          <a:p>
            <a:pPr marL="285750" indent="-285750" algn="ctr">
              <a:buClr>
                <a:srgbClr val="08AFAA"/>
              </a:buClr>
              <a:buFontTx/>
              <a:buChar char="»"/>
            </a:pPr>
            <a:r>
              <a:rPr lang="pt-BR" sz="1800" b="1" dirty="0"/>
              <a:t>Sobre as competências, habilidades e atitudes: </a:t>
            </a:r>
            <a:endParaRPr lang="pt-BR" sz="1800" dirty="0"/>
          </a:p>
          <a:p>
            <a:pPr marL="285750" indent="-285750" algn="ctr">
              <a:buClr>
                <a:srgbClr val="08AFAA"/>
              </a:buClr>
              <a:buFontTx/>
              <a:buChar char="»"/>
            </a:pPr>
            <a:endParaRPr lang="pt-BR" sz="1800" b="1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554CE63-9075-4D3B-BF35-55A5191E5B16}"/>
              </a:ext>
            </a:extLst>
          </p:cNvPr>
          <p:cNvSpPr/>
          <p:nvPr/>
        </p:nvSpPr>
        <p:spPr>
          <a:xfrm>
            <a:off x="4198514" y="164508"/>
            <a:ext cx="747998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Curiosidade e autonomia:</a:t>
            </a:r>
            <a:r>
              <a:rPr lang="pt-BR" dirty="0"/>
              <a:t> Mais duas características fortes para um perfil de aluno EAD. “O estudante precisa ser investigativo. Sempre ter o desafio de correr atrás de conhecimento, pesquisar muito em diversas fontes, rever as videoaulas, ler e reler o material, formular suas perguntas e buscar respostas com professores, tutores e colegas de turma”, afirma Longo. Se as dúvidas se acumularem, o aluno terá dificuldade de acompanhar os tópicos seguintes das aulas, pois geralmente eles obedecem a uma sequência.</a:t>
            </a:r>
          </a:p>
          <a:p>
            <a:r>
              <a:rPr lang="pt-BR" dirty="0"/>
              <a:t> </a:t>
            </a:r>
          </a:p>
          <a:p>
            <a:endParaRPr lang="pt-BR" dirty="0"/>
          </a:p>
          <a:p>
            <a:pPr lvl="0"/>
            <a:r>
              <a:rPr lang="pt-BR" b="1" dirty="0"/>
              <a:t>Familiaridade com a tecnologia:</a:t>
            </a:r>
            <a:r>
              <a:rPr lang="pt-BR" dirty="0"/>
              <a:t> O estudante de EAD precisa conhecer o universo virtual e saber navegar com facilidade em sites e portais. Também é necessário ter acesso à tecnologia: um computador com boa capacidade de memória, acesso à internet por banda larga, webcam e aplicativos confiáveis. Na hora de escolher a instituição de ensino, é importante verificar se o aparelho é compatível com a plataforma utilizada no curso. E, é claro, também é fundamental ter familiaridade com todas as ferramentas tecnológicas que serão utilizadas ao longo da graduação.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9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5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-353962"/>
            <a:ext cx="409967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03B37F7C-06B9-4412-ACE8-2A3726196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325" y="1983362"/>
            <a:ext cx="6535752" cy="2848212"/>
          </a:xfrm>
          <a:prstGeom prst="rect">
            <a:avLst/>
          </a:prstGeom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89398" y="2228046"/>
            <a:ext cx="3219718" cy="3950035"/>
          </a:xfrm>
        </p:spPr>
        <p:txBody>
          <a:bodyPr>
            <a:normAutofit/>
          </a:bodyPr>
          <a:lstStyle/>
          <a:p>
            <a:pPr algn="ctr">
              <a:buClr>
                <a:srgbClr val="08AFAA"/>
              </a:buClr>
            </a:pPr>
            <a:endParaRPr lang="pt-BR" sz="1800" b="1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95713240-F1F7-4A7F-8413-113A0FB9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7" y="2228046"/>
            <a:ext cx="2625993" cy="263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-61175"/>
            <a:ext cx="409967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9398" y="547354"/>
            <a:ext cx="3219718" cy="1341650"/>
          </a:xfrm>
        </p:spPr>
        <p:txBody>
          <a:bodyPr>
            <a:normAutofit/>
          </a:bodyPr>
          <a:lstStyle/>
          <a:p>
            <a:pPr algn="ctr">
              <a:buClr>
                <a:srgbClr val="08AFAA"/>
              </a:buClr>
            </a:pPr>
            <a:r>
              <a:rPr lang="pt-BR" sz="3600" b="1" dirty="0"/>
              <a:t>TÓPICO 1</a:t>
            </a:r>
            <a:endParaRPr lang="pt-BR" sz="3600" b="1" dirty="0">
              <a:solidFill>
                <a:srgbClr val="08AFAA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378817" y="457201"/>
            <a:ext cx="6124308" cy="572088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8AFAA"/>
              </a:buClr>
              <a:buFontTx/>
              <a:buChar char="»"/>
            </a:pPr>
            <a:r>
              <a:rPr lang="pt-BR" sz="2200" dirty="0"/>
              <a:t>Educação a distância, para Moran (2002, p. 1), “é o processo de ensino aprendizagem, mediado por tecnologias, onde professores e alunos estão separados espacial e/ou temporalmente”. </a:t>
            </a:r>
          </a:p>
          <a:p>
            <a:pPr marL="0" indent="0" algn="just">
              <a:buClr>
                <a:srgbClr val="08AFAA"/>
              </a:buClr>
              <a:buNone/>
            </a:pPr>
            <a:endParaRPr lang="pt-BR" sz="2200" dirty="0"/>
          </a:p>
          <a:p>
            <a:pPr algn="just">
              <a:buClr>
                <a:srgbClr val="08AFAA"/>
              </a:buClr>
              <a:buFontTx/>
              <a:buChar char="»"/>
            </a:pPr>
            <a:r>
              <a:rPr lang="pt-BR" sz="2200" dirty="0"/>
              <a:t>Segundo Maia (2015, p. 1), há um consenso mínimo em torno da ideia de que a EAD é a modalidade de educação em que as atividades de ensino-aprendizagem são desenvolvidas, em sua maioria, “sem que alunos e professores estejam presentes no mesmo lugar à mesma hora”.</a:t>
            </a:r>
          </a:p>
          <a:p>
            <a:pPr algn="just">
              <a:buClr>
                <a:srgbClr val="08AFAA"/>
              </a:buClr>
              <a:buFontTx/>
              <a:buChar char="»"/>
            </a:pPr>
            <a:endParaRPr lang="pt-BR" sz="2200" dirty="0"/>
          </a:p>
          <a:p>
            <a:pPr algn="just">
              <a:buClr>
                <a:srgbClr val="08AFAA"/>
              </a:buClr>
              <a:buFontTx/>
              <a:buChar char="»"/>
            </a:pPr>
            <a:r>
              <a:rPr lang="pt-BR" sz="2200" dirty="0"/>
              <a:t>A educação a distância não é algo atual, moderno ou revolucionário, no entanto, o que diferencia a EAD praticada nos dias de hoje daquela praticada há algumas décadas atrás são os meios de comunicação disponíveis no momento, ou melhor, em cada época.</a:t>
            </a:r>
          </a:p>
          <a:p>
            <a:pPr algn="just">
              <a:buClr>
                <a:srgbClr val="08AFAA"/>
              </a:buClr>
              <a:buFontTx/>
              <a:buChar char="»"/>
            </a:pPr>
            <a:endParaRPr lang="pt-BR" dirty="0"/>
          </a:p>
          <a:p>
            <a:pPr algn="just">
              <a:buClr>
                <a:srgbClr val="08AFAA"/>
              </a:buClr>
              <a:buFontTx/>
              <a:buChar char="»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89398" y="2228046"/>
            <a:ext cx="3219718" cy="3950035"/>
          </a:xfrm>
        </p:spPr>
        <p:txBody>
          <a:bodyPr>
            <a:normAutofit/>
          </a:bodyPr>
          <a:lstStyle/>
          <a:p>
            <a:pPr marL="285750" indent="-285750" algn="ctr">
              <a:buClr>
                <a:srgbClr val="08AFAA"/>
              </a:buClr>
              <a:buFontTx/>
              <a:buChar char="»"/>
            </a:pPr>
            <a:r>
              <a:rPr lang="pt-BR" b="1" dirty="0"/>
              <a:t>O QUE É EDUCAÇÃO A DISTÂNCIA?</a:t>
            </a:r>
            <a:endParaRPr lang="pt-BR" sz="1800" b="1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9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-61175"/>
            <a:ext cx="409967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9398" y="547354"/>
            <a:ext cx="3219718" cy="1341650"/>
          </a:xfrm>
        </p:spPr>
        <p:txBody>
          <a:bodyPr>
            <a:normAutofit/>
          </a:bodyPr>
          <a:lstStyle/>
          <a:p>
            <a:pPr algn="ctr">
              <a:buClr>
                <a:srgbClr val="08AFAA"/>
              </a:buClr>
            </a:pPr>
            <a:r>
              <a:rPr lang="pt-BR" sz="3600" b="1" dirty="0"/>
              <a:t>TÓPICO 1</a:t>
            </a:r>
            <a:endParaRPr lang="pt-BR" sz="3600" b="1" dirty="0">
              <a:solidFill>
                <a:srgbClr val="08AFAA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378817" y="457201"/>
            <a:ext cx="6124308" cy="572088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8AFAA"/>
              </a:buClr>
              <a:buNone/>
            </a:pPr>
            <a:endParaRPr lang="pt-BR" dirty="0"/>
          </a:p>
          <a:p>
            <a:pPr algn="just">
              <a:buClr>
                <a:srgbClr val="08AFAA"/>
              </a:buClr>
              <a:buFontTx/>
              <a:buChar char="»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89398" y="2228046"/>
            <a:ext cx="3219718" cy="3950035"/>
          </a:xfrm>
        </p:spPr>
        <p:txBody>
          <a:bodyPr>
            <a:normAutofit/>
          </a:bodyPr>
          <a:lstStyle/>
          <a:p>
            <a:pPr marL="285750" indent="-285750" algn="ctr">
              <a:buClr>
                <a:srgbClr val="08AFAA"/>
              </a:buClr>
              <a:buFontTx/>
              <a:buChar char="»"/>
            </a:pPr>
            <a:r>
              <a:rPr lang="pt-BR" b="1" dirty="0"/>
              <a:t>O QUE É EDUCAÇÃO A DISTÂNCIA?</a:t>
            </a:r>
            <a:endParaRPr lang="pt-BR" sz="1800" b="1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0D052D5-4229-44A8-9BD1-8D6BF5BBF6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83" y="211717"/>
            <a:ext cx="6722487" cy="5259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35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-61175"/>
            <a:ext cx="409967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9398" y="547354"/>
            <a:ext cx="3219718" cy="1341650"/>
          </a:xfrm>
        </p:spPr>
        <p:txBody>
          <a:bodyPr>
            <a:normAutofit/>
          </a:bodyPr>
          <a:lstStyle/>
          <a:p>
            <a:pPr algn="ctr">
              <a:buClr>
                <a:srgbClr val="08AFAA"/>
              </a:buClr>
            </a:pPr>
            <a:r>
              <a:rPr lang="pt-BR" sz="3600" b="1" dirty="0"/>
              <a:t>TÓPICO 1</a:t>
            </a:r>
            <a:endParaRPr lang="pt-BR" sz="3600" b="1" dirty="0">
              <a:solidFill>
                <a:srgbClr val="08AFAA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378817" y="457201"/>
            <a:ext cx="6124308" cy="572088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8AFAA"/>
              </a:buClr>
              <a:buNone/>
            </a:pPr>
            <a:endParaRPr lang="pt-BR" dirty="0"/>
          </a:p>
          <a:p>
            <a:pPr algn="just">
              <a:buClr>
                <a:srgbClr val="08AFAA"/>
              </a:buClr>
              <a:buFontTx/>
              <a:buChar char="»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89398" y="2228046"/>
            <a:ext cx="3219718" cy="3950035"/>
          </a:xfrm>
        </p:spPr>
        <p:txBody>
          <a:bodyPr>
            <a:normAutofit/>
          </a:bodyPr>
          <a:lstStyle/>
          <a:p>
            <a:pPr marL="285750" indent="-285750" algn="ctr">
              <a:buClr>
                <a:srgbClr val="08AFAA"/>
              </a:buClr>
              <a:buFontTx/>
              <a:buChar char="»"/>
            </a:pPr>
            <a:r>
              <a:rPr lang="pt-BR" b="1" dirty="0"/>
              <a:t>O QUE É EDUCAÇÃO A DISTÂNCIA?</a:t>
            </a:r>
            <a:endParaRPr lang="pt-BR" sz="1800" b="1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CC9ACDC-3C9C-488F-8EEB-C0EA91BFB729}"/>
              </a:ext>
            </a:extLst>
          </p:cNvPr>
          <p:cNvSpPr/>
          <p:nvPr/>
        </p:nvSpPr>
        <p:spPr>
          <a:xfrm>
            <a:off x="4378817" y="343950"/>
            <a:ext cx="63062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O E-Learning, responsável pela quarta geração, proporcionou a disseminação do conhecimento e da informação para todos os alunos, tornando-se assim uma forma de socializar o saber para a população de forma geral, permitindo aos alunos o acesso às novas tecnologias, desta forma, disponibiliza o conhecimento a qualquer hora e principalmente em qualquer lugar.</a:t>
            </a:r>
          </a:p>
          <a:p>
            <a:pPr lvl="0" algn="just">
              <a:spcAft>
                <a:spcPts val="0"/>
              </a:spcAft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Segundo 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Pelissoli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 e Loyola (2004), o M-Learning (Mobile Learning) é uma modalidade de ensino e aprendizagem relativamente recente, que permite a alunos e professores criarem novos ambientes de aprendizagem a distância, utilizando, para isso, dispositivos móveis com acesso à Internet.</a:t>
            </a:r>
          </a:p>
        </p:txBody>
      </p:sp>
    </p:spTree>
    <p:extLst>
      <p:ext uri="{BB962C8B-B14F-4D97-AF65-F5344CB8AC3E}">
        <p14:creationId xmlns:p14="http://schemas.microsoft.com/office/powerpoint/2010/main" val="7217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-61175"/>
            <a:ext cx="409967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9398" y="547354"/>
            <a:ext cx="3219718" cy="1341650"/>
          </a:xfrm>
        </p:spPr>
        <p:txBody>
          <a:bodyPr>
            <a:normAutofit/>
          </a:bodyPr>
          <a:lstStyle/>
          <a:p>
            <a:pPr algn="ctr">
              <a:buClr>
                <a:srgbClr val="08AFAA"/>
              </a:buClr>
            </a:pPr>
            <a:r>
              <a:rPr lang="pt-BR" sz="3600" b="1" dirty="0"/>
              <a:t>TÓPICO 2</a:t>
            </a:r>
            <a:endParaRPr lang="pt-BR" sz="3600" b="1" dirty="0">
              <a:solidFill>
                <a:srgbClr val="08AFAA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378817" y="457201"/>
            <a:ext cx="6652706" cy="572088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Clr>
                <a:srgbClr val="08AFAA"/>
              </a:buClr>
              <a:buNone/>
            </a:pPr>
            <a:endParaRPr lang="pt-BR" sz="2900" dirty="0"/>
          </a:p>
          <a:p>
            <a:pPr lvl="0" algn="just"/>
            <a:r>
              <a:rPr lang="pt-BR" sz="2900" dirty="0"/>
              <a:t>A regulamentação da EAD foi fundamental para que a educação a distância fosse consolidada no mercado em que atua. Lembrando que o primeiro pronunciamento dessa legislação ocorreu somente no ano de 1996, por meio da Lei de Diretrizes e Bases da Educação Nacional (LDB).</a:t>
            </a:r>
          </a:p>
          <a:p>
            <a:pPr marL="0" indent="0" algn="just">
              <a:buNone/>
            </a:pPr>
            <a:endParaRPr lang="pt-BR" sz="2900" dirty="0"/>
          </a:p>
          <a:p>
            <a:pPr lvl="0" algn="just"/>
            <a:r>
              <a:rPr lang="pt-BR" sz="2900" dirty="0"/>
              <a:t>Lei nº 9.394/96 foi regulamentada somente em 20 de dezembro de 2005, por meio do Decreto nº 5.622 – o responsável por revogar os Decretos nº 2.494, de 10 de fevereiro de 1998, e o Decreto nº 2.561, de 27 de abril de 1998 –, o qual caracteriza a Educação a Distância como:</a:t>
            </a:r>
          </a:p>
          <a:p>
            <a:pPr algn="just"/>
            <a:r>
              <a:rPr lang="pt-BR" sz="2900" dirty="0"/>
              <a:t>Modalidade educacional na qual a mediação didático-pedagógica nos processos de ensino e aprendizagem ocorre com a utilização de meios e tecnologias de informação e comunicação, com estudantes e professores desenvolvendo atividades educativas em lugares ou tempos diversos. </a:t>
            </a:r>
          </a:p>
          <a:p>
            <a:pPr algn="just"/>
            <a:r>
              <a:rPr lang="pt-BR" sz="2900" dirty="0"/>
              <a:t>O decreto preconiza, no entanto, que há </a:t>
            </a:r>
            <a:r>
              <a:rPr lang="pt-BR" sz="2900" b="1" dirty="0"/>
              <a:t>obrigatoriedade de momentos presenciais</a:t>
            </a:r>
            <a:r>
              <a:rPr lang="pt-BR" sz="2900" dirty="0"/>
              <a:t> para: </a:t>
            </a:r>
          </a:p>
          <a:p>
            <a:pPr lvl="0" algn="just"/>
            <a:endParaRPr lang="pt-BR" sz="2200" dirty="0"/>
          </a:p>
          <a:p>
            <a:pPr algn="just">
              <a:buClr>
                <a:srgbClr val="08AFAA"/>
              </a:buClr>
              <a:buFontTx/>
              <a:buChar char="»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89398" y="2228046"/>
            <a:ext cx="3219718" cy="3950035"/>
          </a:xfrm>
        </p:spPr>
        <p:txBody>
          <a:bodyPr>
            <a:normAutofit/>
          </a:bodyPr>
          <a:lstStyle/>
          <a:p>
            <a:pPr marL="285750" indent="-285750" algn="ctr">
              <a:buClr>
                <a:srgbClr val="08AFAA"/>
              </a:buClr>
              <a:buFontTx/>
              <a:buChar char="»"/>
            </a:pPr>
            <a:r>
              <a:rPr lang="pt-BR" b="1" dirty="0"/>
              <a:t>O PRESTÍGIO DA EAD NO BRASIL E NO MUNDO</a:t>
            </a:r>
            <a:endParaRPr lang="pt-BR" dirty="0"/>
          </a:p>
          <a:p>
            <a:pPr marL="285750" indent="-285750" algn="ctr">
              <a:buClr>
                <a:srgbClr val="08AFAA"/>
              </a:buClr>
              <a:buFontTx/>
              <a:buChar char="»"/>
            </a:pPr>
            <a:endParaRPr lang="pt-BR" sz="1800" b="1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-61175"/>
            <a:ext cx="409967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9398" y="547354"/>
            <a:ext cx="3219718" cy="1341650"/>
          </a:xfrm>
        </p:spPr>
        <p:txBody>
          <a:bodyPr>
            <a:normAutofit/>
          </a:bodyPr>
          <a:lstStyle/>
          <a:p>
            <a:pPr algn="ctr">
              <a:buClr>
                <a:srgbClr val="08AFAA"/>
              </a:buClr>
            </a:pPr>
            <a:r>
              <a:rPr lang="pt-BR" sz="3600" b="1" dirty="0"/>
              <a:t>TÓPICO 2</a:t>
            </a:r>
            <a:endParaRPr lang="pt-BR" sz="3600" b="1" dirty="0">
              <a:solidFill>
                <a:srgbClr val="08AFAA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378817" y="457201"/>
            <a:ext cx="6124308" cy="572088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8AFAA"/>
              </a:buClr>
              <a:buNone/>
            </a:pPr>
            <a:endParaRPr lang="pt-BR" sz="2200" dirty="0"/>
          </a:p>
          <a:p>
            <a:pPr algn="just">
              <a:buClr>
                <a:srgbClr val="08AFAA"/>
              </a:buClr>
              <a:buFontTx/>
              <a:buChar char="»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89398" y="2228046"/>
            <a:ext cx="3219718" cy="3950035"/>
          </a:xfrm>
        </p:spPr>
        <p:txBody>
          <a:bodyPr>
            <a:normAutofit/>
          </a:bodyPr>
          <a:lstStyle/>
          <a:p>
            <a:pPr marL="285750" indent="-285750" algn="ctr">
              <a:buClr>
                <a:srgbClr val="08AFAA"/>
              </a:buClr>
              <a:buFontTx/>
              <a:buChar char="»"/>
            </a:pPr>
            <a:r>
              <a:rPr lang="pt-BR" b="1" dirty="0"/>
              <a:t>O PRESTÍGIO DA EAD NO BRASIL E NO MUNDO</a:t>
            </a:r>
            <a:endParaRPr lang="pt-BR" dirty="0"/>
          </a:p>
          <a:p>
            <a:pPr marL="285750" indent="-285750" algn="ctr">
              <a:buClr>
                <a:srgbClr val="08AFAA"/>
              </a:buClr>
              <a:buFontTx/>
              <a:buChar char="»"/>
            </a:pPr>
            <a:endParaRPr lang="pt-BR" sz="1800" b="1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554CE63-9075-4D3B-BF35-55A5191E5B16}"/>
              </a:ext>
            </a:extLst>
          </p:cNvPr>
          <p:cNvSpPr/>
          <p:nvPr/>
        </p:nvSpPr>
        <p:spPr>
          <a:xfrm>
            <a:off x="4300647" y="499179"/>
            <a:ext cx="66550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I. Avaliações de estudantes; II. Estágios obrigatórios, quando previstos na legislação pertinente; III. Defesa de trabalhos de conclusão de curso, quando previstos na legislação pertinente; e IV. Atividades relacionadas a laboratórios de ensino, quando for o caso (apud DIAS; LEITE, 2010, p. 18).</a:t>
            </a:r>
          </a:p>
          <a:p>
            <a:pPr marL="457200" algn="just">
              <a:spcAft>
                <a:spcPts val="0"/>
              </a:spcAft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algn="just">
              <a:spcAft>
                <a:spcPts val="0"/>
              </a:spcAft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O INEP – Instituto Nacional de Estudos e Pesquisas Educacionais Anísio Teixeira – realiza anualmente o Censo da Educação Superior. O censo é o instrumento de pesquisa mais completo do Brasil sobre as Instituições de Educação Superior (IES) que ofertam cursos de graduação e sequenciais de formação, além de seus alunos e docentes. Essa coleta tem como objetivo oferecer à comunidade acadêmica e à sociedade em geral informações detalhadas sobre a situação e as grandes tendências do setor.</a:t>
            </a:r>
          </a:p>
        </p:txBody>
      </p:sp>
    </p:spTree>
    <p:extLst>
      <p:ext uri="{BB962C8B-B14F-4D97-AF65-F5344CB8AC3E}">
        <p14:creationId xmlns:p14="http://schemas.microsoft.com/office/powerpoint/2010/main" val="125336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-61175"/>
            <a:ext cx="409967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9398" y="547354"/>
            <a:ext cx="3219718" cy="1341650"/>
          </a:xfrm>
        </p:spPr>
        <p:txBody>
          <a:bodyPr>
            <a:normAutofit/>
          </a:bodyPr>
          <a:lstStyle/>
          <a:p>
            <a:pPr algn="ctr">
              <a:buClr>
                <a:srgbClr val="08AFAA"/>
              </a:buClr>
            </a:pPr>
            <a:r>
              <a:rPr lang="pt-BR" sz="3600" b="1" dirty="0"/>
              <a:t>TÓPICO 3</a:t>
            </a:r>
            <a:endParaRPr lang="pt-BR" sz="3600" b="1" dirty="0">
              <a:solidFill>
                <a:srgbClr val="08AFAA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378817" y="457201"/>
            <a:ext cx="6124308" cy="572088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8AFAA"/>
              </a:buClr>
              <a:buNone/>
            </a:pPr>
            <a:endParaRPr lang="pt-BR" sz="2200" dirty="0"/>
          </a:p>
          <a:p>
            <a:pPr algn="just">
              <a:buClr>
                <a:srgbClr val="08AFAA"/>
              </a:buClr>
              <a:buFontTx/>
              <a:buChar char="»"/>
            </a:pP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89398" y="2228046"/>
            <a:ext cx="3219718" cy="3950035"/>
          </a:xfrm>
        </p:spPr>
        <p:txBody>
          <a:bodyPr>
            <a:normAutofit/>
          </a:bodyPr>
          <a:lstStyle/>
          <a:p>
            <a:pPr marL="285750" indent="-285750" algn="ctr">
              <a:buClr>
                <a:srgbClr val="08AFAA"/>
              </a:buClr>
              <a:buFontTx/>
              <a:buChar char="»"/>
            </a:pPr>
            <a:r>
              <a:rPr lang="pt-BR" b="1" dirty="0"/>
              <a:t>PERFIL DO ESTUDANTE EAD – COMO SER UM ACADÊMICO BEM-SUCEDIDO EM EAD</a:t>
            </a:r>
            <a:endParaRPr lang="pt-BR" dirty="0"/>
          </a:p>
          <a:p>
            <a:pPr algn="ctr">
              <a:buClr>
                <a:srgbClr val="08AFAA"/>
              </a:buClr>
            </a:pPr>
            <a:endParaRPr lang="pt-BR" dirty="0"/>
          </a:p>
          <a:p>
            <a:pPr marL="285750" indent="-285750" algn="ctr">
              <a:buClr>
                <a:srgbClr val="08AFAA"/>
              </a:buClr>
              <a:buFontTx/>
              <a:buChar char="»"/>
            </a:pPr>
            <a:endParaRPr lang="pt-BR" sz="1800" b="1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554CE63-9075-4D3B-BF35-55A5191E5B16}"/>
              </a:ext>
            </a:extLst>
          </p:cNvPr>
          <p:cNvSpPr/>
          <p:nvPr/>
        </p:nvSpPr>
        <p:spPr>
          <a:xfrm>
            <a:off x="4378817" y="843128"/>
            <a:ext cx="665501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Esta modalidade de ensino traz consigo as tecnologias da informação e demonstra como as pessoas podem aprender de formas diferentes, utilizando-se dos padrões distintos de aprendizagem, os quais afetam diretamente as instituições de ensino.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0"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perfil do aluno da EAD está se modificando e se diversificando rapidamente, sob a influência da revolução tecnológica e da globalização, que tem produzido uma clientela mais reflexiva e exigente no que toca à qualidade. Em geral, os alunos de EAD são adultos que já trabalham. Nas sociedades contemporâneas há uma demanda crescente pela educação ao longo da vida, educação permanente.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26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84AA5EED26CF4B8275710064AF227B" ma:contentTypeVersion="13" ma:contentTypeDescription="Create a new document." ma:contentTypeScope="" ma:versionID="a1a8a6a755350c6bf83667deb7951d76">
  <xsd:schema xmlns:xsd="http://www.w3.org/2001/XMLSchema" xmlns:xs="http://www.w3.org/2001/XMLSchema" xmlns:p="http://schemas.microsoft.com/office/2006/metadata/properties" xmlns:ns3="f83190a3-0fb8-4c78-a5e2-ed6aef2d9ad5" xmlns:ns4="0c9ed440-292a-4a8c-bf02-d1c489e7bf23" targetNamespace="http://schemas.microsoft.com/office/2006/metadata/properties" ma:root="true" ma:fieldsID="8176e687ae2b81c92f0487cdd692548c" ns3:_="" ns4:_="">
    <xsd:import namespace="f83190a3-0fb8-4c78-a5e2-ed6aef2d9ad5"/>
    <xsd:import namespace="0c9ed440-292a-4a8c-bf02-d1c489e7bf2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3190a3-0fb8-4c78-a5e2-ed6aef2d9a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ed440-292a-4a8c-bf02-d1c489e7bf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77959C-1AE8-43E2-801C-60A743618E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3190a3-0fb8-4c78-a5e2-ed6aef2d9ad5"/>
    <ds:schemaRef ds:uri="0c9ed440-292a-4a8c-bf02-d1c489e7b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9876B7-00BB-481E-87D1-4E95CDA604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2D2AB-B34D-42AB-B0A5-FB7267340D29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f83190a3-0fb8-4c78-a5e2-ed6aef2d9ad5"/>
    <ds:schemaRef ds:uri="http://schemas.microsoft.com/office/infopath/2007/PartnerControls"/>
    <ds:schemaRef ds:uri="http://purl.org/dc/terms/"/>
    <ds:schemaRef ds:uri="http://purl.org/dc/elements/1.1/"/>
    <ds:schemaRef ds:uri="0c9ed440-292a-4a8c-bf02-d1c489e7bf2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1294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  <vt:lpstr>TÓPICO 1</vt:lpstr>
      <vt:lpstr>TÓPICO 1</vt:lpstr>
      <vt:lpstr>TÓPICO 1</vt:lpstr>
      <vt:lpstr>TÓPICO 2</vt:lpstr>
      <vt:lpstr>TÓPICO 2</vt:lpstr>
      <vt:lpstr>TÓPICO 3</vt:lpstr>
      <vt:lpstr>TÓPICO 3</vt:lpstr>
      <vt:lpstr>TÓPICO 3</vt:lpstr>
      <vt:lpstr>TÓPICO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TUTOR</dc:title>
  <dc:creator>Gabriela Souza</dc:creator>
  <cp:lastModifiedBy>Talita Lenz</cp:lastModifiedBy>
  <cp:revision>49</cp:revision>
  <dcterms:created xsi:type="dcterms:W3CDTF">2020-03-30T12:49:31Z</dcterms:created>
  <dcterms:modified xsi:type="dcterms:W3CDTF">2020-03-31T19:29:25Z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0x010100B384AA5EED26CF4B8275710064AF227B</vt:lpwstr>
  </property>
</Properties>
</file>