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rmorant Garamond Bold Italics" charset="1" panose="00000800000000000000"/>
      <p:regular r:id="rId18"/>
    </p:embeddedFont>
    <p:embeddedFont>
      <p:font typeface="Quicksan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karkavelrajaj/amazon-sales-dataset"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750185"/>
            <a:ext cx="16229942" cy="4624706"/>
          </a:xfrm>
          <a:prstGeom prst="rect">
            <a:avLst/>
          </a:prstGeom>
        </p:spPr>
        <p:txBody>
          <a:bodyPr anchor="t" rtlCol="false" tIns="0" lIns="0" bIns="0" rIns="0">
            <a:spAutoFit/>
          </a:bodyPr>
          <a:lstStyle/>
          <a:p>
            <a:pPr algn="ctr" marL="0" indent="0" lvl="0">
              <a:lnSpc>
                <a:spcPts val="12319"/>
              </a:lnSpc>
              <a:spcBef>
                <a:spcPct val="0"/>
              </a:spcBef>
            </a:pPr>
            <a:r>
              <a:rPr lang="en-US" b="true" sz="8799" i="true">
                <a:solidFill>
                  <a:srgbClr val="0F4662"/>
                </a:solidFill>
                <a:latin typeface="Cormorant Garamond Bold Italics"/>
                <a:ea typeface="Cormorant Garamond Bold Italics"/>
                <a:cs typeface="Cormorant Garamond Bold Italics"/>
                <a:sym typeface="Cormorant Garamond Bold Italics"/>
              </a:rPr>
              <a:t>Sentiment Analysis of Amazon Sales Review Using Multinomial Naive Bayes Method</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061490" y="7941310"/>
            <a:ext cx="6165020" cy="603885"/>
          </a:xfrm>
          <a:prstGeom prst="rect">
            <a:avLst/>
          </a:prstGeom>
        </p:spPr>
        <p:txBody>
          <a:bodyPr anchor="t" rtlCol="false" tIns="0" lIns="0" bIns="0" rIns="0">
            <a:spAutoFit/>
          </a:bodyPr>
          <a:lstStyle/>
          <a:p>
            <a:pPr algn="ctr" marL="0" indent="0" lvl="0">
              <a:lnSpc>
                <a:spcPts val="5040"/>
              </a:lnSpc>
              <a:spcBef>
                <a:spcPct val="0"/>
              </a:spcBef>
            </a:pPr>
            <a:r>
              <a:rPr lang="en-US" sz="3600">
                <a:solidFill>
                  <a:srgbClr val="0F4662"/>
                </a:solidFill>
                <a:latin typeface="Quicksand"/>
                <a:ea typeface="Quicksand"/>
                <a:cs typeface="Quicksand"/>
                <a:sym typeface="Quicksand"/>
              </a:rPr>
              <a:t>Danica Alana Sjurjahady</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DBE5EA"/>
            </a:solidFill>
          </p:spPr>
        </p:sp>
        <p:sp>
          <p:nvSpPr>
            <p:cNvPr name="TextBox 4" id="4"/>
            <p:cNvSpPr txBox="true"/>
            <p:nvPr/>
          </p:nvSpPr>
          <p:spPr>
            <a:xfrm>
              <a:off x="0" y="-123825"/>
              <a:ext cx="4816593" cy="1478492"/>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1028700" y="2411783"/>
            <a:ext cx="13279406" cy="3871859"/>
          </a:xfrm>
          <a:custGeom>
            <a:avLst/>
            <a:gdLst/>
            <a:ahLst/>
            <a:cxnLst/>
            <a:rect r="r" b="b" t="t" l="l"/>
            <a:pathLst>
              <a:path h="3871859" w="13279406">
                <a:moveTo>
                  <a:pt x="0" y="0"/>
                </a:moveTo>
                <a:lnTo>
                  <a:pt x="13279406" y="0"/>
                </a:lnTo>
                <a:lnTo>
                  <a:pt x="13279406" y="3871860"/>
                </a:lnTo>
                <a:lnTo>
                  <a:pt x="0" y="3871860"/>
                </a:lnTo>
                <a:lnTo>
                  <a:pt x="0" y="0"/>
                </a:lnTo>
                <a:close/>
              </a:path>
            </a:pathLst>
          </a:custGeom>
          <a:blipFill>
            <a:blip r:embed="rId2"/>
            <a:stretch>
              <a:fillRect l="-4659" t="-37142" r="-84589" b="-17012"/>
            </a:stretch>
          </a:blipFill>
        </p:spPr>
      </p:sp>
      <p:sp>
        <p:nvSpPr>
          <p:cNvPr name="TextBox 8" id="8"/>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 Usage Example</a:t>
            </a:r>
          </a:p>
        </p:txBody>
      </p:sp>
      <p:sp>
        <p:nvSpPr>
          <p:cNvPr name="TextBox 9" id="9"/>
          <p:cNvSpPr txBox="true"/>
          <p:nvPr/>
        </p:nvSpPr>
        <p:spPr>
          <a:xfrm rot="0">
            <a:off x="1028700" y="6719470"/>
            <a:ext cx="14216176" cy="1638970"/>
          </a:xfrm>
          <a:prstGeom prst="rect">
            <a:avLst/>
          </a:prstGeom>
        </p:spPr>
        <p:txBody>
          <a:bodyPr anchor="t" rtlCol="false" tIns="0" lIns="0" bIns="0" rIns="0">
            <a:spAutoFit/>
          </a:bodyPr>
          <a:lstStyle/>
          <a:p>
            <a:pPr algn="l">
              <a:lnSpc>
                <a:spcPts val="4417"/>
              </a:lnSpc>
            </a:pPr>
            <a:r>
              <a:rPr lang="en-US" sz="2598">
                <a:solidFill>
                  <a:srgbClr val="0F4662"/>
                </a:solidFill>
                <a:latin typeface="Quicksand"/>
                <a:ea typeface="Quicksand"/>
                <a:cs typeface="Quicksand"/>
                <a:sym typeface="Quicksand"/>
              </a:rPr>
              <a:t>These lines of code take a new review, clean it up, convert it into a numerical format that the model can understand, use the model to predict the sentiment of the review, and then display the 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2353156" y="3552825"/>
            <a:ext cx="13581687" cy="30575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The project successfully built a sentiment analysis model for Amazon product reviews using a Multinomial Naive Bayes classifier. The model achieved a certain level of accuracy in classifying reviews as positive, negative, or neutral.</a:t>
            </a:r>
          </a:p>
          <a:p>
            <a:pPr algn="ctr" marL="0" indent="0" lvl="0">
              <a:lnSpc>
                <a:spcPts val="4079"/>
              </a:lnSpc>
            </a:pPr>
            <a:r>
              <a:rPr lang="en-US" sz="2400">
                <a:solidFill>
                  <a:srgbClr val="0F4662"/>
                </a:solidFill>
                <a:latin typeface="Quicksand"/>
                <a:ea typeface="Quicksand"/>
                <a:cs typeface="Quicksand"/>
                <a:sym typeface="Quicksand"/>
              </a:rPr>
              <a:t>The project highlights the importance of data preprocessing and feature extraction in achieving accurate sentiment analysis results, with 100% accuracy. Future improvements could involve exploring other models or using more advanced techniques for feature engineering.</a:t>
            </a:r>
          </a:p>
        </p:txBody>
      </p:sp>
      <p:sp>
        <p:nvSpPr>
          <p:cNvPr name="AutoShape 4" id="4"/>
          <p:cNvSpPr/>
          <p:nvPr/>
        </p:nvSpPr>
        <p:spPr>
          <a:xfrm>
            <a:off x="5897880" y="2782321"/>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50467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168390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35319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F4662"/>
        </a:solidFill>
      </p:bgPr>
    </p:bg>
    <p:spTree>
      <p:nvGrpSpPr>
        <p:cNvPr id="1" name=""/>
        <p:cNvGrpSpPr/>
        <p:nvPr/>
      </p:nvGrpSpPr>
      <p:grpSpPr>
        <a:xfrm>
          <a:off x="0" y="0"/>
          <a:ext cx="0" cy="0"/>
          <a:chOff x="0" y="0"/>
          <a:chExt cx="0" cy="0"/>
        </a:xfrm>
      </p:grpSpPr>
      <p:sp>
        <p:nvSpPr>
          <p:cNvPr name="AutoShape 2" id="2"/>
          <p:cNvSpPr/>
          <p:nvPr/>
        </p:nvSpPr>
        <p:spPr>
          <a:xfrm>
            <a:off x="5897880" y="2215083"/>
            <a:ext cx="6492240" cy="0"/>
          </a:xfrm>
          <a:prstGeom prst="line">
            <a:avLst/>
          </a:prstGeom>
          <a:ln cap="flat" w="76200">
            <a:solidFill>
              <a:srgbClr val="FFFFFF"/>
            </a:solidFill>
            <a:prstDash val="solid"/>
            <a:headEnd type="none" len="sm" w="sm"/>
            <a:tailEnd type="none" len="sm" w="sm"/>
          </a:ln>
        </p:spPr>
      </p:sp>
      <p:sp>
        <p:nvSpPr>
          <p:cNvPr name="Freeform 3" id="3"/>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897880" y="8159883"/>
            <a:ext cx="6492240" cy="0"/>
          </a:xfrm>
          <a:prstGeom prst="line">
            <a:avLst/>
          </a:prstGeom>
          <a:ln cap="flat" w="76200">
            <a:solidFill>
              <a:srgbClr val="FFFFFF"/>
            </a:solidFill>
            <a:prstDash val="solid"/>
            <a:headEnd type="none" len="sm" w="sm"/>
            <a:tailEnd type="none" len="sm" w="sm"/>
          </a:ln>
        </p:spPr>
      </p:sp>
      <p:sp>
        <p:nvSpPr>
          <p:cNvPr name="Freeform 5" id="5"/>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689764" y="4599339"/>
            <a:ext cx="819122" cy="819122"/>
          </a:xfrm>
          <a:custGeom>
            <a:avLst/>
            <a:gdLst/>
            <a:ahLst/>
            <a:cxnLst/>
            <a:rect r="r" b="b" t="t" l="l"/>
            <a:pathLst>
              <a:path h="819122" w="819122">
                <a:moveTo>
                  <a:pt x="0" y="0"/>
                </a:moveTo>
                <a:lnTo>
                  <a:pt x="819122" y="0"/>
                </a:lnTo>
                <a:lnTo>
                  <a:pt x="819122" y="819122"/>
                </a:lnTo>
                <a:lnTo>
                  <a:pt x="0" y="819122"/>
                </a:lnTo>
                <a:lnTo>
                  <a:pt x="0" y="0"/>
                </a:lnTo>
                <a:close/>
              </a:path>
            </a:pathLst>
          </a:custGeom>
          <a:blipFill>
            <a:blip r:embed="rId4"/>
            <a:stretch>
              <a:fillRect l="0" t="0" r="0" b="0"/>
            </a:stretch>
          </a:blipFill>
        </p:spPr>
      </p:sp>
      <p:sp>
        <p:nvSpPr>
          <p:cNvPr name="Freeform 7" id="7"/>
          <p:cNvSpPr/>
          <p:nvPr/>
        </p:nvSpPr>
        <p:spPr>
          <a:xfrm flipH="false" flipV="false" rot="0">
            <a:off x="10689764" y="5742311"/>
            <a:ext cx="819122" cy="819122"/>
          </a:xfrm>
          <a:custGeom>
            <a:avLst/>
            <a:gdLst/>
            <a:ahLst/>
            <a:cxnLst/>
            <a:rect r="r" b="b" t="t" l="l"/>
            <a:pathLst>
              <a:path h="819122" w="819122">
                <a:moveTo>
                  <a:pt x="0" y="0"/>
                </a:moveTo>
                <a:lnTo>
                  <a:pt x="819122" y="0"/>
                </a:lnTo>
                <a:lnTo>
                  <a:pt x="819122" y="819122"/>
                </a:lnTo>
                <a:lnTo>
                  <a:pt x="0" y="819122"/>
                </a:lnTo>
                <a:lnTo>
                  <a:pt x="0" y="0"/>
                </a:lnTo>
                <a:close/>
              </a:path>
            </a:pathLst>
          </a:custGeom>
          <a:blipFill>
            <a:blip r:embed="rId5"/>
            <a:stretch>
              <a:fillRect l="0" t="0" r="0" b="0"/>
            </a:stretch>
          </a:blipFill>
        </p:spPr>
      </p:sp>
      <p:sp>
        <p:nvSpPr>
          <p:cNvPr name="Freeform 8" id="8"/>
          <p:cNvSpPr/>
          <p:nvPr/>
        </p:nvSpPr>
        <p:spPr>
          <a:xfrm flipH="false" flipV="false" rot="0">
            <a:off x="10692057" y="6885283"/>
            <a:ext cx="816829" cy="816829"/>
          </a:xfrm>
          <a:custGeom>
            <a:avLst/>
            <a:gdLst/>
            <a:ahLst/>
            <a:cxnLst/>
            <a:rect r="r" b="b" t="t" l="l"/>
            <a:pathLst>
              <a:path h="816829" w="816829">
                <a:moveTo>
                  <a:pt x="0" y="0"/>
                </a:moveTo>
                <a:lnTo>
                  <a:pt x="816829" y="0"/>
                </a:lnTo>
                <a:lnTo>
                  <a:pt x="816829" y="816829"/>
                </a:lnTo>
                <a:lnTo>
                  <a:pt x="0" y="816829"/>
                </a:lnTo>
                <a:lnTo>
                  <a:pt x="0" y="0"/>
                </a:lnTo>
                <a:close/>
              </a:path>
            </a:pathLst>
          </a:custGeom>
          <a:blipFill>
            <a:blip r:embed="rId6"/>
            <a:stretch>
              <a:fillRect l="0" t="0" r="0" b="0"/>
            </a:stretch>
          </a:blipFill>
        </p:spPr>
      </p:sp>
      <p:sp>
        <p:nvSpPr>
          <p:cNvPr name="TextBox 9" id="9"/>
          <p:cNvSpPr txBox="true"/>
          <p:nvPr/>
        </p:nvSpPr>
        <p:spPr>
          <a:xfrm rot="0">
            <a:off x="5983634" y="2208564"/>
            <a:ext cx="6320731" cy="2066925"/>
          </a:xfrm>
          <a:prstGeom prst="rect">
            <a:avLst/>
          </a:prstGeom>
        </p:spPr>
        <p:txBody>
          <a:bodyPr anchor="t" rtlCol="false" tIns="0" lIns="0" bIns="0" rIns="0">
            <a:spAutoFit/>
          </a:bodyPr>
          <a:lstStyle/>
          <a:p>
            <a:pPr algn="ctr" marL="0" indent="0" lvl="0">
              <a:lnSpc>
                <a:spcPts val="16800"/>
              </a:lnSpc>
              <a:spcBef>
                <a:spcPct val="0"/>
              </a:spcBef>
            </a:pPr>
            <a:r>
              <a:rPr lang="en-US" b="true" sz="12000" i="true">
                <a:solidFill>
                  <a:srgbClr val="FFFFFF"/>
                </a:solidFill>
                <a:latin typeface="Cormorant Garamond Bold Italics"/>
                <a:ea typeface="Cormorant Garamond Bold Italics"/>
                <a:cs typeface="Cormorant Garamond Bold Italics"/>
                <a:sym typeface="Cormorant Garamond Bold Italics"/>
              </a:rPr>
              <a:t>Thank you!</a:t>
            </a:r>
          </a:p>
        </p:txBody>
      </p:sp>
      <p:sp>
        <p:nvSpPr>
          <p:cNvPr name="TextBox 10" id="10"/>
          <p:cNvSpPr txBox="true"/>
          <p:nvPr/>
        </p:nvSpPr>
        <p:spPr>
          <a:xfrm rot="0">
            <a:off x="3502733" y="5331575"/>
            <a:ext cx="5641267" cy="1514401"/>
          </a:xfrm>
          <a:prstGeom prst="rect">
            <a:avLst/>
          </a:prstGeom>
        </p:spPr>
        <p:txBody>
          <a:bodyPr anchor="t" rtlCol="false" tIns="0" lIns="0" bIns="0" rIns="0">
            <a:spAutoFit/>
          </a:bodyPr>
          <a:lstStyle/>
          <a:p>
            <a:pPr algn="l" marL="0" indent="0" lvl="0">
              <a:lnSpc>
                <a:spcPts val="4079"/>
              </a:lnSpc>
            </a:pPr>
            <a:r>
              <a:rPr lang="en-US" sz="2400">
                <a:solidFill>
                  <a:srgbClr val="FFFFFF"/>
                </a:solidFill>
                <a:latin typeface="Quicksand"/>
                <a:ea typeface="Quicksand"/>
                <a:cs typeface="Quicksand"/>
                <a:sym typeface="Quicksand"/>
              </a:rPr>
              <a:t>If you have any questions, suggestions or feedbacks, please do not hesitate to reach me through these contacts:</a:t>
            </a:r>
          </a:p>
        </p:txBody>
      </p:sp>
      <p:sp>
        <p:nvSpPr>
          <p:cNvPr name="TextBox 11" id="11"/>
          <p:cNvSpPr txBox="true"/>
          <p:nvPr/>
        </p:nvSpPr>
        <p:spPr>
          <a:xfrm rot="0">
            <a:off x="12145400" y="4726007"/>
            <a:ext cx="3659281" cy="485750"/>
          </a:xfrm>
          <a:prstGeom prst="rect">
            <a:avLst/>
          </a:prstGeom>
        </p:spPr>
        <p:txBody>
          <a:bodyPr anchor="t" rtlCol="false" tIns="0" lIns="0" bIns="0" rIns="0">
            <a:spAutoFit/>
          </a:bodyPr>
          <a:lstStyle/>
          <a:p>
            <a:pPr algn="l" marL="0" indent="0" lvl="0">
              <a:lnSpc>
                <a:spcPts val="4079"/>
              </a:lnSpc>
              <a:spcBef>
                <a:spcPct val="0"/>
              </a:spcBef>
            </a:pPr>
            <a:r>
              <a:rPr lang="en-US" sz="2400">
                <a:solidFill>
                  <a:srgbClr val="FFFFFF"/>
                </a:solidFill>
                <a:latin typeface="Quicksand"/>
                <a:ea typeface="Quicksand"/>
                <a:cs typeface="Quicksand"/>
                <a:sym typeface="Quicksand"/>
              </a:rPr>
              <a:t>sjurjahady2</a:t>
            </a:r>
            <a:r>
              <a:rPr lang="en-US" sz="2400" strike="noStrike" u="none">
                <a:solidFill>
                  <a:srgbClr val="FFFFFF"/>
                </a:solidFill>
                <a:latin typeface="Quicksand"/>
                <a:ea typeface="Quicksand"/>
                <a:cs typeface="Quicksand"/>
                <a:sym typeface="Quicksand"/>
              </a:rPr>
              <a:t>9@gmail.com</a:t>
            </a:r>
          </a:p>
        </p:txBody>
      </p:sp>
      <p:sp>
        <p:nvSpPr>
          <p:cNvPr name="TextBox 12" id="12"/>
          <p:cNvSpPr txBox="true"/>
          <p:nvPr/>
        </p:nvSpPr>
        <p:spPr>
          <a:xfrm rot="0">
            <a:off x="12145400" y="5867833"/>
            <a:ext cx="3659281" cy="485750"/>
          </a:xfrm>
          <a:prstGeom prst="rect">
            <a:avLst/>
          </a:prstGeom>
        </p:spPr>
        <p:txBody>
          <a:bodyPr anchor="t" rtlCol="false" tIns="0" lIns="0" bIns="0" rIns="0">
            <a:spAutoFit/>
          </a:bodyPr>
          <a:lstStyle/>
          <a:p>
            <a:pPr algn="l" marL="0" indent="0" lvl="0">
              <a:lnSpc>
                <a:spcPts val="4079"/>
              </a:lnSpc>
              <a:spcBef>
                <a:spcPct val="0"/>
              </a:spcBef>
            </a:pPr>
            <a:r>
              <a:rPr lang="en-US" sz="2400" strike="noStrike" u="none">
                <a:solidFill>
                  <a:srgbClr val="FFFFFF"/>
                </a:solidFill>
                <a:latin typeface="Quicksand"/>
                <a:ea typeface="Quicksand"/>
                <a:cs typeface="Quicksand"/>
                <a:sym typeface="Quicksand"/>
              </a:rPr>
              <a:t>github.com/DanicaAlana</a:t>
            </a:r>
          </a:p>
        </p:txBody>
      </p:sp>
      <p:sp>
        <p:nvSpPr>
          <p:cNvPr name="TextBox 13" id="13"/>
          <p:cNvSpPr txBox="true"/>
          <p:nvPr/>
        </p:nvSpPr>
        <p:spPr>
          <a:xfrm rot="0">
            <a:off x="12080213" y="7112211"/>
            <a:ext cx="3724468" cy="485750"/>
          </a:xfrm>
          <a:prstGeom prst="rect">
            <a:avLst/>
          </a:prstGeom>
        </p:spPr>
        <p:txBody>
          <a:bodyPr anchor="t" rtlCol="false" tIns="0" lIns="0" bIns="0" rIns="0">
            <a:spAutoFit/>
          </a:bodyPr>
          <a:lstStyle/>
          <a:p>
            <a:pPr algn="l" marL="0" indent="0" lvl="0">
              <a:lnSpc>
                <a:spcPts val="4079"/>
              </a:lnSpc>
              <a:spcBef>
                <a:spcPct val="0"/>
              </a:spcBef>
            </a:pPr>
            <a:r>
              <a:rPr lang="en-US" sz="2400" strike="noStrike" u="none">
                <a:solidFill>
                  <a:srgbClr val="FFFFFF"/>
                </a:solidFill>
                <a:latin typeface="Quicksand"/>
                <a:ea typeface="Quicksand"/>
                <a:cs typeface="Quicksand"/>
                <a:sym typeface="Quicksand"/>
              </a:rPr>
              <a:t>linkedin.com/in/danicaas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1657177" y="2342439"/>
            <a:ext cx="5602123" cy="56021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11551" r="0" b="-21781"/>
              </a:stretch>
            </a:blipFill>
          </p:spPr>
        </p:sp>
      </p:grpSp>
      <p:sp>
        <p:nvSpPr>
          <p:cNvPr name="AutoShape 7" id="7"/>
          <p:cNvSpPr/>
          <p:nvPr/>
        </p:nvSpPr>
        <p:spPr>
          <a:xfrm>
            <a:off x="5897880" y="9176206"/>
            <a:ext cx="6492240" cy="0"/>
          </a:xfrm>
          <a:prstGeom prst="line">
            <a:avLst/>
          </a:prstGeom>
          <a:ln cap="flat" w="76200">
            <a:solidFill>
              <a:srgbClr val="0F4662"/>
            </a:solidFill>
            <a:prstDash val="solid"/>
            <a:headEnd type="none" len="sm" w="sm"/>
            <a:tailEnd type="none" len="sm" w="sm"/>
          </a:ln>
        </p:spPr>
      </p:sp>
      <p:sp>
        <p:nvSpPr>
          <p:cNvPr name="Freeform 8" id="8"/>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028700" y="2662851"/>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About Me</a:t>
            </a:r>
          </a:p>
        </p:txBody>
      </p:sp>
      <p:sp>
        <p:nvSpPr>
          <p:cNvPr name="TextBox 10" id="10"/>
          <p:cNvSpPr txBox="true"/>
          <p:nvPr/>
        </p:nvSpPr>
        <p:spPr>
          <a:xfrm rot="0">
            <a:off x="1028700" y="4440296"/>
            <a:ext cx="9914964" cy="3348990"/>
          </a:xfrm>
          <a:prstGeom prst="rect">
            <a:avLst/>
          </a:prstGeom>
        </p:spPr>
        <p:txBody>
          <a:bodyPr anchor="t" rtlCol="false" tIns="0" lIns="0" bIns="0" rIns="0">
            <a:spAutoFit/>
          </a:bodyPr>
          <a:lstStyle/>
          <a:p>
            <a:pPr algn="just">
              <a:lnSpc>
                <a:spcPts val="3359"/>
              </a:lnSpc>
            </a:pPr>
            <a:r>
              <a:rPr lang="en-US" sz="2400">
                <a:solidFill>
                  <a:srgbClr val="0F4662"/>
                </a:solidFill>
                <a:latin typeface="Quicksand"/>
                <a:ea typeface="Quicksand"/>
                <a:cs typeface="Quicksand"/>
                <a:sym typeface="Quicksand"/>
              </a:rPr>
              <a:t>Hello everyone! My name is Danica Alana Sjurjahady.</a:t>
            </a:r>
          </a:p>
          <a:p>
            <a:pPr algn="just">
              <a:lnSpc>
                <a:spcPts val="3359"/>
              </a:lnSpc>
            </a:pPr>
            <a:r>
              <a:rPr lang="en-US" sz="2400">
                <a:solidFill>
                  <a:srgbClr val="0F4662"/>
                </a:solidFill>
                <a:latin typeface="Quicksand"/>
                <a:ea typeface="Quicksand"/>
                <a:cs typeface="Quicksand"/>
                <a:sym typeface="Quicksand"/>
              </a:rPr>
              <a:t>I’m a fresh graduate majoring in Agro-Industrial Technology from University of Darussalam Gontor, who have a strong interest in data science and data analysis.</a:t>
            </a:r>
          </a:p>
          <a:p>
            <a:pPr algn="just" marL="0" indent="0" lvl="0">
              <a:lnSpc>
                <a:spcPts val="3359"/>
              </a:lnSpc>
              <a:spcBef>
                <a:spcPct val="0"/>
              </a:spcBef>
            </a:pPr>
            <a:r>
              <a:rPr lang="en-US" sz="2400">
                <a:solidFill>
                  <a:srgbClr val="0F4662"/>
                </a:solidFill>
                <a:latin typeface="Quicksand"/>
                <a:ea typeface="Quicksand"/>
                <a:cs typeface="Quicksand"/>
                <a:sym typeface="Quicksand"/>
              </a:rPr>
              <a:t>Have a good understanding of basic concepts of statistics and machine learning. </a:t>
            </a:r>
            <a:r>
              <a:rPr lang="en-US" sz="2400">
                <a:solidFill>
                  <a:srgbClr val="0F4662"/>
                </a:solidFill>
                <a:latin typeface="Quicksand"/>
                <a:ea typeface="Quicksand"/>
                <a:cs typeface="Quicksand"/>
                <a:sym typeface="Quicksand"/>
              </a:rPr>
              <a:t>Skilled in using MySQL, Python, Google Looker Studio, Google Colab, and Microsoft Power BI. Ready to learn and grow in the role of Data Analyst.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7924"/>
            <a:ext cx="9144000" cy="10271151"/>
            <a:chOff x="0" y="0"/>
            <a:chExt cx="2408296" cy="2705159"/>
          </a:xfrm>
        </p:grpSpPr>
        <p:sp>
          <p:nvSpPr>
            <p:cNvPr name="Freeform 3" id="3"/>
            <p:cNvSpPr/>
            <p:nvPr/>
          </p:nvSpPr>
          <p:spPr>
            <a:xfrm flipH="false" flipV="false" rot="0">
              <a:off x="0" y="0"/>
              <a:ext cx="2408296" cy="2705159"/>
            </a:xfrm>
            <a:custGeom>
              <a:avLst/>
              <a:gdLst/>
              <a:ahLst/>
              <a:cxnLst/>
              <a:rect r="r" b="b" t="t" l="l"/>
              <a:pathLst>
                <a:path h="2705159" w="2408296">
                  <a:moveTo>
                    <a:pt x="0" y="0"/>
                  </a:moveTo>
                  <a:lnTo>
                    <a:pt x="2408296" y="0"/>
                  </a:lnTo>
                  <a:lnTo>
                    <a:pt x="2408296" y="2705159"/>
                  </a:lnTo>
                  <a:lnTo>
                    <a:pt x="0" y="2705159"/>
                  </a:lnTo>
                  <a:close/>
                </a:path>
              </a:pathLst>
            </a:custGeom>
            <a:solidFill>
              <a:srgbClr val="FFFFFF"/>
            </a:solidFill>
          </p:spPr>
        </p:sp>
        <p:sp>
          <p:nvSpPr>
            <p:cNvPr name="TextBox 4" id="4"/>
            <p:cNvSpPr txBox="true"/>
            <p:nvPr/>
          </p:nvSpPr>
          <p:spPr>
            <a:xfrm>
              <a:off x="0" y="-47625"/>
              <a:ext cx="2408296"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3581031"/>
            <a:ext cx="7076421" cy="4895850"/>
          </a:xfrm>
          <a:prstGeom prst="rect">
            <a:avLst/>
          </a:prstGeom>
        </p:spPr>
        <p:txBody>
          <a:bodyPr anchor="t" rtlCol="false" tIns="0" lIns="0" bIns="0" rIns="0">
            <a:spAutoFit/>
          </a:bodyPr>
          <a:lstStyle/>
          <a:p>
            <a:pPr algn="ctr">
              <a:lnSpc>
                <a:spcPts val="3569"/>
              </a:lnSpc>
            </a:pPr>
            <a:r>
              <a:rPr lang="en-US" sz="2100">
                <a:solidFill>
                  <a:srgbClr val="0F4662"/>
                </a:solidFill>
                <a:latin typeface="Quicksand"/>
                <a:ea typeface="Quicksand"/>
                <a:cs typeface="Quicksand"/>
                <a:sym typeface="Quicksand"/>
              </a:rPr>
              <a:t>This dataset is having the data of 1K+ Amazon Product's Ratings and Reviews as per their details listed on the official website of Amazon.</a:t>
            </a:r>
          </a:p>
          <a:p>
            <a:pPr algn="ctr">
              <a:lnSpc>
                <a:spcPts val="3569"/>
              </a:lnSpc>
            </a:pPr>
            <a:r>
              <a:rPr lang="en-US" sz="2100">
                <a:solidFill>
                  <a:srgbClr val="0F4662"/>
                </a:solidFill>
                <a:latin typeface="Quicksand"/>
                <a:ea typeface="Quicksand"/>
                <a:cs typeface="Quicksand"/>
                <a:sym typeface="Quicksand"/>
              </a:rPr>
              <a:t>You can access the dataset through this hyperlink: </a:t>
            </a:r>
            <a:r>
              <a:rPr lang="en-US" sz="2100" u="sng">
                <a:solidFill>
                  <a:srgbClr val="0F4662"/>
                </a:solidFill>
                <a:latin typeface="Quicksand"/>
                <a:ea typeface="Quicksand"/>
                <a:cs typeface="Quicksand"/>
                <a:sym typeface="Quicksand"/>
                <a:hlinkClick r:id="rId2" tooltip="https://www.kaggle.com/datasets/karkavelrajaj/amazon-sales-dataset"/>
              </a:rPr>
              <a:t>Amazon Sales Dataset</a:t>
            </a:r>
          </a:p>
          <a:p>
            <a:pPr algn="ctr" marL="0" indent="0" lvl="0">
              <a:lnSpc>
                <a:spcPts val="3569"/>
              </a:lnSpc>
            </a:pPr>
            <a:r>
              <a:rPr lang="en-US" sz="2100">
                <a:solidFill>
                  <a:srgbClr val="0F4662"/>
                </a:solidFill>
                <a:latin typeface="Quicksand"/>
                <a:ea typeface="Quicksand"/>
                <a:cs typeface="Quicksand"/>
                <a:sym typeface="Quicksand"/>
              </a:rPr>
              <a:t>This project is a sentiment analysis project using a machine learning model. It analyzes Amazon product reviews to determine whether the sentiment expressed is positive, negative, or neutral. The project uses a dataset of Amazon product reviews (amazon.csv) and applies a Multinomial Naive Bayes model for classification.</a:t>
            </a:r>
          </a:p>
        </p:txBody>
      </p:sp>
      <p:sp>
        <p:nvSpPr>
          <p:cNvPr name="Freeform 6" id="6"/>
          <p:cNvSpPr/>
          <p:nvPr/>
        </p:nvSpPr>
        <p:spPr>
          <a:xfrm flipH="false" flipV="false" rot="0">
            <a:off x="3726912" y="2904387"/>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606290" y="914400"/>
            <a:ext cx="3931419"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8" id="8"/>
          <p:cNvSpPr/>
          <p:nvPr/>
        </p:nvSpPr>
        <p:spPr>
          <a:xfrm flipH="false" flipV="false" rot="0">
            <a:off x="3726912" y="9008400"/>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9144000" y="15849"/>
            <a:ext cx="9144000" cy="10271151"/>
            <a:chOff x="0" y="0"/>
            <a:chExt cx="2408296" cy="2705159"/>
          </a:xfrm>
        </p:grpSpPr>
        <p:sp>
          <p:nvSpPr>
            <p:cNvPr name="Freeform 10" id="10"/>
            <p:cNvSpPr/>
            <p:nvPr/>
          </p:nvSpPr>
          <p:spPr>
            <a:xfrm flipH="false" flipV="false" rot="0">
              <a:off x="0" y="0"/>
              <a:ext cx="2408296" cy="2705159"/>
            </a:xfrm>
            <a:custGeom>
              <a:avLst/>
              <a:gdLst/>
              <a:ahLst/>
              <a:cxnLst/>
              <a:rect r="r" b="b" t="t" l="l"/>
              <a:pathLst>
                <a:path h="2705159" w="2408296">
                  <a:moveTo>
                    <a:pt x="0" y="0"/>
                  </a:moveTo>
                  <a:lnTo>
                    <a:pt x="2408296" y="0"/>
                  </a:lnTo>
                  <a:lnTo>
                    <a:pt x="2408296" y="2705159"/>
                  </a:lnTo>
                  <a:lnTo>
                    <a:pt x="0" y="2705159"/>
                  </a:lnTo>
                  <a:close/>
                </a:path>
              </a:pathLst>
            </a:custGeom>
            <a:solidFill>
              <a:srgbClr val="7994A0"/>
            </a:solidFill>
          </p:spPr>
        </p:sp>
        <p:sp>
          <p:nvSpPr>
            <p:cNvPr name="TextBox 11" id="11"/>
            <p:cNvSpPr txBox="true"/>
            <p:nvPr/>
          </p:nvSpPr>
          <p:spPr>
            <a:xfrm>
              <a:off x="0" y="-47625"/>
              <a:ext cx="2408296" cy="2752784"/>
            </a:xfrm>
            <a:prstGeom prst="rect">
              <a:avLst/>
            </a:prstGeom>
          </p:spPr>
          <p:txBody>
            <a:bodyPr anchor="ctr" rtlCol="false" tIns="50800" lIns="50800" bIns="50800" rIns="50800"/>
            <a:lstStyle/>
            <a:p>
              <a:pPr algn="ctr">
                <a:lnSpc>
                  <a:spcPts val="3693"/>
                </a:lnSpc>
              </a:pPr>
            </a:p>
          </p:txBody>
        </p:sp>
      </p:grpSp>
      <p:sp>
        <p:nvSpPr>
          <p:cNvPr name="TextBox 12" id="12"/>
          <p:cNvSpPr txBox="true"/>
          <p:nvPr/>
        </p:nvSpPr>
        <p:spPr>
          <a:xfrm rot="0">
            <a:off x="9968650" y="3581031"/>
            <a:ext cx="7494699" cy="4895850"/>
          </a:xfrm>
          <a:prstGeom prst="rect">
            <a:avLst/>
          </a:prstGeom>
        </p:spPr>
        <p:txBody>
          <a:bodyPr anchor="t" rtlCol="false" tIns="0" lIns="0" bIns="0" rIns="0">
            <a:spAutoFit/>
          </a:bodyPr>
          <a:lstStyle/>
          <a:p>
            <a:pPr algn="just" marL="453390" indent="-226695" lvl="1">
              <a:lnSpc>
                <a:spcPts val="3569"/>
              </a:lnSpc>
              <a:buFont typeface="Arial"/>
              <a:buChar char="•"/>
            </a:pPr>
            <a:r>
              <a:rPr lang="en-US" sz="2100">
                <a:solidFill>
                  <a:srgbClr val="FFFFFF"/>
                </a:solidFill>
                <a:latin typeface="Quicksand"/>
                <a:ea typeface="Quicksand"/>
                <a:cs typeface="Quicksand"/>
                <a:sym typeface="Quicksand"/>
              </a:rPr>
              <a:t>Developing a model that can accurately classify the sentiment of Amazon product reviews.</a:t>
            </a:r>
          </a:p>
          <a:p>
            <a:pPr algn="just" marL="453390" indent="-226695" lvl="1">
              <a:lnSpc>
                <a:spcPts val="3569"/>
              </a:lnSpc>
              <a:buFont typeface="Arial"/>
              <a:buChar char="•"/>
            </a:pPr>
            <a:r>
              <a:rPr lang="en-US" sz="2100">
                <a:solidFill>
                  <a:srgbClr val="FFFFFF"/>
                </a:solidFill>
                <a:latin typeface="Quicksand"/>
                <a:ea typeface="Quicksand"/>
                <a:cs typeface="Quicksand"/>
                <a:sym typeface="Quicksand"/>
              </a:rPr>
              <a:t>Cleaning and preparing the data for modeling, including handling missing values, removing duplicates, and converting ratings to sentiment labels.</a:t>
            </a:r>
          </a:p>
          <a:p>
            <a:pPr algn="just" marL="453390" indent="-226695" lvl="1">
              <a:lnSpc>
                <a:spcPts val="3569"/>
              </a:lnSpc>
              <a:buFont typeface="Arial"/>
              <a:buChar char="•"/>
            </a:pPr>
            <a:r>
              <a:rPr lang="en-US" sz="2100">
                <a:solidFill>
                  <a:srgbClr val="FFFFFF"/>
                </a:solidFill>
                <a:latin typeface="Quicksand"/>
                <a:ea typeface="Quicksand"/>
                <a:cs typeface="Quicksand"/>
                <a:sym typeface="Quicksand"/>
              </a:rPr>
              <a:t>Using TF-IDF (Term Frequency-Inverse Document Frequency) to convert text reviews into numerical representations for the model.</a:t>
            </a:r>
          </a:p>
          <a:p>
            <a:pPr algn="just" marL="453390" indent="-226695" lvl="1">
              <a:lnSpc>
                <a:spcPts val="3569"/>
              </a:lnSpc>
              <a:buFont typeface="Arial"/>
              <a:buChar char="•"/>
            </a:pPr>
            <a:r>
              <a:rPr lang="en-US" sz="2100">
                <a:solidFill>
                  <a:srgbClr val="FFFFFF"/>
                </a:solidFill>
                <a:latin typeface="Quicksand"/>
                <a:ea typeface="Quicksand"/>
                <a:cs typeface="Quicksand"/>
                <a:sym typeface="Quicksand"/>
              </a:rPr>
              <a:t>A</a:t>
            </a:r>
            <a:r>
              <a:rPr lang="en-US" sz="2100">
                <a:solidFill>
                  <a:srgbClr val="FFFFFF"/>
                </a:solidFill>
                <a:latin typeface="Quicksand"/>
                <a:ea typeface="Quicksand"/>
                <a:cs typeface="Quicksand"/>
                <a:sym typeface="Quicksand"/>
              </a:rPr>
              <a:t>ssessing the accuracy and performance of the trained model using metrics such as accuracy and classification report.</a:t>
            </a:r>
          </a:p>
        </p:txBody>
      </p:sp>
      <p:sp>
        <p:nvSpPr>
          <p:cNvPr name="Freeform 13" id="13"/>
          <p:cNvSpPr/>
          <p:nvPr/>
        </p:nvSpPr>
        <p:spPr>
          <a:xfrm flipH="false" flipV="false" rot="0">
            <a:off x="12876001" y="290438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1755380" y="914400"/>
            <a:ext cx="3931419"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FFFFFF"/>
                </a:solidFill>
                <a:latin typeface="Cormorant Garamond Bold Italics"/>
                <a:ea typeface="Cormorant Garamond Bold Italics"/>
                <a:cs typeface="Cormorant Garamond Bold Italics"/>
                <a:sym typeface="Cormorant Garamond Bold Italics"/>
              </a:rPr>
              <a:t>Objectives</a:t>
            </a:r>
          </a:p>
        </p:txBody>
      </p:sp>
      <p:sp>
        <p:nvSpPr>
          <p:cNvPr name="Freeform 15" id="15"/>
          <p:cNvSpPr/>
          <p:nvPr/>
        </p:nvSpPr>
        <p:spPr>
          <a:xfrm flipH="false" flipV="false" rot="0">
            <a:off x="12876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028700" y="2456695"/>
            <a:ext cx="16230600" cy="6426664"/>
            <a:chOff x="0" y="0"/>
            <a:chExt cx="4274726" cy="1692619"/>
          </a:xfrm>
        </p:grpSpPr>
        <p:sp>
          <p:nvSpPr>
            <p:cNvPr name="Freeform 3" id="3"/>
            <p:cNvSpPr/>
            <p:nvPr/>
          </p:nvSpPr>
          <p:spPr>
            <a:xfrm flipH="false" flipV="false" rot="0">
              <a:off x="0" y="0"/>
              <a:ext cx="4274726" cy="1692619"/>
            </a:xfrm>
            <a:custGeom>
              <a:avLst/>
              <a:gdLst/>
              <a:ahLst/>
              <a:cxnLst/>
              <a:rect r="r" b="b" t="t" l="l"/>
              <a:pathLst>
                <a:path h="1692619" w="4274726">
                  <a:moveTo>
                    <a:pt x="24327" y="0"/>
                  </a:moveTo>
                  <a:lnTo>
                    <a:pt x="4250399" y="0"/>
                  </a:lnTo>
                  <a:cubicBezTo>
                    <a:pt x="4263834" y="0"/>
                    <a:pt x="4274726" y="10891"/>
                    <a:pt x="4274726" y="24327"/>
                  </a:cubicBezTo>
                  <a:lnTo>
                    <a:pt x="4274726" y="1668293"/>
                  </a:lnTo>
                  <a:cubicBezTo>
                    <a:pt x="4274726" y="1674744"/>
                    <a:pt x="4272163" y="1680932"/>
                    <a:pt x="4267601" y="1685494"/>
                  </a:cubicBezTo>
                  <a:cubicBezTo>
                    <a:pt x="4263039" y="1690056"/>
                    <a:pt x="4256851" y="1692619"/>
                    <a:pt x="4250399" y="1692619"/>
                  </a:cubicBezTo>
                  <a:lnTo>
                    <a:pt x="24327" y="1692619"/>
                  </a:lnTo>
                  <a:cubicBezTo>
                    <a:pt x="10891" y="1692619"/>
                    <a:pt x="0" y="1681728"/>
                    <a:pt x="0" y="1668293"/>
                  </a:cubicBezTo>
                  <a:lnTo>
                    <a:pt x="0" y="24327"/>
                  </a:lnTo>
                  <a:cubicBezTo>
                    <a:pt x="0" y="10891"/>
                    <a:pt x="10891" y="0"/>
                    <a:pt x="24327" y="0"/>
                  </a:cubicBezTo>
                  <a:close/>
                </a:path>
              </a:pathLst>
            </a:custGeom>
            <a:solidFill>
              <a:srgbClr val="A9BECB"/>
            </a:solidFill>
          </p:spPr>
        </p:sp>
        <p:sp>
          <p:nvSpPr>
            <p:cNvPr name="TextBox 4" id="4"/>
            <p:cNvSpPr txBox="true"/>
            <p:nvPr/>
          </p:nvSpPr>
          <p:spPr>
            <a:xfrm>
              <a:off x="0" y="-123825"/>
              <a:ext cx="4274726" cy="1816444"/>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3451933" y="3234016"/>
            <a:ext cx="2219601" cy="2436012"/>
          </a:xfrm>
          <a:custGeom>
            <a:avLst/>
            <a:gdLst/>
            <a:ahLst/>
            <a:cxnLst/>
            <a:rect r="r" b="b" t="t" l="l"/>
            <a:pathLst>
              <a:path h="2436012" w="2219601">
                <a:moveTo>
                  <a:pt x="0" y="0"/>
                </a:moveTo>
                <a:lnTo>
                  <a:pt x="2219601" y="0"/>
                </a:lnTo>
                <a:lnTo>
                  <a:pt x="2219601" y="2436011"/>
                </a:lnTo>
                <a:lnTo>
                  <a:pt x="0" y="2436011"/>
                </a:lnTo>
                <a:lnTo>
                  <a:pt x="0" y="0"/>
                </a:lnTo>
                <a:close/>
              </a:path>
            </a:pathLst>
          </a:custGeom>
          <a:blipFill>
            <a:blip r:embed="rId2"/>
            <a:stretch>
              <a:fillRect l="0" t="0" r="0" b="0"/>
            </a:stretch>
          </a:blipFill>
        </p:spPr>
      </p:sp>
      <p:sp>
        <p:nvSpPr>
          <p:cNvPr name="Freeform 7" id="7"/>
          <p:cNvSpPr/>
          <p:nvPr/>
        </p:nvSpPr>
        <p:spPr>
          <a:xfrm flipH="false" flipV="false" rot="0">
            <a:off x="4350290" y="5835092"/>
            <a:ext cx="4793710" cy="1941928"/>
          </a:xfrm>
          <a:custGeom>
            <a:avLst/>
            <a:gdLst/>
            <a:ahLst/>
            <a:cxnLst/>
            <a:rect r="r" b="b" t="t" l="l"/>
            <a:pathLst>
              <a:path h="1941928" w="4793710">
                <a:moveTo>
                  <a:pt x="0" y="0"/>
                </a:moveTo>
                <a:lnTo>
                  <a:pt x="4793710" y="0"/>
                </a:lnTo>
                <a:lnTo>
                  <a:pt x="4793710" y="1941928"/>
                </a:lnTo>
                <a:lnTo>
                  <a:pt x="0" y="1941928"/>
                </a:lnTo>
                <a:lnTo>
                  <a:pt x="0" y="0"/>
                </a:lnTo>
                <a:close/>
              </a:path>
            </a:pathLst>
          </a:custGeom>
          <a:blipFill>
            <a:blip r:embed="rId3"/>
            <a:stretch>
              <a:fillRect l="0" t="0" r="0" b="0"/>
            </a:stretch>
          </a:blipFill>
        </p:spPr>
      </p:sp>
      <p:sp>
        <p:nvSpPr>
          <p:cNvPr name="Freeform 8" id="8"/>
          <p:cNvSpPr/>
          <p:nvPr/>
        </p:nvSpPr>
        <p:spPr>
          <a:xfrm flipH="false" flipV="false" rot="0">
            <a:off x="9989725" y="5271662"/>
            <a:ext cx="4639551" cy="2505357"/>
          </a:xfrm>
          <a:custGeom>
            <a:avLst/>
            <a:gdLst/>
            <a:ahLst/>
            <a:cxnLst/>
            <a:rect r="r" b="b" t="t" l="l"/>
            <a:pathLst>
              <a:path h="2505357" w="4639551">
                <a:moveTo>
                  <a:pt x="0" y="0"/>
                </a:moveTo>
                <a:lnTo>
                  <a:pt x="4639550" y="0"/>
                </a:lnTo>
                <a:lnTo>
                  <a:pt x="4639550" y="2505358"/>
                </a:lnTo>
                <a:lnTo>
                  <a:pt x="0" y="2505358"/>
                </a:lnTo>
                <a:lnTo>
                  <a:pt x="0" y="0"/>
                </a:lnTo>
                <a:close/>
              </a:path>
            </a:pathLst>
          </a:custGeom>
          <a:blipFill>
            <a:blip r:embed="rId4"/>
            <a:stretch>
              <a:fillRect l="0" t="0" r="0" b="0"/>
            </a:stretch>
          </a:blipFill>
        </p:spPr>
      </p:sp>
      <p:sp>
        <p:nvSpPr>
          <p:cNvPr name="Freeform 9" id="9"/>
          <p:cNvSpPr/>
          <p:nvPr/>
        </p:nvSpPr>
        <p:spPr>
          <a:xfrm flipH="false" flipV="false" rot="0">
            <a:off x="12668842" y="3045223"/>
            <a:ext cx="1960434" cy="2098277"/>
          </a:xfrm>
          <a:custGeom>
            <a:avLst/>
            <a:gdLst/>
            <a:ahLst/>
            <a:cxnLst/>
            <a:rect r="r" b="b" t="t" l="l"/>
            <a:pathLst>
              <a:path h="2098277" w="1960434">
                <a:moveTo>
                  <a:pt x="0" y="0"/>
                </a:moveTo>
                <a:lnTo>
                  <a:pt x="1960433" y="0"/>
                </a:lnTo>
                <a:lnTo>
                  <a:pt x="1960433" y="2098277"/>
                </a:lnTo>
                <a:lnTo>
                  <a:pt x="0" y="20982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001997" y="3045223"/>
            <a:ext cx="2284007" cy="2484629"/>
          </a:xfrm>
          <a:custGeom>
            <a:avLst/>
            <a:gdLst/>
            <a:ahLst/>
            <a:cxnLst/>
            <a:rect r="r" b="b" t="t" l="l"/>
            <a:pathLst>
              <a:path h="2484629" w="2284007">
                <a:moveTo>
                  <a:pt x="0" y="0"/>
                </a:moveTo>
                <a:lnTo>
                  <a:pt x="2284006" y="0"/>
                </a:lnTo>
                <a:lnTo>
                  <a:pt x="2284006" y="2484629"/>
                </a:lnTo>
                <a:lnTo>
                  <a:pt x="0" y="2484629"/>
                </a:lnTo>
                <a:lnTo>
                  <a:pt x="0" y="0"/>
                </a:lnTo>
                <a:close/>
              </a:path>
            </a:pathLst>
          </a:custGeom>
          <a:blipFill>
            <a:blip r:embed="rId7"/>
            <a:stretch>
              <a:fillRect l="0" t="0" r="0" b="0"/>
            </a:stretch>
          </a:blipFill>
        </p:spPr>
      </p:sp>
      <p:sp>
        <p:nvSpPr>
          <p:cNvPr name="TextBox 11" id="11"/>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Tools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4384" y="2704795"/>
            <a:ext cx="8119616" cy="2340553"/>
          </a:xfrm>
          <a:custGeom>
            <a:avLst/>
            <a:gdLst/>
            <a:ahLst/>
            <a:cxnLst/>
            <a:rect r="r" b="b" t="t" l="l"/>
            <a:pathLst>
              <a:path h="2340553" w="8119616">
                <a:moveTo>
                  <a:pt x="0" y="0"/>
                </a:moveTo>
                <a:lnTo>
                  <a:pt x="8119616" y="0"/>
                </a:lnTo>
                <a:lnTo>
                  <a:pt x="8119616" y="2340553"/>
                </a:lnTo>
                <a:lnTo>
                  <a:pt x="0" y="2340553"/>
                </a:lnTo>
                <a:lnTo>
                  <a:pt x="0" y="0"/>
                </a:lnTo>
                <a:close/>
              </a:path>
            </a:pathLst>
          </a:custGeom>
          <a:blipFill>
            <a:blip r:embed="rId4"/>
            <a:stretch>
              <a:fillRect l="-2958" t="-9123" r="-38957" b="-10264"/>
            </a:stretch>
          </a:blipFill>
        </p:spPr>
      </p:sp>
      <p:sp>
        <p:nvSpPr>
          <p:cNvPr name="Freeform 5" id="5"/>
          <p:cNvSpPr/>
          <p:nvPr/>
        </p:nvSpPr>
        <p:spPr>
          <a:xfrm flipH="false" flipV="false" rot="0">
            <a:off x="1024384" y="7023535"/>
            <a:ext cx="8119616" cy="958251"/>
          </a:xfrm>
          <a:custGeom>
            <a:avLst/>
            <a:gdLst/>
            <a:ahLst/>
            <a:cxnLst/>
            <a:rect r="r" b="b" t="t" l="l"/>
            <a:pathLst>
              <a:path h="958251" w="8119616">
                <a:moveTo>
                  <a:pt x="0" y="0"/>
                </a:moveTo>
                <a:lnTo>
                  <a:pt x="8119616" y="0"/>
                </a:lnTo>
                <a:lnTo>
                  <a:pt x="8119616" y="958250"/>
                </a:lnTo>
                <a:lnTo>
                  <a:pt x="0" y="958250"/>
                </a:lnTo>
                <a:lnTo>
                  <a:pt x="0" y="0"/>
                </a:lnTo>
                <a:close/>
              </a:path>
            </a:pathLst>
          </a:custGeom>
          <a:blipFill>
            <a:blip r:embed="rId5"/>
            <a:stretch>
              <a:fillRect l="-7844" t="-142840" r="-99137" b="-112312"/>
            </a:stretch>
          </a:blipFill>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Library Preparation and Data Loading</a:t>
            </a:r>
          </a:p>
        </p:txBody>
      </p:sp>
      <p:sp>
        <p:nvSpPr>
          <p:cNvPr name="TextBox 7" id="7"/>
          <p:cNvSpPr txBox="true"/>
          <p:nvPr/>
        </p:nvSpPr>
        <p:spPr>
          <a:xfrm rot="0">
            <a:off x="9721265" y="2580970"/>
            <a:ext cx="7954299" cy="30575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Before starting to process data, it is necessary to prepare the necessary libraries, such as pandas (used for data manipulation and analysis), NumPy (used for numerical computing in Python), NLTK (used for natural language processing in Python), and scikit-learn (used for machine learning and statistical modeling).</a:t>
            </a:r>
          </a:p>
        </p:txBody>
      </p:sp>
      <p:sp>
        <p:nvSpPr>
          <p:cNvPr name="TextBox 8" id="8"/>
          <p:cNvSpPr txBox="true"/>
          <p:nvPr/>
        </p:nvSpPr>
        <p:spPr>
          <a:xfrm rot="0">
            <a:off x="9721265" y="6706548"/>
            <a:ext cx="7954299" cy="151447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This line of code reads the data from the 'amazon.csv' file and stores it in a pandas DataFrame called df, allowing to work with the data within the Python code.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405199" y="2877488"/>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grpSp>
        <p:nvGrpSpPr>
          <p:cNvPr name="Group 9" id="9"/>
          <p:cNvGrpSpPr/>
          <p:nvPr/>
        </p:nvGrpSpPr>
        <p:grpSpPr>
          <a:xfrm rot="0">
            <a:off x="12015475" y="2456695"/>
            <a:ext cx="5385764" cy="6426664"/>
            <a:chOff x="0" y="0"/>
            <a:chExt cx="1418473" cy="1692619"/>
          </a:xfrm>
        </p:grpSpPr>
        <p:sp>
          <p:nvSpPr>
            <p:cNvPr name="Freeform 10" id="10"/>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1" id="11"/>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AutoShape 12" id="12"/>
          <p:cNvSpPr/>
          <p:nvPr/>
        </p:nvSpPr>
        <p:spPr>
          <a:xfrm>
            <a:off x="11471702" y="1199467"/>
            <a:ext cx="5787598" cy="0"/>
          </a:xfrm>
          <a:prstGeom prst="line">
            <a:avLst/>
          </a:prstGeom>
          <a:ln cap="flat" w="76200">
            <a:solidFill>
              <a:srgbClr val="0F4662"/>
            </a:solidFill>
            <a:prstDash val="solid"/>
            <a:headEnd type="none" len="sm" w="sm"/>
            <a:tailEnd type="none" len="sm" w="sm"/>
          </a:ln>
        </p:spPr>
      </p:sp>
      <p:grpSp>
        <p:nvGrpSpPr>
          <p:cNvPr name="Group 13" id="13"/>
          <p:cNvGrpSpPr/>
          <p:nvPr/>
        </p:nvGrpSpPr>
        <p:grpSpPr>
          <a:xfrm rot="0">
            <a:off x="1101797" y="2691933"/>
            <a:ext cx="4955693" cy="2955237"/>
            <a:chOff x="0" y="0"/>
            <a:chExt cx="767767" cy="457843"/>
          </a:xfrm>
        </p:grpSpPr>
        <p:sp>
          <p:nvSpPr>
            <p:cNvPr name="Freeform 14" id="14"/>
            <p:cNvSpPr/>
            <p:nvPr/>
          </p:nvSpPr>
          <p:spPr>
            <a:xfrm flipH="false" flipV="false" rot="0">
              <a:off x="0" y="0"/>
              <a:ext cx="767767" cy="457843"/>
            </a:xfrm>
            <a:custGeom>
              <a:avLst/>
              <a:gdLst/>
              <a:ahLst/>
              <a:cxnLst/>
              <a:rect r="r" b="b" t="t" l="l"/>
              <a:pathLst>
                <a:path h="457843" w="767767">
                  <a:moveTo>
                    <a:pt x="35931" y="0"/>
                  </a:moveTo>
                  <a:lnTo>
                    <a:pt x="731835" y="0"/>
                  </a:lnTo>
                  <a:cubicBezTo>
                    <a:pt x="741365" y="0"/>
                    <a:pt x="750504" y="3786"/>
                    <a:pt x="757243" y="10524"/>
                  </a:cubicBezTo>
                  <a:cubicBezTo>
                    <a:pt x="763981" y="17262"/>
                    <a:pt x="767767" y="26402"/>
                    <a:pt x="767767" y="35931"/>
                  </a:cubicBezTo>
                  <a:lnTo>
                    <a:pt x="767767" y="421912"/>
                  </a:lnTo>
                  <a:cubicBezTo>
                    <a:pt x="767767" y="431442"/>
                    <a:pt x="763981" y="440581"/>
                    <a:pt x="757243" y="447319"/>
                  </a:cubicBezTo>
                  <a:cubicBezTo>
                    <a:pt x="750504" y="454058"/>
                    <a:pt x="741365" y="457843"/>
                    <a:pt x="731835" y="457843"/>
                  </a:cubicBezTo>
                  <a:lnTo>
                    <a:pt x="35931" y="457843"/>
                  </a:lnTo>
                  <a:cubicBezTo>
                    <a:pt x="26402" y="457843"/>
                    <a:pt x="17262" y="454058"/>
                    <a:pt x="10524" y="447319"/>
                  </a:cubicBezTo>
                  <a:cubicBezTo>
                    <a:pt x="3786" y="440581"/>
                    <a:pt x="0" y="431442"/>
                    <a:pt x="0" y="421912"/>
                  </a:cubicBezTo>
                  <a:lnTo>
                    <a:pt x="0" y="35931"/>
                  </a:lnTo>
                  <a:cubicBezTo>
                    <a:pt x="0" y="26402"/>
                    <a:pt x="3786" y="17262"/>
                    <a:pt x="10524" y="10524"/>
                  </a:cubicBezTo>
                  <a:cubicBezTo>
                    <a:pt x="17262" y="3786"/>
                    <a:pt x="26402" y="0"/>
                    <a:pt x="35931" y="0"/>
                  </a:cubicBezTo>
                  <a:close/>
                </a:path>
              </a:pathLst>
            </a:custGeom>
            <a:blipFill>
              <a:blip r:embed="rId4"/>
              <a:stretch>
                <a:fillRect l="0" t="-1502" r="-8650" b="-10776"/>
              </a:stretch>
            </a:blipFill>
          </p:spPr>
        </p:sp>
      </p:grpSp>
      <p:grpSp>
        <p:nvGrpSpPr>
          <p:cNvPr name="Group 15" id="15"/>
          <p:cNvGrpSpPr/>
          <p:nvPr/>
        </p:nvGrpSpPr>
        <p:grpSpPr>
          <a:xfrm rot="0">
            <a:off x="6666153" y="2691933"/>
            <a:ext cx="4955693" cy="2955237"/>
            <a:chOff x="0" y="0"/>
            <a:chExt cx="767767" cy="457843"/>
          </a:xfrm>
        </p:grpSpPr>
        <p:sp>
          <p:nvSpPr>
            <p:cNvPr name="Freeform 16" id="16"/>
            <p:cNvSpPr/>
            <p:nvPr/>
          </p:nvSpPr>
          <p:spPr>
            <a:xfrm flipH="false" flipV="false" rot="0">
              <a:off x="0" y="0"/>
              <a:ext cx="767767" cy="457843"/>
            </a:xfrm>
            <a:custGeom>
              <a:avLst/>
              <a:gdLst/>
              <a:ahLst/>
              <a:cxnLst/>
              <a:rect r="r" b="b" t="t" l="l"/>
              <a:pathLst>
                <a:path h="457843" w="767767">
                  <a:moveTo>
                    <a:pt x="35931" y="0"/>
                  </a:moveTo>
                  <a:lnTo>
                    <a:pt x="731835" y="0"/>
                  </a:lnTo>
                  <a:cubicBezTo>
                    <a:pt x="741365" y="0"/>
                    <a:pt x="750504" y="3786"/>
                    <a:pt x="757243" y="10524"/>
                  </a:cubicBezTo>
                  <a:cubicBezTo>
                    <a:pt x="763981" y="17262"/>
                    <a:pt x="767767" y="26402"/>
                    <a:pt x="767767" y="35931"/>
                  </a:cubicBezTo>
                  <a:lnTo>
                    <a:pt x="767767" y="421912"/>
                  </a:lnTo>
                  <a:cubicBezTo>
                    <a:pt x="767767" y="431442"/>
                    <a:pt x="763981" y="440581"/>
                    <a:pt x="757243" y="447319"/>
                  </a:cubicBezTo>
                  <a:cubicBezTo>
                    <a:pt x="750504" y="454058"/>
                    <a:pt x="741365" y="457843"/>
                    <a:pt x="731835" y="457843"/>
                  </a:cubicBezTo>
                  <a:lnTo>
                    <a:pt x="35931" y="457843"/>
                  </a:lnTo>
                  <a:cubicBezTo>
                    <a:pt x="26402" y="457843"/>
                    <a:pt x="17262" y="454058"/>
                    <a:pt x="10524" y="447319"/>
                  </a:cubicBezTo>
                  <a:cubicBezTo>
                    <a:pt x="3786" y="440581"/>
                    <a:pt x="0" y="431442"/>
                    <a:pt x="0" y="421912"/>
                  </a:cubicBezTo>
                  <a:lnTo>
                    <a:pt x="0" y="35931"/>
                  </a:lnTo>
                  <a:cubicBezTo>
                    <a:pt x="0" y="26402"/>
                    <a:pt x="3786" y="17262"/>
                    <a:pt x="10524" y="10524"/>
                  </a:cubicBezTo>
                  <a:cubicBezTo>
                    <a:pt x="17262" y="3786"/>
                    <a:pt x="26402" y="0"/>
                    <a:pt x="35931" y="0"/>
                  </a:cubicBezTo>
                  <a:close/>
                </a:path>
              </a:pathLst>
            </a:custGeom>
            <a:blipFill>
              <a:blip r:embed="rId5"/>
              <a:stretch>
                <a:fillRect l="-844" t="-4815" r="-52537" b="-75231"/>
              </a:stretch>
            </a:blipFill>
          </p:spPr>
        </p:sp>
      </p:grpSp>
      <p:grpSp>
        <p:nvGrpSpPr>
          <p:cNvPr name="Group 17" id="17"/>
          <p:cNvGrpSpPr/>
          <p:nvPr/>
        </p:nvGrpSpPr>
        <p:grpSpPr>
          <a:xfrm rot="0">
            <a:off x="12230510" y="2714791"/>
            <a:ext cx="4955693" cy="2955237"/>
            <a:chOff x="0" y="0"/>
            <a:chExt cx="767767" cy="457843"/>
          </a:xfrm>
        </p:grpSpPr>
        <p:sp>
          <p:nvSpPr>
            <p:cNvPr name="Freeform 18" id="18"/>
            <p:cNvSpPr/>
            <p:nvPr/>
          </p:nvSpPr>
          <p:spPr>
            <a:xfrm flipH="false" flipV="false" rot="0">
              <a:off x="0" y="0"/>
              <a:ext cx="767767" cy="457843"/>
            </a:xfrm>
            <a:custGeom>
              <a:avLst/>
              <a:gdLst/>
              <a:ahLst/>
              <a:cxnLst/>
              <a:rect r="r" b="b" t="t" l="l"/>
              <a:pathLst>
                <a:path h="457843" w="767767">
                  <a:moveTo>
                    <a:pt x="35931" y="0"/>
                  </a:moveTo>
                  <a:lnTo>
                    <a:pt x="731835" y="0"/>
                  </a:lnTo>
                  <a:cubicBezTo>
                    <a:pt x="741365" y="0"/>
                    <a:pt x="750504" y="3786"/>
                    <a:pt x="757243" y="10524"/>
                  </a:cubicBezTo>
                  <a:cubicBezTo>
                    <a:pt x="763981" y="17262"/>
                    <a:pt x="767767" y="26402"/>
                    <a:pt x="767767" y="35931"/>
                  </a:cubicBezTo>
                  <a:lnTo>
                    <a:pt x="767767" y="421912"/>
                  </a:lnTo>
                  <a:cubicBezTo>
                    <a:pt x="767767" y="431442"/>
                    <a:pt x="763981" y="440581"/>
                    <a:pt x="757243" y="447319"/>
                  </a:cubicBezTo>
                  <a:cubicBezTo>
                    <a:pt x="750504" y="454058"/>
                    <a:pt x="741365" y="457843"/>
                    <a:pt x="731835" y="457843"/>
                  </a:cubicBezTo>
                  <a:lnTo>
                    <a:pt x="35931" y="457843"/>
                  </a:lnTo>
                  <a:cubicBezTo>
                    <a:pt x="26402" y="457843"/>
                    <a:pt x="17262" y="454058"/>
                    <a:pt x="10524" y="447319"/>
                  </a:cubicBezTo>
                  <a:cubicBezTo>
                    <a:pt x="3786" y="440581"/>
                    <a:pt x="0" y="431442"/>
                    <a:pt x="0" y="421912"/>
                  </a:cubicBezTo>
                  <a:lnTo>
                    <a:pt x="0" y="35931"/>
                  </a:lnTo>
                  <a:cubicBezTo>
                    <a:pt x="0" y="26402"/>
                    <a:pt x="3786" y="17262"/>
                    <a:pt x="10524" y="10524"/>
                  </a:cubicBezTo>
                  <a:cubicBezTo>
                    <a:pt x="17262" y="3786"/>
                    <a:pt x="26402" y="0"/>
                    <a:pt x="35931" y="0"/>
                  </a:cubicBezTo>
                  <a:close/>
                </a:path>
              </a:pathLst>
            </a:custGeom>
            <a:blipFill>
              <a:blip r:embed="rId6"/>
              <a:stretch>
                <a:fillRect l="-4262" t="-6138" r="-91889" b="-39002"/>
              </a:stretch>
            </a:blipFill>
          </p:spPr>
        </p:sp>
      </p:grpSp>
      <p:sp>
        <p:nvSpPr>
          <p:cNvPr name="TextBox 19" id="19"/>
          <p:cNvSpPr txBox="true"/>
          <p:nvPr/>
        </p:nvSpPr>
        <p:spPr>
          <a:xfrm rot="0">
            <a:off x="1028700" y="599709"/>
            <a:ext cx="1044300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Exploratory Data Analysis (EDA)</a:t>
            </a:r>
          </a:p>
        </p:txBody>
      </p:sp>
      <p:sp>
        <p:nvSpPr>
          <p:cNvPr name="TextBox 20" id="20"/>
          <p:cNvSpPr txBox="true"/>
          <p:nvPr/>
        </p:nvSpPr>
        <p:spPr>
          <a:xfrm rot="0">
            <a:off x="1101797" y="5842110"/>
            <a:ext cx="4955693" cy="2209800"/>
          </a:xfrm>
          <a:prstGeom prst="rect">
            <a:avLst/>
          </a:prstGeom>
        </p:spPr>
        <p:txBody>
          <a:bodyPr anchor="t" rtlCol="false" tIns="0" lIns="0" bIns="0" rIns="0">
            <a:spAutoFit/>
          </a:bodyPr>
          <a:lstStyle/>
          <a:p>
            <a:pPr algn="l" marL="0" indent="0" lvl="0">
              <a:lnSpc>
                <a:spcPts val="3569"/>
              </a:lnSpc>
            </a:pPr>
            <a:r>
              <a:rPr lang="en-US" sz="2100">
                <a:solidFill>
                  <a:srgbClr val="0F4662"/>
                </a:solidFill>
                <a:latin typeface="Quicksand"/>
                <a:ea typeface="Quicksand"/>
                <a:cs typeface="Quicksand"/>
                <a:sym typeface="Quicksand"/>
              </a:rPr>
              <a:t>This line of code helps the user getting a quick preview of the data you're working with, by taking the data table df, selecting its first 5 rows, and then showing those rows on the screen.</a:t>
            </a:r>
          </a:p>
        </p:txBody>
      </p:sp>
      <p:sp>
        <p:nvSpPr>
          <p:cNvPr name="TextBox 21" id="21"/>
          <p:cNvSpPr txBox="true"/>
          <p:nvPr/>
        </p:nvSpPr>
        <p:spPr>
          <a:xfrm rot="0">
            <a:off x="6558636" y="5842110"/>
            <a:ext cx="5170728" cy="2657475"/>
          </a:xfrm>
          <a:prstGeom prst="rect">
            <a:avLst/>
          </a:prstGeom>
        </p:spPr>
        <p:txBody>
          <a:bodyPr anchor="t" rtlCol="false" tIns="0" lIns="0" bIns="0" rIns="0">
            <a:spAutoFit/>
          </a:bodyPr>
          <a:lstStyle/>
          <a:p>
            <a:pPr algn="l" marL="0" indent="0" lvl="0">
              <a:lnSpc>
                <a:spcPts val="3569"/>
              </a:lnSpc>
            </a:pPr>
            <a:r>
              <a:rPr lang="en-US" sz="2100">
                <a:solidFill>
                  <a:srgbClr val="0F4662"/>
                </a:solidFill>
                <a:latin typeface="Quicksand"/>
                <a:ea typeface="Quicksand"/>
                <a:cs typeface="Quicksand"/>
                <a:sym typeface="Quicksand"/>
              </a:rPr>
              <a:t>This line of code will display several things, such as total number of rows and columns in DataFrame, etc. This crucial step provides a quick overview, allowing to understand the type of data and spot potential issues like missing values.</a:t>
            </a:r>
          </a:p>
        </p:txBody>
      </p:sp>
      <p:sp>
        <p:nvSpPr>
          <p:cNvPr name="TextBox 22" id="22"/>
          <p:cNvSpPr txBox="true"/>
          <p:nvPr/>
        </p:nvSpPr>
        <p:spPr>
          <a:xfrm rot="0">
            <a:off x="12230510" y="5842110"/>
            <a:ext cx="4955693" cy="2209800"/>
          </a:xfrm>
          <a:prstGeom prst="rect">
            <a:avLst/>
          </a:prstGeom>
        </p:spPr>
        <p:txBody>
          <a:bodyPr anchor="t" rtlCol="false" tIns="0" lIns="0" bIns="0" rIns="0">
            <a:spAutoFit/>
          </a:bodyPr>
          <a:lstStyle/>
          <a:p>
            <a:pPr algn="l" marL="0" indent="0" lvl="0">
              <a:lnSpc>
                <a:spcPts val="3569"/>
              </a:lnSpc>
            </a:pPr>
            <a:r>
              <a:rPr lang="en-US" sz="2100">
                <a:solidFill>
                  <a:srgbClr val="0F4662"/>
                </a:solidFill>
                <a:latin typeface="Quicksand"/>
                <a:ea typeface="Quicksand"/>
                <a:cs typeface="Quicksand"/>
                <a:sym typeface="Quicksand"/>
              </a:rPr>
              <a:t>This line of code asks for a summary of the numerical data. It will tell the average rating, the highest price, the lowest price, and other useful statistical information about the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497079"/>
            <a:ext cx="6930972" cy="5665697"/>
          </a:xfrm>
          <a:custGeom>
            <a:avLst/>
            <a:gdLst/>
            <a:ahLst/>
            <a:cxnLst/>
            <a:rect r="r" b="b" t="t" l="l"/>
            <a:pathLst>
              <a:path h="5665697" w="6930972">
                <a:moveTo>
                  <a:pt x="0" y="0"/>
                </a:moveTo>
                <a:lnTo>
                  <a:pt x="6930972" y="0"/>
                </a:lnTo>
                <a:lnTo>
                  <a:pt x="6930972" y="5665697"/>
                </a:lnTo>
                <a:lnTo>
                  <a:pt x="0" y="5665697"/>
                </a:lnTo>
                <a:lnTo>
                  <a:pt x="0" y="0"/>
                </a:lnTo>
                <a:close/>
              </a:path>
            </a:pathLst>
          </a:custGeom>
          <a:blipFill>
            <a:blip r:embed="rId4"/>
            <a:stretch>
              <a:fillRect l="-4547" t="-4551" r="-58506" b="-3160"/>
            </a:stretch>
          </a:blipFill>
        </p:spPr>
      </p:sp>
      <p:sp>
        <p:nvSpPr>
          <p:cNvPr name="Freeform 4" id="4"/>
          <p:cNvSpPr/>
          <p:nvPr/>
        </p:nvSpPr>
        <p:spPr>
          <a:xfrm flipH="false" flipV="false" rot="0">
            <a:off x="8402038" y="2497079"/>
            <a:ext cx="7788908" cy="3356080"/>
          </a:xfrm>
          <a:custGeom>
            <a:avLst/>
            <a:gdLst/>
            <a:ahLst/>
            <a:cxnLst/>
            <a:rect r="r" b="b" t="t" l="l"/>
            <a:pathLst>
              <a:path h="3356080" w="7788908">
                <a:moveTo>
                  <a:pt x="0" y="0"/>
                </a:moveTo>
                <a:lnTo>
                  <a:pt x="7788909" y="0"/>
                </a:lnTo>
                <a:lnTo>
                  <a:pt x="7788909" y="3356081"/>
                </a:lnTo>
                <a:lnTo>
                  <a:pt x="0" y="3356081"/>
                </a:lnTo>
                <a:lnTo>
                  <a:pt x="0" y="0"/>
                </a:lnTo>
                <a:close/>
              </a:path>
            </a:pathLst>
          </a:custGeom>
          <a:blipFill>
            <a:blip r:embed="rId5"/>
            <a:stretch>
              <a:fillRect l="-3639" t="-13852" r="-58762" b="-6757"/>
            </a:stretch>
          </a:blipFill>
        </p:spPr>
      </p:sp>
      <p:sp>
        <p:nvSpPr>
          <p:cNvPr name="TextBox 5" id="5"/>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Preprocessing</a:t>
            </a:r>
          </a:p>
        </p:txBody>
      </p:sp>
      <p:sp>
        <p:nvSpPr>
          <p:cNvPr name="TextBox 6" id="6"/>
          <p:cNvSpPr txBox="true"/>
          <p:nvPr/>
        </p:nvSpPr>
        <p:spPr>
          <a:xfrm rot="0">
            <a:off x="8402038" y="5952976"/>
            <a:ext cx="7788908" cy="2209800"/>
          </a:xfrm>
          <a:prstGeom prst="rect">
            <a:avLst/>
          </a:prstGeom>
        </p:spPr>
        <p:txBody>
          <a:bodyPr anchor="t" rtlCol="false" tIns="0" lIns="0" bIns="0" rIns="0">
            <a:spAutoFit/>
          </a:bodyPr>
          <a:lstStyle/>
          <a:p>
            <a:pPr algn="l" marL="0" indent="0" lvl="0">
              <a:lnSpc>
                <a:spcPts val="3569"/>
              </a:lnSpc>
            </a:pPr>
            <a:r>
              <a:rPr lang="en-US" sz="2100">
                <a:solidFill>
                  <a:srgbClr val="0F4662"/>
                </a:solidFill>
                <a:latin typeface="Quicksand"/>
                <a:ea typeface="Quicksand"/>
                <a:cs typeface="Quicksand"/>
                <a:sym typeface="Quicksand"/>
              </a:rPr>
              <a:t>These lines of code aim to clean and prepare the book review text data for sentiment analysis. In short, these codes prepare book review data by cleaning irrelevant data, converting ratings to sentiments, removing duplicate and empty data, and cleaning the review text so that it is ready for further analysis.</a:t>
            </a:r>
          </a:p>
        </p:txBody>
      </p:sp>
      <p:sp>
        <p:nvSpPr>
          <p:cNvPr name="Freeform 7" id="7"/>
          <p:cNvSpPr/>
          <p:nvPr/>
        </p:nvSpPr>
        <p:spPr>
          <a:xfrm flipH="false" flipV="false" rot="0">
            <a:off x="15579303" y="1074517"/>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14910"/>
            <a:ext cx="9344613" cy="1599109"/>
          </a:xfrm>
          <a:custGeom>
            <a:avLst/>
            <a:gdLst/>
            <a:ahLst/>
            <a:cxnLst/>
            <a:rect r="r" b="b" t="t" l="l"/>
            <a:pathLst>
              <a:path h="1599109" w="9344613">
                <a:moveTo>
                  <a:pt x="0" y="0"/>
                </a:moveTo>
                <a:lnTo>
                  <a:pt x="9344613" y="0"/>
                </a:lnTo>
                <a:lnTo>
                  <a:pt x="9344613" y="1599109"/>
                </a:lnTo>
                <a:lnTo>
                  <a:pt x="0" y="1599109"/>
                </a:lnTo>
                <a:lnTo>
                  <a:pt x="0" y="0"/>
                </a:lnTo>
                <a:close/>
              </a:path>
            </a:pathLst>
          </a:custGeom>
          <a:blipFill>
            <a:blip r:embed="rId2"/>
            <a:stretch>
              <a:fillRect l="-3589" t="-35330" r="-64616" b="-34226"/>
            </a:stretch>
          </a:blipFill>
        </p:spPr>
      </p:sp>
      <p:sp>
        <p:nvSpPr>
          <p:cNvPr name="Freeform 3" id="3"/>
          <p:cNvSpPr/>
          <p:nvPr/>
        </p:nvSpPr>
        <p:spPr>
          <a:xfrm flipH="false" flipV="false" rot="0">
            <a:off x="1028700" y="5762935"/>
            <a:ext cx="14333546" cy="1193960"/>
          </a:xfrm>
          <a:custGeom>
            <a:avLst/>
            <a:gdLst/>
            <a:ahLst/>
            <a:cxnLst/>
            <a:rect r="r" b="b" t="t" l="l"/>
            <a:pathLst>
              <a:path h="1193960" w="14333546">
                <a:moveTo>
                  <a:pt x="0" y="0"/>
                </a:moveTo>
                <a:lnTo>
                  <a:pt x="14333546" y="0"/>
                </a:lnTo>
                <a:lnTo>
                  <a:pt x="14333546" y="1193960"/>
                </a:lnTo>
                <a:lnTo>
                  <a:pt x="0" y="1193960"/>
                </a:lnTo>
                <a:lnTo>
                  <a:pt x="0" y="0"/>
                </a:lnTo>
                <a:close/>
              </a:path>
            </a:pathLst>
          </a:custGeom>
          <a:blipFill>
            <a:blip r:embed="rId3"/>
            <a:stretch>
              <a:fillRect l="-2313" t="-115146" r="-6088" b="-61393"/>
            </a:stretch>
          </a:blipFill>
        </p:spPr>
      </p:sp>
      <p:sp>
        <p:nvSpPr>
          <p:cNvPr name="TextBox 4" id="4"/>
          <p:cNvSpPr txBox="true"/>
          <p:nvPr/>
        </p:nvSpPr>
        <p:spPr>
          <a:xfrm rot="0">
            <a:off x="1028700" y="599709"/>
            <a:ext cx="109304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Feature Extraction &amp; Data Splitting</a:t>
            </a:r>
          </a:p>
        </p:txBody>
      </p:sp>
      <p:sp>
        <p:nvSpPr>
          <p:cNvPr name="TextBox 5" id="5"/>
          <p:cNvSpPr txBox="true"/>
          <p:nvPr/>
        </p:nvSpPr>
        <p:spPr>
          <a:xfrm rot="0">
            <a:off x="1028700" y="7300996"/>
            <a:ext cx="12139564" cy="10001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This line of code prepares data for machine learning by splitting it into training and testing sets, ensuring a consistent and reproducible split for model evaluation.</a:t>
            </a:r>
          </a:p>
        </p:txBody>
      </p:sp>
      <p:sp>
        <p:nvSpPr>
          <p:cNvPr name="TextBox 6" id="6"/>
          <p:cNvSpPr txBox="true"/>
          <p:nvPr/>
        </p:nvSpPr>
        <p:spPr>
          <a:xfrm rot="0">
            <a:off x="10603088" y="2391085"/>
            <a:ext cx="7036527" cy="254317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These lines of code take the text data (review titles), transform them into a numerical representation using TF-IDF, and create the input (X) and output (y) variables needed for training a machine learning model to predict sentiment.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55612" y="2351505"/>
            <a:ext cx="12776776" cy="4845086"/>
          </a:xfrm>
          <a:custGeom>
            <a:avLst/>
            <a:gdLst/>
            <a:ahLst/>
            <a:cxnLst/>
            <a:rect r="r" b="b" t="t" l="l"/>
            <a:pathLst>
              <a:path h="4845086" w="12776776">
                <a:moveTo>
                  <a:pt x="0" y="0"/>
                </a:moveTo>
                <a:lnTo>
                  <a:pt x="12776776" y="0"/>
                </a:lnTo>
                <a:lnTo>
                  <a:pt x="12776776" y="4845086"/>
                </a:lnTo>
                <a:lnTo>
                  <a:pt x="0" y="4845086"/>
                </a:lnTo>
                <a:lnTo>
                  <a:pt x="0" y="0"/>
                </a:lnTo>
                <a:close/>
              </a:path>
            </a:pathLst>
          </a:custGeom>
          <a:blipFill>
            <a:blip r:embed="rId4"/>
            <a:stretch>
              <a:fillRect l="-2365" t="-9431" r="-346" b="-3650"/>
            </a:stretch>
          </a:blipFill>
        </p:spPr>
      </p:sp>
      <p:sp>
        <p:nvSpPr>
          <p:cNvPr name="TextBox 5" id="5"/>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Modelling &amp; Evaluating</a:t>
            </a:r>
          </a:p>
        </p:txBody>
      </p:sp>
      <p:sp>
        <p:nvSpPr>
          <p:cNvPr name="TextBox 6" id="6"/>
          <p:cNvSpPr txBox="true"/>
          <p:nvPr/>
        </p:nvSpPr>
        <p:spPr>
          <a:xfrm rot="0">
            <a:off x="2755612" y="7526687"/>
            <a:ext cx="12828007" cy="1253490"/>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0F4662"/>
                </a:solidFill>
                <a:latin typeface="Quicksand"/>
                <a:ea typeface="Quicksand"/>
                <a:cs typeface="Quicksand"/>
                <a:sym typeface="Quicksand"/>
              </a:rPr>
              <a:t>These lines of code train a Naive Bayes model for sentiment classification, then test its ability to predict sentiment on new data and measure how well the model performs using accuracy and other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DAGeA3asjr4</dc:identifier>
  <dcterms:modified xsi:type="dcterms:W3CDTF">2011-08-01T06:04:30Z</dcterms:modified>
  <cp:revision>1</cp:revision>
  <dc:title>Portfolio Sentimen Analisis</dc:title>
</cp:coreProperties>
</file>