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Gliker Bold" charset="1" panose="00000800000000000000"/>
      <p:regular r:id="rId17"/>
    </p:embeddedFont>
    <p:embeddedFont>
      <p:font typeface="Cocomat Pro" charset="1" panose="00000500000000000000"/>
      <p:regular r:id="rId18"/>
    </p:embeddedFont>
    <p:embeddedFont>
      <p:font typeface="Cocomat Pro Bold" charset="1" panose="00000700000000000000"/>
      <p:regular r:id="rId19"/>
    </p:embeddedFont>
    <p:embeddedFont>
      <p:font typeface="Questrial" charset="1" panose="02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0EFE2"/>
        </a:solidFill>
      </p:bgPr>
    </p:bg>
    <p:spTree>
      <p:nvGrpSpPr>
        <p:cNvPr id="1" name=""/>
        <p:cNvGrpSpPr/>
        <p:nvPr/>
      </p:nvGrpSpPr>
      <p:grpSpPr>
        <a:xfrm>
          <a:off x="0" y="0"/>
          <a:ext cx="0" cy="0"/>
          <a:chOff x="0" y="0"/>
          <a:chExt cx="0" cy="0"/>
        </a:xfrm>
      </p:grpSpPr>
      <p:sp>
        <p:nvSpPr>
          <p:cNvPr name="AutoShape 2" id="2"/>
          <p:cNvSpPr/>
          <p:nvPr/>
        </p:nvSpPr>
        <p:spPr>
          <a:xfrm>
            <a:off x="1028700" y="1028700"/>
            <a:ext cx="16230600" cy="0"/>
          </a:xfrm>
          <a:prstGeom prst="line">
            <a:avLst/>
          </a:prstGeom>
          <a:ln cap="flat" w="19050">
            <a:solidFill>
              <a:srgbClr val="383E8C"/>
            </a:solidFill>
            <a:prstDash val="solid"/>
            <a:headEnd type="none" len="sm" w="sm"/>
            <a:tailEnd type="none" len="sm" w="sm"/>
          </a:ln>
        </p:spPr>
      </p:sp>
      <p:sp>
        <p:nvSpPr>
          <p:cNvPr name="AutoShape 3" id="3"/>
          <p:cNvSpPr/>
          <p:nvPr/>
        </p:nvSpPr>
        <p:spPr>
          <a:xfrm>
            <a:off x="1028700" y="9267825"/>
            <a:ext cx="16230600" cy="0"/>
          </a:xfrm>
          <a:prstGeom prst="line">
            <a:avLst/>
          </a:prstGeom>
          <a:ln cap="flat" w="19050">
            <a:solidFill>
              <a:srgbClr val="383E8C"/>
            </a:solidFill>
            <a:prstDash val="solid"/>
            <a:headEnd type="none" len="sm" w="sm"/>
            <a:tailEnd type="none" len="sm" w="sm"/>
          </a:ln>
        </p:spPr>
      </p:sp>
      <p:sp>
        <p:nvSpPr>
          <p:cNvPr name="Freeform 4" id="4"/>
          <p:cNvSpPr/>
          <p:nvPr/>
        </p:nvSpPr>
        <p:spPr>
          <a:xfrm flipH="false" flipV="false" rot="0">
            <a:off x="794903" y="1327745"/>
            <a:ext cx="1697141" cy="1697141"/>
          </a:xfrm>
          <a:custGeom>
            <a:avLst/>
            <a:gdLst/>
            <a:ahLst/>
            <a:cxnLst/>
            <a:rect r="r" b="b" t="t" l="l"/>
            <a:pathLst>
              <a:path h="1697141" w="1697141">
                <a:moveTo>
                  <a:pt x="0" y="0"/>
                </a:moveTo>
                <a:lnTo>
                  <a:pt x="1697140" y="0"/>
                </a:lnTo>
                <a:lnTo>
                  <a:pt x="1697140" y="1697140"/>
                </a:lnTo>
                <a:lnTo>
                  <a:pt x="0" y="16971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02238" y="1327745"/>
            <a:ext cx="1697141" cy="1697141"/>
          </a:xfrm>
          <a:custGeom>
            <a:avLst/>
            <a:gdLst/>
            <a:ahLst/>
            <a:cxnLst/>
            <a:rect r="r" b="b" t="t" l="l"/>
            <a:pathLst>
              <a:path h="1697141" w="1697141">
                <a:moveTo>
                  <a:pt x="0" y="0"/>
                </a:moveTo>
                <a:lnTo>
                  <a:pt x="1697141" y="0"/>
                </a:lnTo>
                <a:lnTo>
                  <a:pt x="1697141" y="1697140"/>
                </a:lnTo>
                <a:lnTo>
                  <a:pt x="0" y="16971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5246164" y="7262115"/>
            <a:ext cx="3041836" cy="3041836"/>
          </a:xfrm>
          <a:custGeom>
            <a:avLst/>
            <a:gdLst/>
            <a:ahLst/>
            <a:cxnLst/>
            <a:rect r="r" b="b" t="t" l="l"/>
            <a:pathLst>
              <a:path h="3041836" w="3041836">
                <a:moveTo>
                  <a:pt x="0" y="0"/>
                </a:moveTo>
                <a:lnTo>
                  <a:pt x="3041836" y="0"/>
                </a:lnTo>
                <a:lnTo>
                  <a:pt x="3041836" y="3041836"/>
                </a:lnTo>
                <a:lnTo>
                  <a:pt x="0" y="3041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7600950" y="3600450"/>
            <a:ext cx="3086100" cy="30861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E5AF"/>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sp>
        <p:nvSpPr>
          <p:cNvPr name="TextBox 10" id="10"/>
          <p:cNvSpPr txBox="true"/>
          <p:nvPr/>
        </p:nvSpPr>
        <p:spPr>
          <a:xfrm rot="0">
            <a:off x="365944" y="3965257"/>
            <a:ext cx="17556113" cy="2632711"/>
          </a:xfrm>
          <a:prstGeom prst="rect">
            <a:avLst/>
          </a:prstGeom>
        </p:spPr>
        <p:txBody>
          <a:bodyPr anchor="t" rtlCol="false" tIns="0" lIns="0" bIns="0" rIns="0">
            <a:spAutoFit/>
          </a:bodyPr>
          <a:lstStyle/>
          <a:p>
            <a:pPr algn="ctr">
              <a:lnSpc>
                <a:spcPts val="6720"/>
              </a:lnSpc>
            </a:pPr>
            <a:r>
              <a:rPr lang="en-US" b="true" sz="8000">
                <a:solidFill>
                  <a:srgbClr val="383E8C"/>
                </a:solidFill>
                <a:latin typeface="Gliker Bold"/>
                <a:ea typeface="Gliker Bold"/>
                <a:cs typeface="Gliker Bold"/>
                <a:sym typeface="Gliker Bold"/>
              </a:rPr>
              <a:t>Simple Classification of Wine Dataset Using Decision Tree Method</a:t>
            </a:r>
          </a:p>
        </p:txBody>
      </p:sp>
      <p:sp>
        <p:nvSpPr>
          <p:cNvPr name="Freeform 11" id="11"/>
          <p:cNvSpPr/>
          <p:nvPr/>
        </p:nvSpPr>
        <p:spPr>
          <a:xfrm flipH="false" flipV="false" rot="0">
            <a:off x="7755027" y="1273540"/>
            <a:ext cx="2777947" cy="841339"/>
          </a:xfrm>
          <a:custGeom>
            <a:avLst/>
            <a:gdLst/>
            <a:ahLst/>
            <a:cxnLst/>
            <a:rect r="r" b="b" t="t" l="l"/>
            <a:pathLst>
              <a:path h="841339" w="2777947">
                <a:moveTo>
                  <a:pt x="0" y="0"/>
                </a:moveTo>
                <a:lnTo>
                  <a:pt x="2777946" y="0"/>
                </a:lnTo>
                <a:lnTo>
                  <a:pt x="2777946" y="841338"/>
                </a:lnTo>
                <a:lnTo>
                  <a:pt x="0" y="841338"/>
                </a:lnTo>
                <a:lnTo>
                  <a:pt x="0" y="0"/>
                </a:lnTo>
                <a:close/>
              </a:path>
            </a:pathLst>
          </a:custGeom>
          <a:blipFill>
            <a:blip r:embed="rId4"/>
            <a:stretch>
              <a:fillRect l="0" t="0" r="0" b="0"/>
            </a:stretch>
          </a:blipFill>
        </p:spPr>
      </p:sp>
      <p:sp>
        <p:nvSpPr>
          <p:cNvPr name="TextBox 12" id="12"/>
          <p:cNvSpPr txBox="true"/>
          <p:nvPr/>
        </p:nvSpPr>
        <p:spPr>
          <a:xfrm rot="0">
            <a:off x="11715223" y="1270595"/>
            <a:ext cx="5544077" cy="415290"/>
          </a:xfrm>
          <a:prstGeom prst="rect">
            <a:avLst/>
          </a:prstGeom>
        </p:spPr>
        <p:txBody>
          <a:bodyPr anchor="t" rtlCol="false" tIns="0" lIns="0" bIns="0" rIns="0">
            <a:spAutoFit/>
          </a:bodyPr>
          <a:lstStyle/>
          <a:p>
            <a:pPr algn="r">
              <a:lnSpc>
                <a:spcPts val="3359"/>
              </a:lnSpc>
            </a:pPr>
            <a:r>
              <a:rPr lang="en-US" sz="2400">
                <a:solidFill>
                  <a:srgbClr val="383E8C"/>
                </a:solidFill>
                <a:latin typeface="Cocomat Pro"/>
                <a:ea typeface="Cocomat Pro"/>
                <a:cs typeface="Cocomat Pro"/>
                <a:sym typeface="Cocomat Pro"/>
              </a:rPr>
              <a:t>Digital Skill Fair 35.0 - Data Science</a:t>
            </a:r>
          </a:p>
        </p:txBody>
      </p:sp>
      <p:sp>
        <p:nvSpPr>
          <p:cNvPr name="TextBox 13" id="13"/>
          <p:cNvSpPr txBox="true"/>
          <p:nvPr/>
        </p:nvSpPr>
        <p:spPr>
          <a:xfrm rot="0">
            <a:off x="6572777" y="7611587"/>
            <a:ext cx="5142446" cy="556895"/>
          </a:xfrm>
          <a:prstGeom prst="rect">
            <a:avLst/>
          </a:prstGeom>
        </p:spPr>
        <p:txBody>
          <a:bodyPr anchor="t" rtlCol="false" tIns="0" lIns="0" bIns="0" rIns="0">
            <a:spAutoFit/>
          </a:bodyPr>
          <a:lstStyle/>
          <a:p>
            <a:pPr algn="ctr">
              <a:lnSpc>
                <a:spcPts val="4480"/>
              </a:lnSpc>
            </a:pPr>
            <a:r>
              <a:rPr lang="en-US" sz="3200" b="true">
                <a:solidFill>
                  <a:srgbClr val="383E8C"/>
                </a:solidFill>
                <a:latin typeface="Cocomat Pro Bold"/>
                <a:ea typeface="Cocomat Pro Bold"/>
                <a:cs typeface="Cocomat Pro Bold"/>
                <a:sym typeface="Cocomat Pro Bold"/>
              </a:rPr>
              <a:t>Danica Alana Sjurjahady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0EFE2"/>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5870035" y="4139144"/>
            <a:ext cx="4835929" cy="4835929"/>
          </a:xfrm>
          <a:custGeom>
            <a:avLst/>
            <a:gdLst/>
            <a:ahLst/>
            <a:cxnLst/>
            <a:rect r="r" b="b" t="t" l="l"/>
            <a:pathLst>
              <a:path h="4835929" w="4835929">
                <a:moveTo>
                  <a:pt x="0" y="0"/>
                </a:moveTo>
                <a:lnTo>
                  <a:pt x="4835930" y="0"/>
                </a:lnTo>
                <a:lnTo>
                  <a:pt x="4835930" y="4835929"/>
                </a:lnTo>
                <a:lnTo>
                  <a:pt x="0" y="48359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3140977"/>
            <a:ext cx="7681029" cy="4005045"/>
          </a:xfrm>
          <a:custGeom>
            <a:avLst/>
            <a:gdLst/>
            <a:ahLst/>
            <a:cxnLst/>
            <a:rect r="r" b="b" t="t" l="l"/>
            <a:pathLst>
              <a:path h="4005045" w="7681029">
                <a:moveTo>
                  <a:pt x="0" y="0"/>
                </a:moveTo>
                <a:lnTo>
                  <a:pt x="7681029" y="0"/>
                </a:lnTo>
                <a:lnTo>
                  <a:pt x="7681029" y="4005046"/>
                </a:lnTo>
                <a:lnTo>
                  <a:pt x="0" y="4005046"/>
                </a:lnTo>
                <a:lnTo>
                  <a:pt x="0" y="0"/>
                </a:lnTo>
                <a:close/>
              </a:path>
            </a:pathLst>
          </a:custGeom>
          <a:blipFill>
            <a:blip r:embed="rId4"/>
            <a:stretch>
              <a:fillRect l="0" t="-1701" r="-47132" b="-4466"/>
            </a:stretch>
          </a:blipFill>
        </p:spPr>
      </p:sp>
      <p:sp>
        <p:nvSpPr>
          <p:cNvPr name="Freeform 4" id="4"/>
          <p:cNvSpPr/>
          <p:nvPr/>
        </p:nvSpPr>
        <p:spPr>
          <a:xfrm flipH="false" flipV="false" rot="0">
            <a:off x="9144000" y="2211959"/>
            <a:ext cx="8528120" cy="5863082"/>
          </a:xfrm>
          <a:custGeom>
            <a:avLst/>
            <a:gdLst/>
            <a:ahLst/>
            <a:cxnLst/>
            <a:rect r="r" b="b" t="t" l="l"/>
            <a:pathLst>
              <a:path h="5863082" w="8528120">
                <a:moveTo>
                  <a:pt x="0" y="0"/>
                </a:moveTo>
                <a:lnTo>
                  <a:pt x="8528120" y="0"/>
                </a:lnTo>
                <a:lnTo>
                  <a:pt x="8528120" y="5863082"/>
                </a:lnTo>
                <a:lnTo>
                  <a:pt x="0" y="5863082"/>
                </a:lnTo>
                <a:lnTo>
                  <a:pt x="0" y="0"/>
                </a:lnTo>
                <a:close/>
              </a:path>
            </a:pathLst>
          </a:custGeom>
          <a:blipFill>
            <a:blip r:embed="rId5"/>
            <a:stretch>
              <a:fillRect l="0" t="0" r="0" b="0"/>
            </a:stretch>
          </a:blipFill>
        </p:spPr>
      </p:sp>
      <p:sp>
        <p:nvSpPr>
          <p:cNvPr name="TextBox 5" id="5"/>
          <p:cNvSpPr txBox="true"/>
          <p:nvPr/>
        </p:nvSpPr>
        <p:spPr>
          <a:xfrm rot="0">
            <a:off x="1028700" y="837944"/>
            <a:ext cx="13575965" cy="849884"/>
          </a:xfrm>
          <a:prstGeom prst="rect">
            <a:avLst/>
          </a:prstGeom>
        </p:spPr>
        <p:txBody>
          <a:bodyPr anchor="t" rtlCol="false" tIns="0" lIns="0" bIns="0" rIns="0">
            <a:spAutoFit/>
          </a:bodyPr>
          <a:lstStyle/>
          <a:p>
            <a:pPr algn="l">
              <a:lnSpc>
                <a:spcPts val="6048"/>
              </a:lnSpc>
            </a:pPr>
            <a:r>
              <a:rPr lang="en-US" b="true" sz="7200">
                <a:solidFill>
                  <a:srgbClr val="383E8C"/>
                </a:solidFill>
                <a:latin typeface="Gliker Bold"/>
                <a:ea typeface="Gliker Bold"/>
                <a:cs typeface="Gliker Bold"/>
                <a:sym typeface="Gliker Bold"/>
              </a:rPr>
              <a:t>DATA VISUALIZATION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0EFE2"/>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2857669" y="0"/>
            <a:ext cx="5430331" cy="5430331"/>
          </a:xfrm>
          <a:custGeom>
            <a:avLst/>
            <a:gdLst/>
            <a:ahLst/>
            <a:cxnLst/>
            <a:rect r="r" b="b" t="t" l="l"/>
            <a:pathLst>
              <a:path h="5430331" w="5430331">
                <a:moveTo>
                  <a:pt x="0" y="0"/>
                </a:moveTo>
                <a:lnTo>
                  <a:pt x="5430331" y="0"/>
                </a:lnTo>
                <a:lnTo>
                  <a:pt x="5430331" y="5430331"/>
                </a:lnTo>
                <a:lnTo>
                  <a:pt x="0" y="54303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11039" y="2777430"/>
            <a:ext cx="822751" cy="822751"/>
          </a:xfrm>
          <a:custGeom>
            <a:avLst/>
            <a:gdLst/>
            <a:ahLst/>
            <a:cxnLst/>
            <a:rect r="r" b="b" t="t" l="l"/>
            <a:pathLst>
              <a:path h="822751" w="822751">
                <a:moveTo>
                  <a:pt x="0" y="0"/>
                </a:moveTo>
                <a:lnTo>
                  <a:pt x="822751" y="0"/>
                </a:lnTo>
                <a:lnTo>
                  <a:pt x="822751" y="822751"/>
                </a:lnTo>
                <a:lnTo>
                  <a:pt x="0" y="822751"/>
                </a:lnTo>
                <a:lnTo>
                  <a:pt x="0" y="0"/>
                </a:lnTo>
                <a:close/>
              </a:path>
            </a:pathLst>
          </a:custGeom>
          <a:blipFill>
            <a:blip r:embed="rId4"/>
            <a:stretch>
              <a:fillRect l="0" t="0" r="0" b="0"/>
            </a:stretch>
          </a:blipFill>
        </p:spPr>
      </p:sp>
      <p:sp>
        <p:nvSpPr>
          <p:cNvPr name="Freeform 4" id="4"/>
          <p:cNvSpPr/>
          <p:nvPr/>
        </p:nvSpPr>
        <p:spPr>
          <a:xfrm flipH="false" flipV="false" rot="0">
            <a:off x="1811039" y="5349429"/>
            <a:ext cx="814651" cy="814651"/>
          </a:xfrm>
          <a:custGeom>
            <a:avLst/>
            <a:gdLst/>
            <a:ahLst/>
            <a:cxnLst/>
            <a:rect r="r" b="b" t="t" l="l"/>
            <a:pathLst>
              <a:path h="814651" w="814651">
                <a:moveTo>
                  <a:pt x="0" y="0"/>
                </a:moveTo>
                <a:lnTo>
                  <a:pt x="814651" y="0"/>
                </a:lnTo>
                <a:lnTo>
                  <a:pt x="814651" y="814652"/>
                </a:lnTo>
                <a:lnTo>
                  <a:pt x="0" y="814652"/>
                </a:lnTo>
                <a:lnTo>
                  <a:pt x="0" y="0"/>
                </a:lnTo>
                <a:close/>
              </a:path>
            </a:pathLst>
          </a:custGeom>
          <a:blipFill>
            <a:blip r:embed="rId5"/>
            <a:stretch>
              <a:fillRect l="0" t="0" r="0" b="0"/>
            </a:stretch>
          </a:blipFill>
        </p:spPr>
      </p:sp>
      <p:sp>
        <p:nvSpPr>
          <p:cNvPr name="Freeform 5" id="5"/>
          <p:cNvSpPr/>
          <p:nvPr/>
        </p:nvSpPr>
        <p:spPr>
          <a:xfrm flipH="false" flipV="false" rot="0">
            <a:off x="1811039" y="4066906"/>
            <a:ext cx="814651" cy="814651"/>
          </a:xfrm>
          <a:custGeom>
            <a:avLst/>
            <a:gdLst/>
            <a:ahLst/>
            <a:cxnLst/>
            <a:rect r="r" b="b" t="t" l="l"/>
            <a:pathLst>
              <a:path h="814651" w="814651">
                <a:moveTo>
                  <a:pt x="0" y="0"/>
                </a:moveTo>
                <a:lnTo>
                  <a:pt x="814651" y="0"/>
                </a:lnTo>
                <a:lnTo>
                  <a:pt x="814651" y="814652"/>
                </a:lnTo>
                <a:lnTo>
                  <a:pt x="0" y="814652"/>
                </a:lnTo>
                <a:lnTo>
                  <a:pt x="0" y="0"/>
                </a:lnTo>
                <a:close/>
              </a:path>
            </a:pathLst>
          </a:custGeom>
          <a:blipFill>
            <a:blip r:embed="rId6"/>
            <a:stretch>
              <a:fillRect l="0" t="0" r="0" b="0"/>
            </a:stretch>
          </a:blipFill>
        </p:spPr>
      </p:sp>
      <p:sp>
        <p:nvSpPr>
          <p:cNvPr name="TextBox 6" id="6"/>
          <p:cNvSpPr txBox="true"/>
          <p:nvPr/>
        </p:nvSpPr>
        <p:spPr>
          <a:xfrm rot="0">
            <a:off x="1811039" y="7099016"/>
            <a:ext cx="13788779" cy="1770501"/>
          </a:xfrm>
          <a:prstGeom prst="rect">
            <a:avLst/>
          </a:prstGeom>
        </p:spPr>
        <p:txBody>
          <a:bodyPr anchor="t" rtlCol="false" tIns="0" lIns="0" bIns="0" rIns="0">
            <a:spAutoFit/>
          </a:bodyPr>
          <a:lstStyle/>
          <a:p>
            <a:pPr algn="l">
              <a:lnSpc>
                <a:spcPts val="12578"/>
              </a:lnSpc>
            </a:pPr>
            <a:r>
              <a:rPr lang="en-US" b="true" sz="14974">
                <a:solidFill>
                  <a:srgbClr val="383E8C"/>
                </a:solidFill>
                <a:latin typeface="Gliker Bold"/>
                <a:ea typeface="Gliker Bold"/>
                <a:cs typeface="Gliker Bold"/>
                <a:sym typeface="Gliker Bold"/>
              </a:rPr>
              <a:t>THANK YOU</a:t>
            </a:r>
          </a:p>
        </p:txBody>
      </p:sp>
      <p:sp>
        <p:nvSpPr>
          <p:cNvPr name="TextBox 7" id="7"/>
          <p:cNvSpPr txBox="true"/>
          <p:nvPr/>
        </p:nvSpPr>
        <p:spPr>
          <a:xfrm rot="0">
            <a:off x="3067625" y="2962111"/>
            <a:ext cx="3507823" cy="405765"/>
          </a:xfrm>
          <a:prstGeom prst="rect">
            <a:avLst/>
          </a:prstGeom>
        </p:spPr>
        <p:txBody>
          <a:bodyPr anchor="t" rtlCol="false" tIns="0" lIns="0" bIns="0" rIns="0">
            <a:spAutoFit/>
          </a:bodyPr>
          <a:lstStyle/>
          <a:p>
            <a:pPr algn="l">
              <a:lnSpc>
                <a:spcPts val="3359"/>
              </a:lnSpc>
            </a:pPr>
            <a:r>
              <a:rPr lang="en-US" sz="2400">
                <a:solidFill>
                  <a:srgbClr val="383E8C"/>
                </a:solidFill>
                <a:latin typeface="Questrial"/>
                <a:ea typeface="Questrial"/>
                <a:cs typeface="Questrial"/>
                <a:sym typeface="Questrial"/>
              </a:rPr>
              <a:t>rsgame99@gmail.com</a:t>
            </a:r>
          </a:p>
        </p:txBody>
      </p:sp>
      <p:sp>
        <p:nvSpPr>
          <p:cNvPr name="TextBox 8" id="8"/>
          <p:cNvSpPr txBox="true"/>
          <p:nvPr/>
        </p:nvSpPr>
        <p:spPr>
          <a:xfrm rot="0">
            <a:off x="3067625" y="4247537"/>
            <a:ext cx="3507823" cy="405765"/>
          </a:xfrm>
          <a:prstGeom prst="rect">
            <a:avLst/>
          </a:prstGeom>
        </p:spPr>
        <p:txBody>
          <a:bodyPr anchor="t" rtlCol="false" tIns="0" lIns="0" bIns="0" rIns="0">
            <a:spAutoFit/>
          </a:bodyPr>
          <a:lstStyle/>
          <a:p>
            <a:pPr algn="l">
              <a:lnSpc>
                <a:spcPts val="3359"/>
              </a:lnSpc>
            </a:pPr>
            <a:r>
              <a:rPr lang="en-US" sz="2400">
                <a:solidFill>
                  <a:srgbClr val="383E8C"/>
                </a:solidFill>
                <a:latin typeface="Questrial"/>
                <a:ea typeface="Questrial"/>
                <a:cs typeface="Questrial"/>
                <a:sym typeface="Questrial"/>
              </a:rPr>
              <a:t>github.com/DanicaAlana</a:t>
            </a:r>
          </a:p>
        </p:txBody>
      </p:sp>
      <p:sp>
        <p:nvSpPr>
          <p:cNvPr name="TextBox 9" id="9"/>
          <p:cNvSpPr txBox="true"/>
          <p:nvPr/>
        </p:nvSpPr>
        <p:spPr>
          <a:xfrm rot="0">
            <a:off x="3067625" y="5320510"/>
            <a:ext cx="4356061" cy="824865"/>
          </a:xfrm>
          <a:prstGeom prst="rect">
            <a:avLst/>
          </a:prstGeom>
        </p:spPr>
        <p:txBody>
          <a:bodyPr anchor="t" rtlCol="false" tIns="0" lIns="0" bIns="0" rIns="0">
            <a:spAutoFit/>
          </a:bodyPr>
          <a:lstStyle/>
          <a:p>
            <a:pPr algn="l">
              <a:lnSpc>
                <a:spcPts val="3359"/>
              </a:lnSpc>
            </a:pPr>
            <a:r>
              <a:rPr lang="en-US" sz="2400">
                <a:solidFill>
                  <a:srgbClr val="383E8C"/>
                </a:solidFill>
                <a:latin typeface="Questrial"/>
                <a:ea typeface="Questrial"/>
                <a:cs typeface="Questrial"/>
                <a:sym typeface="Questrial"/>
              </a:rPr>
              <a:t>linkedin.com/in/danica-alana-sjurjahady-85b124211/</a:t>
            </a:r>
          </a:p>
        </p:txBody>
      </p:sp>
      <p:sp>
        <p:nvSpPr>
          <p:cNvPr name="TextBox 10" id="10"/>
          <p:cNvSpPr txBox="true"/>
          <p:nvPr/>
        </p:nvSpPr>
        <p:spPr>
          <a:xfrm rot="0">
            <a:off x="1798461" y="1257240"/>
            <a:ext cx="7345539" cy="1243965"/>
          </a:xfrm>
          <a:prstGeom prst="rect">
            <a:avLst/>
          </a:prstGeom>
        </p:spPr>
        <p:txBody>
          <a:bodyPr anchor="t" rtlCol="false" tIns="0" lIns="0" bIns="0" rIns="0">
            <a:spAutoFit/>
          </a:bodyPr>
          <a:lstStyle/>
          <a:p>
            <a:pPr algn="l">
              <a:lnSpc>
                <a:spcPts val="3359"/>
              </a:lnSpc>
            </a:pPr>
            <a:r>
              <a:rPr lang="en-US" sz="2400">
                <a:solidFill>
                  <a:srgbClr val="383E8C"/>
                </a:solidFill>
                <a:latin typeface="Questrial"/>
                <a:ea typeface="Questrial"/>
                <a:cs typeface="Questrial"/>
                <a:sym typeface="Questrial"/>
              </a:rPr>
              <a:t>If you have any questions, suggestions or feedbacks, please do not hesitate to reach me through the contacts below:</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0EFE2"/>
        </a:solidFill>
      </p:bgPr>
    </p:bg>
    <p:spTree>
      <p:nvGrpSpPr>
        <p:cNvPr id="1" name=""/>
        <p:cNvGrpSpPr/>
        <p:nvPr/>
      </p:nvGrpSpPr>
      <p:grpSpPr>
        <a:xfrm>
          <a:off x="0" y="0"/>
          <a:ext cx="0" cy="0"/>
          <a:chOff x="0" y="0"/>
          <a:chExt cx="0" cy="0"/>
        </a:xfrm>
      </p:grpSpPr>
      <p:grpSp>
        <p:nvGrpSpPr>
          <p:cNvPr name="Group 2" id="2"/>
          <p:cNvGrpSpPr/>
          <p:nvPr/>
        </p:nvGrpSpPr>
        <p:grpSpPr>
          <a:xfrm rot="0">
            <a:off x="1517481" y="1573267"/>
            <a:ext cx="9037305" cy="7016593"/>
            <a:chOff x="0" y="0"/>
            <a:chExt cx="2380196" cy="1847992"/>
          </a:xfrm>
        </p:grpSpPr>
        <p:sp>
          <p:nvSpPr>
            <p:cNvPr name="Freeform 3" id="3"/>
            <p:cNvSpPr/>
            <p:nvPr/>
          </p:nvSpPr>
          <p:spPr>
            <a:xfrm flipH="false" flipV="false" rot="0">
              <a:off x="0" y="0"/>
              <a:ext cx="2380196" cy="1847991"/>
            </a:xfrm>
            <a:custGeom>
              <a:avLst/>
              <a:gdLst/>
              <a:ahLst/>
              <a:cxnLst/>
              <a:rect r="r" b="b" t="t" l="l"/>
              <a:pathLst>
                <a:path h="1847991" w="2380196">
                  <a:moveTo>
                    <a:pt x="0" y="0"/>
                  </a:moveTo>
                  <a:lnTo>
                    <a:pt x="2380196" y="0"/>
                  </a:lnTo>
                  <a:lnTo>
                    <a:pt x="2380196" y="1847991"/>
                  </a:lnTo>
                  <a:lnTo>
                    <a:pt x="0" y="1847991"/>
                  </a:lnTo>
                  <a:close/>
                </a:path>
              </a:pathLst>
            </a:custGeom>
            <a:solidFill>
              <a:srgbClr val="000000">
                <a:alpha val="0"/>
              </a:srgbClr>
            </a:solidFill>
            <a:ln w="19050" cap="sq">
              <a:solidFill>
                <a:srgbClr val="383E8C"/>
              </a:solidFill>
              <a:prstDash val="solid"/>
              <a:miter/>
            </a:ln>
          </p:spPr>
        </p:sp>
        <p:sp>
          <p:nvSpPr>
            <p:cNvPr name="TextBox 4" id="4"/>
            <p:cNvSpPr txBox="true"/>
            <p:nvPr/>
          </p:nvSpPr>
          <p:spPr>
            <a:xfrm>
              <a:off x="0" y="-38100"/>
              <a:ext cx="2380196" cy="1886092"/>
            </a:xfrm>
            <a:prstGeom prst="rect">
              <a:avLst/>
            </a:prstGeom>
          </p:spPr>
          <p:txBody>
            <a:bodyPr anchor="ctr" rtlCol="false" tIns="50800" lIns="50800" bIns="50800" rIns="50800"/>
            <a:lstStyle/>
            <a:p>
              <a:pPr algn="ctr">
                <a:lnSpc>
                  <a:spcPts val="2799"/>
                </a:lnSpc>
              </a:pPr>
            </a:p>
          </p:txBody>
        </p:sp>
      </p:grpSp>
      <p:sp>
        <p:nvSpPr>
          <p:cNvPr name="Freeform 5" id="5"/>
          <p:cNvSpPr/>
          <p:nvPr/>
        </p:nvSpPr>
        <p:spPr>
          <a:xfrm flipH="false" flipV="false" rot="-5400000">
            <a:off x="15118781" y="0"/>
            <a:ext cx="3169219" cy="3169219"/>
          </a:xfrm>
          <a:custGeom>
            <a:avLst/>
            <a:gdLst/>
            <a:ahLst/>
            <a:cxnLst/>
            <a:rect r="r" b="b" t="t" l="l"/>
            <a:pathLst>
              <a:path h="3169219" w="3169219">
                <a:moveTo>
                  <a:pt x="0" y="0"/>
                </a:moveTo>
                <a:lnTo>
                  <a:pt x="3169219" y="0"/>
                </a:lnTo>
                <a:lnTo>
                  <a:pt x="3169219" y="3169219"/>
                </a:lnTo>
                <a:lnTo>
                  <a:pt x="0" y="31692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1022692" y="1573267"/>
            <a:ext cx="5747827" cy="7140467"/>
            <a:chOff x="0" y="0"/>
            <a:chExt cx="890489" cy="1106245"/>
          </a:xfrm>
        </p:grpSpPr>
        <p:sp>
          <p:nvSpPr>
            <p:cNvPr name="Freeform 7" id="7"/>
            <p:cNvSpPr/>
            <p:nvPr/>
          </p:nvSpPr>
          <p:spPr>
            <a:xfrm flipH="false" flipV="false" rot="0">
              <a:off x="0" y="0"/>
              <a:ext cx="890489" cy="1106245"/>
            </a:xfrm>
            <a:custGeom>
              <a:avLst/>
              <a:gdLst/>
              <a:ahLst/>
              <a:cxnLst/>
              <a:rect r="r" b="b" t="t" l="l"/>
              <a:pathLst>
                <a:path h="1106245" w="890489">
                  <a:moveTo>
                    <a:pt x="0" y="0"/>
                  </a:moveTo>
                  <a:lnTo>
                    <a:pt x="890489" y="0"/>
                  </a:lnTo>
                  <a:lnTo>
                    <a:pt x="890489" y="1106245"/>
                  </a:lnTo>
                  <a:lnTo>
                    <a:pt x="0" y="1106245"/>
                  </a:lnTo>
                  <a:close/>
                </a:path>
              </a:pathLst>
            </a:custGeom>
            <a:blipFill>
              <a:blip r:embed="rId4"/>
              <a:stretch>
                <a:fillRect l="0" t="-3664" r="0" b="-3664"/>
              </a:stretch>
            </a:blipFill>
            <a:ln w="19050" cap="sq">
              <a:solidFill>
                <a:srgbClr val="383E8C"/>
              </a:solidFill>
              <a:prstDash val="solid"/>
              <a:miter/>
            </a:ln>
          </p:spPr>
        </p:sp>
      </p:grpSp>
      <p:sp>
        <p:nvSpPr>
          <p:cNvPr name="Freeform 8" id="8"/>
          <p:cNvSpPr/>
          <p:nvPr/>
        </p:nvSpPr>
        <p:spPr>
          <a:xfrm flipH="false" flipV="false" rot="0">
            <a:off x="0" y="8589859"/>
            <a:ext cx="1697141" cy="1697141"/>
          </a:xfrm>
          <a:custGeom>
            <a:avLst/>
            <a:gdLst/>
            <a:ahLst/>
            <a:cxnLst/>
            <a:rect r="r" b="b" t="t" l="l"/>
            <a:pathLst>
              <a:path h="1697141" w="1697141">
                <a:moveTo>
                  <a:pt x="0" y="0"/>
                </a:moveTo>
                <a:lnTo>
                  <a:pt x="1697141" y="0"/>
                </a:lnTo>
                <a:lnTo>
                  <a:pt x="1697141" y="1697141"/>
                </a:lnTo>
                <a:lnTo>
                  <a:pt x="0" y="1697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517481" y="8088163"/>
            <a:ext cx="8115300" cy="1234314"/>
          </a:xfrm>
          <a:prstGeom prst="rect">
            <a:avLst/>
          </a:prstGeom>
        </p:spPr>
        <p:txBody>
          <a:bodyPr anchor="t" rtlCol="false" tIns="0" lIns="0" bIns="0" rIns="0">
            <a:spAutoFit/>
          </a:bodyPr>
          <a:lstStyle/>
          <a:p>
            <a:pPr algn="l">
              <a:lnSpc>
                <a:spcPts val="8736"/>
              </a:lnSpc>
            </a:pPr>
            <a:r>
              <a:rPr lang="en-US" b="true" sz="10400">
                <a:solidFill>
                  <a:srgbClr val="383E8C"/>
                </a:solidFill>
                <a:latin typeface="Gliker Bold"/>
                <a:ea typeface="Gliker Bold"/>
                <a:cs typeface="Gliker Bold"/>
                <a:sym typeface="Gliker Bold"/>
              </a:rPr>
              <a:t>ABOUT ME</a:t>
            </a:r>
          </a:p>
        </p:txBody>
      </p:sp>
      <p:sp>
        <p:nvSpPr>
          <p:cNvPr name="TextBox 10" id="10"/>
          <p:cNvSpPr txBox="true"/>
          <p:nvPr/>
        </p:nvSpPr>
        <p:spPr>
          <a:xfrm rot="0">
            <a:off x="2307925" y="2821606"/>
            <a:ext cx="7456417" cy="4453239"/>
          </a:xfrm>
          <a:prstGeom prst="rect">
            <a:avLst/>
          </a:prstGeom>
        </p:spPr>
        <p:txBody>
          <a:bodyPr anchor="t" rtlCol="false" tIns="0" lIns="0" bIns="0" rIns="0">
            <a:spAutoFit/>
          </a:bodyPr>
          <a:lstStyle/>
          <a:p>
            <a:pPr algn="just">
              <a:lnSpc>
                <a:spcPts val="3920"/>
              </a:lnSpc>
            </a:pPr>
            <a:r>
              <a:rPr lang="en-US" sz="2800">
                <a:solidFill>
                  <a:srgbClr val="383E8C"/>
                </a:solidFill>
                <a:latin typeface="Cocomat Pro"/>
                <a:ea typeface="Cocomat Pro"/>
                <a:cs typeface="Cocomat Pro"/>
                <a:sym typeface="Cocomat Pro"/>
              </a:rPr>
              <a:t>Fresh graduate majoring in Agro-Industrial Technology from University of Darussalam Gontor, who have a strong interest in data </a:t>
            </a:r>
            <a:r>
              <a:rPr lang="en-US" sz="2800">
                <a:solidFill>
                  <a:srgbClr val="383E8C"/>
                </a:solidFill>
                <a:latin typeface="Cocomat Pro"/>
                <a:ea typeface="Cocomat Pro"/>
                <a:cs typeface="Cocomat Pro"/>
                <a:sym typeface="Cocomat Pro"/>
              </a:rPr>
              <a:t>analysis. Have a good understanding of basic concepts of statistics and machine learning. Skilled in using MySQL, Python, Google Looker Studio, Google Colab, and Microsoft Power BI. Ready to learn and grow in the role of Data Analyst.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0EFE2"/>
        </a:solidFill>
      </p:bgPr>
    </p:bg>
    <p:spTree>
      <p:nvGrpSpPr>
        <p:cNvPr id="1" name=""/>
        <p:cNvGrpSpPr/>
        <p:nvPr/>
      </p:nvGrpSpPr>
      <p:grpSpPr>
        <a:xfrm>
          <a:off x="0" y="0"/>
          <a:ext cx="0" cy="0"/>
          <a:chOff x="0" y="0"/>
          <a:chExt cx="0" cy="0"/>
        </a:xfrm>
      </p:grpSpPr>
      <p:sp>
        <p:nvSpPr>
          <p:cNvPr name="TextBox 2" id="2"/>
          <p:cNvSpPr txBox="true"/>
          <p:nvPr/>
        </p:nvSpPr>
        <p:spPr>
          <a:xfrm rot="0">
            <a:off x="1517481" y="1594400"/>
            <a:ext cx="10981469" cy="1234314"/>
          </a:xfrm>
          <a:prstGeom prst="rect">
            <a:avLst/>
          </a:prstGeom>
        </p:spPr>
        <p:txBody>
          <a:bodyPr anchor="t" rtlCol="false" tIns="0" lIns="0" bIns="0" rIns="0">
            <a:spAutoFit/>
          </a:bodyPr>
          <a:lstStyle/>
          <a:p>
            <a:pPr algn="l">
              <a:lnSpc>
                <a:spcPts val="8736"/>
              </a:lnSpc>
            </a:pPr>
            <a:r>
              <a:rPr lang="en-US" b="true" sz="10400">
                <a:solidFill>
                  <a:srgbClr val="383E8C"/>
                </a:solidFill>
                <a:latin typeface="Gliker Bold"/>
                <a:ea typeface="Gliker Bold"/>
                <a:cs typeface="Gliker Bold"/>
                <a:sym typeface="Gliker Bold"/>
              </a:rPr>
              <a:t>INTRODUCTION</a:t>
            </a:r>
          </a:p>
        </p:txBody>
      </p:sp>
      <p:grpSp>
        <p:nvGrpSpPr>
          <p:cNvPr name="Group 3" id="3"/>
          <p:cNvGrpSpPr/>
          <p:nvPr/>
        </p:nvGrpSpPr>
        <p:grpSpPr>
          <a:xfrm rot="0">
            <a:off x="1517481" y="3563180"/>
            <a:ext cx="10981469" cy="3768346"/>
            <a:chOff x="0" y="0"/>
            <a:chExt cx="2892239" cy="992486"/>
          </a:xfrm>
        </p:grpSpPr>
        <p:sp>
          <p:nvSpPr>
            <p:cNvPr name="Freeform 4" id="4"/>
            <p:cNvSpPr/>
            <p:nvPr/>
          </p:nvSpPr>
          <p:spPr>
            <a:xfrm flipH="false" flipV="false" rot="0">
              <a:off x="0" y="0"/>
              <a:ext cx="2892239" cy="992486"/>
            </a:xfrm>
            <a:custGeom>
              <a:avLst/>
              <a:gdLst/>
              <a:ahLst/>
              <a:cxnLst/>
              <a:rect r="r" b="b" t="t" l="l"/>
              <a:pathLst>
                <a:path h="992486" w="2892239">
                  <a:moveTo>
                    <a:pt x="0" y="0"/>
                  </a:moveTo>
                  <a:lnTo>
                    <a:pt x="2892239" y="0"/>
                  </a:lnTo>
                  <a:lnTo>
                    <a:pt x="2892239" y="992486"/>
                  </a:lnTo>
                  <a:lnTo>
                    <a:pt x="0" y="992486"/>
                  </a:lnTo>
                  <a:close/>
                </a:path>
              </a:pathLst>
            </a:custGeom>
            <a:solidFill>
              <a:srgbClr val="000000">
                <a:alpha val="0"/>
              </a:srgbClr>
            </a:solidFill>
            <a:ln w="19050" cap="sq">
              <a:solidFill>
                <a:srgbClr val="383E8C"/>
              </a:solidFill>
              <a:prstDash val="solid"/>
              <a:miter/>
            </a:ln>
          </p:spPr>
        </p:sp>
        <p:sp>
          <p:nvSpPr>
            <p:cNvPr name="TextBox 5" id="5"/>
            <p:cNvSpPr txBox="true"/>
            <p:nvPr/>
          </p:nvSpPr>
          <p:spPr>
            <a:xfrm>
              <a:off x="0" y="-38100"/>
              <a:ext cx="2892239" cy="1030586"/>
            </a:xfrm>
            <a:prstGeom prst="rect">
              <a:avLst/>
            </a:prstGeom>
          </p:spPr>
          <p:txBody>
            <a:bodyPr anchor="ctr" rtlCol="false" tIns="50800" lIns="50800" bIns="50800" rIns="50800"/>
            <a:lstStyle/>
            <a:p>
              <a:pPr algn="ctr">
                <a:lnSpc>
                  <a:spcPts val="2799"/>
                </a:lnSpc>
              </a:pPr>
            </a:p>
          </p:txBody>
        </p:sp>
      </p:grpSp>
      <p:sp>
        <p:nvSpPr>
          <p:cNvPr name="TextBox 6" id="6"/>
          <p:cNvSpPr txBox="true"/>
          <p:nvPr/>
        </p:nvSpPr>
        <p:spPr>
          <a:xfrm rot="0">
            <a:off x="1931673" y="4177996"/>
            <a:ext cx="10153084" cy="2472039"/>
          </a:xfrm>
          <a:prstGeom prst="rect">
            <a:avLst/>
          </a:prstGeom>
        </p:spPr>
        <p:txBody>
          <a:bodyPr anchor="t" rtlCol="false" tIns="0" lIns="0" bIns="0" rIns="0">
            <a:spAutoFit/>
          </a:bodyPr>
          <a:lstStyle/>
          <a:p>
            <a:pPr algn="just">
              <a:lnSpc>
                <a:spcPts val="3920"/>
              </a:lnSpc>
            </a:pPr>
            <a:r>
              <a:rPr lang="en-US" sz="2800">
                <a:solidFill>
                  <a:srgbClr val="383E8C"/>
                </a:solidFill>
                <a:latin typeface="Cocomat Pro"/>
                <a:ea typeface="Cocomat Pro"/>
                <a:cs typeface="Cocomat Pro"/>
                <a:sym typeface="Cocomat Pro"/>
              </a:rPr>
              <a:t>This dataset is from UC Irvine Machine Learning Repository. The data is the results of a chemical analysis of wines grown in the same region in Italy by three different cultivators. There are thirteen different measurements taken for different constituents found in the three types of wine.</a:t>
            </a:r>
          </a:p>
        </p:txBody>
      </p:sp>
      <p:sp>
        <p:nvSpPr>
          <p:cNvPr name="Freeform 7" id="7"/>
          <p:cNvSpPr/>
          <p:nvPr/>
        </p:nvSpPr>
        <p:spPr>
          <a:xfrm flipH="false" flipV="false" rot="-5400000">
            <a:off x="13828310" y="5844261"/>
            <a:ext cx="4459690" cy="4459690"/>
          </a:xfrm>
          <a:custGeom>
            <a:avLst/>
            <a:gdLst/>
            <a:ahLst/>
            <a:cxnLst/>
            <a:rect r="r" b="b" t="t" l="l"/>
            <a:pathLst>
              <a:path h="4459690" w="4459690">
                <a:moveTo>
                  <a:pt x="0" y="0"/>
                </a:moveTo>
                <a:lnTo>
                  <a:pt x="4459690" y="0"/>
                </a:lnTo>
                <a:lnTo>
                  <a:pt x="4459690" y="4459690"/>
                </a:lnTo>
                <a:lnTo>
                  <a:pt x="0" y="4459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10800000">
            <a:off x="16058155" y="0"/>
            <a:ext cx="4459690" cy="4459690"/>
          </a:xfrm>
          <a:custGeom>
            <a:avLst/>
            <a:gdLst/>
            <a:ahLst/>
            <a:cxnLst/>
            <a:rect r="r" b="b" t="t" l="l"/>
            <a:pathLst>
              <a:path h="4459690" w="4459690">
                <a:moveTo>
                  <a:pt x="4459690" y="0"/>
                </a:moveTo>
                <a:lnTo>
                  <a:pt x="0" y="0"/>
                </a:lnTo>
                <a:lnTo>
                  <a:pt x="0" y="4459690"/>
                </a:lnTo>
                <a:lnTo>
                  <a:pt x="4459690" y="4459690"/>
                </a:lnTo>
                <a:lnTo>
                  <a:pt x="445969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0EFE2"/>
        </a:solidFill>
      </p:bgPr>
    </p:bg>
    <p:spTree>
      <p:nvGrpSpPr>
        <p:cNvPr id="1" name=""/>
        <p:cNvGrpSpPr/>
        <p:nvPr/>
      </p:nvGrpSpPr>
      <p:grpSpPr>
        <a:xfrm>
          <a:off x="0" y="0"/>
          <a:ext cx="0" cy="0"/>
          <a:chOff x="0" y="0"/>
          <a:chExt cx="0" cy="0"/>
        </a:xfrm>
      </p:grpSpPr>
      <p:sp>
        <p:nvSpPr>
          <p:cNvPr name="TextBox 2" id="2"/>
          <p:cNvSpPr txBox="true"/>
          <p:nvPr/>
        </p:nvSpPr>
        <p:spPr>
          <a:xfrm rot="0">
            <a:off x="1517481" y="1594400"/>
            <a:ext cx="13294671" cy="1234314"/>
          </a:xfrm>
          <a:prstGeom prst="rect">
            <a:avLst/>
          </a:prstGeom>
        </p:spPr>
        <p:txBody>
          <a:bodyPr anchor="t" rtlCol="false" tIns="0" lIns="0" bIns="0" rIns="0">
            <a:spAutoFit/>
          </a:bodyPr>
          <a:lstStyle/>
          <a:p>
            <a:pPr algn="l">
              <a:lnSpc>
                <a:spcPts val="8736"/>
              </a:lnSpc>
            </a:pPr>
            <a:r>
              <a:rPr lang="en-US" b="true" sz="10400">
                <a:solidFill>
                  <a:srgbClr val="383E8C"/>
                </a:solidFill>
                <a:latin typeface="Gliker Bold"/>
                <a:ea typeface="Gliker Bold"/>
                <a:cs typeface="Gliker Bold"/>
                <a:sym typeface="Gliker Bold"/>
              </a:rPr>
              <a:t>CHARACTERISTICS</a:t>
            </a:r>
          </a:p>
        </p:txBody>
      </p:sp>
      <p:grpSp>
        <p:nvGrpSpPr>
          <p:cNvPr name="Group 3" id="3"/>
          <p:cNvGrpSpPr/>
          <p:nvPr/>
        </p:nvGrpSpPr>
        <p:grpSpPr>
          <a:xfrm rot="0">
            <a:off x="1517481" y="3563180"/>
            <a:ext cx="10981469" cy="6019455"/>
            <a:chOff x="0" y="0"/>
            <a:chExt cx="2892239" cy="1585371"/>
          </a:xfrm>
        </p:grpSpPr>
        <p:sp>
          <p:nvSpPr>
            <p:cNvPr name="Freeform 4" id="4"/>
            <p:cNvSpPr/>
            <p:nvPr/>
          </p:nvSpPr>
          <p:spPr>
            <a:xfrm flipH="false" flipV="false" rot="0">
              <a:off x="0" y="0"/>
              <a:ext cx="2892239" cy="1585371"/>
            </a:xfrm>
            <a:custGeom>
              <a:avLst/>
              <a:gdLst/>
              <a:ahLst/>
              <a:cxnLst/>
              <a:rect r="r" b="b" t="t" l="l"/>
              <a:pathLst>
                <a:path h="1585371" w="2892239">
                  <a:moveTo>
                    <a:pt x="0" y="0"/>
                  </a:moveTo>
                  <a:lnTo>
                    <a:pt x="2892239" y="0"/>
                  </a:lnTo>
                  <a:lnTo>
                    <a:pt x="2892239" y="1585371"/>
                  </a:lnTo>
                  <a:lnTo>
                    <a:pt x="0" y="1585371"/>
                  </a:lnTo>
                  <a:close/>
                </a:path>
              </a:pathLst>
            </a:custGeom>
            <a:solidFill>
              <a:srgbClr val="000000">
                <a:alpha val="0"/>
              </a:srgbClr>
            </a:solidFill>
            <a:ln w="19050" cap="sq">
              <a:solidFill>
                <a:srgbClr val="383E8C"/>
              </a:solidFill>
              <a:prstDash val="solid"/>
              <a:miter/>
            </a:ln>
          </p:spPr>
        </p:sp>
        <p:sp>
          <p:nvSpPr>
            <p:cNvPr name="TextBox 5" id="5"/>
            <p:cNvSpPr txBox="true"/>
            <p:nvPr/>
          </p:nvSpPr>
          <p:spPr>
            <a:xfrm>
              <a:off x="0" y="-38100"/>
              <a:ext cx="2892239" cy="1623471"/>
            </a:xfrm>
            <a:prstGeom prst="rect">
              <a:avLst/>
            </a:prstGeom>
          </p:spPr>
          <p:txBody>
            <a:bodyPr anchor="ctr" rtlCol="false" tIns="50800" lIns="50800" bIns="50800" rIns="50800"/>
            <a:lstStyle/>
            <a:p>
              <a:pPr algn="ctr">
                <a:lnSpc>
                  <a:spcPts val="2799"/>
                </a:lnSpc>
              </a:pPr>
            </a:p>
          </p:txBody>
        </p:sp>
      </p:grpSp>
      <p:sp>
        <p:nvSpPr>
          <p:cNvPr name="TextBox 6" id="6"/>
          <p:cNvSpPr txBox="true"/>
          <p:nvPr/>
        </p:nvSpPr>
        <p:spPr>
          <a:xfrm rot="0">
            <a:off x="2059460" y="4312951"/>
            <a:ext cx="9897511" cy="4453239"/>
          </a:xfrm>
          <a:prstGeom prst="rect">
            <a:avLst/>
          </a:prstGeom>
        </p:spPr>
        <p:txBody>
          <a:bodyPr anchor="t" rtlCol="false" tIns="0" lIns="0" bIns="0" rIns="0">
            <a:spAutoFit/>
          </a:bodyPr>
          <a:lstStyle/>
          <a:p>
            <a:pPr algn="just">
              <a:lnSpc>
                <a:spcPts val="3920"/>
              </a:lnSpc>
            </a:pPr>
            <a:r>
              <a:rPr lang="en-US" sz="2800" b="true">
                <a:solidFill>
                  <a:srgbClr val="383E8C"/>
                </a:solidFill>
                <a:latin typeface="Cocomat Pro Bold"/>
                <a:ea typeface="Cocomat Pro Bold"/>
                <a:cs typeface="Cocomat Pro Bold"/>
                <a:sym typeface="Cocomat Pro Bold"/>
              </a:rPr>
              <a:t>Number of Instances:</a:t>
            </a:r>
            <a:r>
              <a:rPr lang="en-US" sz="2800">
                <a:solidFill>
                  <a:srgbClr val="383E8C"/>
                </a:solidFill>
                <a:latin typeface="Cocomat Pro"/>
                <a:ea typeface="Cocomat Pro"/>
                <a:cs typeface="Cocomat Pro"/>
                <a:sym typeface="Cocomat Pro"/>
              </a:rPr>
              <a:t> </a:t>
            </a:r>
            <a:r>
              <a:rPr lang="en-US" sz="2800">
                <a:solidFill>
                  <a:srgbClr val="383E8C"/>
                </a:solidFill>
                <a:latin typeface="Cocomat Pro"/>
                <a:ea typeface="Cocomat Pro"/>
                <a:cs typeface="Cocomat Pro"/>
                <a:sym typeface="Cocomat Pro"/>
              </a:rPr>
              <a:t>178</a:t>
            </a:r>
          </a:p>
          <a:p>
            <a:pPr algn="just">
              <a:lnSpc>
                <a:spcPts val="3920"/>
              </a:lnSpc>
            </a:pPr>
            <a:r>
              <a:rPr lang="en-US" sz="2800" b="true">
                <a:solidFill>
                  <a:srgbClr val="383E8C"/>
                </a:solidFill>
                <a:latin typeface="Cocomat Pro Bold"/>
                <a:ea typeface="Cocomat Pro Bold"/>
                <a:cs typeface="Cocomat Pro Bold"/>
                <a:sym typeface="Cocomat Pro Bold"/>
              </a:rPr>
              <a:t>Number of Attributes:</a:t>
            </a:r>
            <a:r>
              <a:rPr lang="en-US" sz="2800">
                <a:solidFill>
                  <a:srgbClr val="383E8C"/>
                </a:solidFill>
                <a:latin typeface="Cocomat Pro"/>
                <a:ea typeface="Cocomat Pro"/>
                <a:cs typeface="Cocomat Pro"/>
                <a:sym typeface="Cocomat Pro"/>
              </a:rPr>
              <a:t> 13 numeric, predictive attributes and the class</a:t>
            </a:r>
          </a:p>
          <a:p>
            <a:pPr algn="just">
              <a:lnSpc>
                <a:spcPts val="3920"/>
              </a:lnSpc>
            </a:pPr>
            <a:r>
              <a:rPr lang="en-US" sz="2800" b="true">
                <a:solidFill>
                  <a:srgbClr val="383E8C"/>
                </a:solidFill>
                <a:latin typeface="Cocomat Pro Bold"/>
                <a:ea typeface="Cocomat Pro Bold"/>
                <a:cs typeface="Cocomat Pro Bold"/>
                <a:sym typeface="Cocomat Pro Bold"/>
              </a:rPr>
              <a:t>Attribute Information:</a:t>
            </a:r>
            <a:r>
              <a:rPr lang="en-US" sz="2800">
                <a:solidFill>
                  <a:srgbClr val="383E8C"/>
                </a:solidFill>
                <a:latin typeface="Cocomat Pro"/>
                <a:ea typeface="Cocomat Pro"/>
                <a:cs typeface="Cocomat Pro"/>
                <a:sym typeface="Cocomat Pro"/>
              </a:rPr>
              <a:t> Alcohol, Malic acid, Ash, Alcalinity of ash, Magnesium, Total phenols, Flavanoids, Nonflavanoid phenols, Proanthocyanins, Color intensity, Hue, OD280/OD315 of diluted wines, Proline, and class (class_0, class_1, class_2)</a:t>
            </a:r>
          </a:p>
          <a:p>
            <a:pPr algn="just">
              <a:lnSpc>
                <a:spcPts val="3920"/>
              </a:lnSpc>
            </a:pPr>
          </a:p>
        </p:txBody>
      </p:sp>
      <p:sp>
        <p:nvSpPr>
          <p:cNvPr name="Freeform 7" id="7"/>
          <p:cNvSpPr/>
          <p:nvPr/>
        </p:nvSpPr>
        <p:spPr>
          <a:xfrm flipH="false" flipV="false" rot="-5400000">
            <a:off x="13828310" y="5844261"/>
            <a:ext cx="4459690" cy="4459690"/>
          </a:xfrm>
          <a:custGeom>
            <a:avLst/>
            <a:gdLst/>
            <a:ahLst/>
            <a:cxnLst/>
            <a:rect r="r" b="b" t="t" l="l"/>
            <a:pathLst>
              <a:path h="4459690" w="4459690">
                <a:moveTo>
                  <a:pt x="0" y="0"/>
                </a:moveTo>
                <a:lnTo>
                  <a:pt x="4459690" y="0"/>
                </a:lnTo>
                <a:lnTo>
                  <a:pt x="4459690" y="4459690"/>
                </a:lnTo>
                <a:lnTo>
                  <a:pt x="0" y="4459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10800000">
            <a:off x="16058155" y="0"/>
            <a:ext cx="4459690" cy="4459690"/>
          </a:xfrm>
          <a:custGeom>
            <a:avLst/>
            <a:gdLst/>
            <a:ahLst/>
            <a:cxnLst/>
            <a:rect r="r" b="b" t="t" l="l"/>
            <a:pathLst>
              <a:path h="4459690" w="4459690">
                <a:moveTo>
                  <a:pt x="4459690" y="0"/>
                </a:moveTo>
                <a:lnTo>
                  <a:pt x="0" y="0"/>
                </a:lnTo>
                <a:lnTo>
                  <a:pt x="0" y="4459690"/>
                </a:lnTo>
                <a:lnTo>
                  <a:pt x="4459690" y="4459690"/>
                </a:lnTo>
                <a:lnTo>
                  <a:pt x="445969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0EFE2"/>
        </a:solidFill>
      </p:bgPr>
    </p:bg>
    <p:spTree>
      <p:nvGrpSpPr>
        <p:cNvPr id="1" name=""/>
        <p:cNvGrpSpPr/>
        <p:nvPr/>
      </p:nvGrpSpPr>
      <p:grpSpPr>
        <a:xfrm>
          <a:off x="0" y="0"/>
          <a:ext cx="0" cy="0"/>
          <a:chOff x="0" y="0"/>
          <a:chExt cx="0" cy="0"/>
        </a:xfrm>
      </p:grpSpPr>
      <p:grpSp>
        <p:nvGrpSpPr>
          <p:cNvPr name="Group 2" id="2"/>
          <p:cNvGrpSpPr/>
          <p:nvPr/>
        </p:nvGrpSpPr>
        <p:grpSpPr>
          <a:xfrm rot="0">
            <a:off x="1236184" y="3881576"/>
            <a:ext cx="15815633" cy="5105259"/>
            <a:chOff x="0" y="0"/>
            <a:chExt cx="4165434" cy="1344595"/>
          </a:xfrm>
        </p:grpSpPr>
        <p:sp>
          <p:nvSpPr>
            <p:cNvPr name="Freeform 3" id="3"/>
            <p:cNvSpPr/>
            <p:nvPr/>
          </p:nvSpPr>
          <p:spPr>
            <a:xfrm flipH="false" flipV="false" rot="0">
              <a:off x="0" y="0"/>
              <a:ext cx="4165434" cy="1344595"/>
            </a:xfrm>
            <a:custGeom>
              <a:avLst/>
              <a:gdLst/>
              <a:ahLst/>
              <a:cxnLst/>
              <a:rect r="r" b="b" t="t" l="l"/>
              <a:pathLst>
                <a:path h="1344595" w="4165434">
                  <a:moveTo>
                    <a:pt x="0" y="0"/>
                  </a:moveTo>
                  <a:lnTo>
                    <a:pt x="4165434" y="0"/>
                  </a:lnTo>
                  <a:lnTo>
                    <a:pt x="4165434" y="1344595"/>
                  </a:lnTo>
                  <a:lnTo>
                    <a:pt x="0" y="1344595"/>
                  </a:lnTo>
                  <a:close/>
                </a:path>
              </a:pathLst>
            </a:custGeom>
            <a:solidFill>
              <a:srgbClr val="000000">
                <a:alpha val="0"/>
              </a:srgbClr>
            </a:solidFill>
            <a:ln w="19050" cap="sq">
              <a:solidFill>
                <a:srgbClr val="383E8C"/>
              </a:solidFill>
              <a:prstDash val="solid"/>
              <a:miter/>
            </a:ln>
          </p:spPr>
        </p:sp>
        <p:sp>
          <p:nvSpPr>
            <p:cNvPr name="TextBox 4" id="4"/>
            <p:cNvSpPr txBox="true"/>
            <p:nvPr/>
          </p:nvSpPr>
          <p:spPr>
            <a:xfrm>
              <a:off x="0" y="-38100"/>
              <a:ext cx="4165434" cy="1382695"/>
            </a:xfrm>
            <a:prstGeom prst="rect">
              <a:avLst/>
            </a:prstGeom>
          </p:spPr>
          <p:txBody>
            <a:bodyPr anchor="ctr" rtlCol="false" tIns="50800" lIns="50800" bIns="50800" rIns="50800"/>
            <a:lstStyle/>
            <a:p>
              <a:pPr algn="ctr">
                <a:lnSpc>
                  <a:spcPts val="2799"/>
                </a:lnSpc>
              </a:pPr>
            </a:p>
          </p:txBody>
        </p:sp>
      </p:grpSp>
      <p:sp>
        <p:nvSpPr>
          <p:cNvPr name="Freeform 5" id="5"/>
          <p:cNvSpPr/>
          <p:nvPr/>
        </p:nvSpPr>
        <p:spPr>
          <a:xfrm flipH="false" flipV="false" rot="0">
            <a:off x="15195626" y="0"/>
            <a:ext cx="3092374" cy="3092374"/>
          </a:xfrm>
          <a:custGeom>
            <a:avLst/>
            <a:gdLst/>
            <a:ahLst/>
            <a:cxnLst/>
            <a:rect r="r" b="b" t="t" l="l"/>
            <a:pathLst>
              <a:path h="3092374" w="3092374">
                <a:moveTo>
                  <a:pt x="0" y="0"/>
                </a:moveTo>
                <a:lnTo>
                  <a:pt x="3092374" y="0"/>
                </a:lnTo>
                <a:lnTo>
                  <a:pt x="3092374" y="3092374"/>
                </a:lnTo>
                <a:lnTo>
                  <a:pt x="0" y="30923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408685" y="7642131"/>
            <a:ext cx="2644869" cy="2644869"/>
          </a:xfrm>
          <a:custGeom>
            <a:avLst/>
            <a:gdLst/>
            <a:ahLst/>
            <a:cxnLst/>
            <a:rect r="r" b="b" t="t" l="l"/>
            <a:pathLst>
              <a:path h="2644869" w="2644869">
                <a:moveTo>
                  <a:pt x="0" y="0"/>
                </a:moveTo>
                <a:lnTo>
                  <a:pt x="2644869" y="0"/>
                </a:lnTo>
                <a:lnTo>
                  <a:pt x="2644869" y="2644869"/>
                </a:lnTo>
                <a:lnTo>
                  <a:pt x="0" y="26448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870317" y="4180490"/>
            <a:ext cx="14547366" cy="4507432"/>
            <a:chOff x="0" y="0"/>
            <a:chExt cx="19396488" cy="6009909"/>
          </a:xfrm>
        </p:grpSpPr>
        <p:sp>
          <p:nvSpPr>
            <p:cNvPr name="Freeform 8" id="8"/>
            <p:cNvSpPr/>
            <p:nvPr/>
          </p:nvSpPr>
          <p:spPr>
            <a:xfrm flipH="false" flipV="false" rot="0">
              <a:off x="0" y="0"/>
              <a:ext cx="3133805" cy="3439351"/>
            </a:xfrm>
            <a:custGeom>
              <a:avLst/>
              <a:gdLst/>
              <a:ahLst/>
              <a:cxnLst/>
              <a:rect r="r" b="b" t="t" l="l"/>
              <a:pathLst>
                <a:path h="3439351" w="3133805">
                  <a:moveTo>
                    <a:pt x="0" y="0"/>
                  </a:moveTo>
                  <a:lnTo>
                    <a:pt x="3133805" y="0"/>
                  </a:lnTo>
                  <a:lnTo>
                    <a:pt x="3133805" y="3439351"/>
                  </a:lnTo>
                  <a:lnTo>
                    <a:pt x="0" y="3439351"/>
                  </a:lnTo>
                  <a:lnTo>
                    <a:pt x="0" y="0"/>
                  </a:lnTo>
                  <a:close/>
                </a:path>
              </a:pathLst>
            </a:custGeom>
            <a:blipFill>
              <a:blip r:embed="rId4"/>
              <a:stretch>
                <a:fillRect l="0" t="0" r="0" b="0"/>
              </a:stretch>
            </a:blipFill>
          </p:spPr>
        </p:sp>
        <p:sp>
          <p:nvSpPr>
            <p:cNvPr name="Freeform 9" id="9"/>
            <p:cNvSpPr/>
            <p:nvPr/>
          </p:nvSpPr>
          <p:spPr>
            <a:xfrm flipH="false" flipV="false" rot="0">
              <a:off x="5049009" y="0"/>
              <a:ext cx="5393766" cy="2912633"/>
            </a:xfrm>
            <a:custGeom>
              <a:avLst/>
              <a:gdLst/>
              <a:ahLst/>
              <a:cxnLst/>
              <a:rect r="r" b="b" t="t" l="l"/>
              <a:pathLst>
                <a:path h="2912633" w="5393766">
                  <a:moveTo>
                    <a:pt x="0" y="0"/>
                  </a:moveTo>
                  <a:lnTo>
                    <a:pt x="5393766" y="0"/>
                  </a:lnTo>
                  <a:lnTo>
                    <a:pt x="5393766" y="2912633"/>
                  </a:lnTo>
                  <a:lnTo>
                    <a:pt x="0" y="2912633"/>
                  </a:lnTo>
                  <a:lnTo>
                    <a:pt x="0" y="0"/>
                  </a:lnTo>
                  <a:close/>
                </a:path>
              </a:pathLst>
            </a:custGeom>
            <a:blipFill>
              <a:blip r:embed="rId5"/>
              <a:stretch>
                <a:fillRect l="0" t="0" r="0" b="0"/>
              </a:stretch>
            </a:blipFill>
          </p:spPr>
        </p:sp>
        <p:sp>
          <p:nvSpPr>
            <p:cNvPr name="Freeform 10" id="10"/>
            <p:cNvSpPr/>
            <p:nvPr/>
          </p:nvSpPr>
          <p:spPr>
            <a:xfrm flipH="false" flipV="false" rot="0">
              <a:off x="2588442" y="3065017"/>
              <a:ext cx="2944892" cy="2944892"/>
            </a:xfrm>
            <a:custGeom>
              <a:avLst/>
              <a:gdLst/>
              <a:ahLst/>
              <a:cxnLst/>
              <a:rect r="r" b="b" t="t" l="l"/>
              <a:pathLst>
                <a:path h="2944892" w="2944892">
                  <a:moveTo>
                    <a:pt x="0" y="0"/>
                  </a:moveTo>
                  <a:lnTo>
                    <a:pt x="2944892" y="0"/>
                  </a:lnTo>
                  <a:lnTo>
                    <a:pt x="2944892" y="2944892"/>
                  </a:lnTo>
                  <a:lnTo>
                    <a:pt x="0" y="2944892"/>
                  </a:lnTo>
                  <a:lnTo>
                    <a:pt x="0" y="0"/>
                  </a:lnTo>
                  <a:close/>
                </a:path>
              </a:pathLst>
            </a:custGeom>
            <a:blipFill>
              <a:blip r:embed="rId6"/>
              <a:stretch>
                <a:fillRect l="0" t="0" r="0" b="0"/>
              </a:stretch>
            </a:blipFill>
          </p:spPr>
        </p:sp>
        <p:sp>
          <p:nvSpPr>
            <p:cNvPr name="Freeform 11" id="11"/>
            <p:cNvSpPr/>
            <p:nvPr/>
          </p:nvSpPr>
          <p:spPr>
            <a:xfrm flipH="false" flipV="false" rot="0">
              <a:off x="9375764" y="3018326"/>
              <a:ext cx="5063878" cy="2991583"/>
            </a:xfrm>
            <a:custGeom>
              <a:avLst/>
              <a:gdLst/>
              <a:ahLst/>
              <a:cxnLst/>
              <a:rect r="r" b="b" t="t" l="l"/>
              <a:pathLst>
                <a:path h="2991583" w="5063878">
                  <a:moveTo>
                    <a:pt x="0" y="0"/>
                  </a:moveTo>
                  <a:lnTo>
                    <a:pt x="5063877" y="0"/>
                  </a:lnTo>
                  <a:lnTo>
                    <a:pt x="5063877" y="2991583"/>
                  </a:lnTo>
                  <a:lnTo>
                    <a:pt x="0" y="2991583"/>
                  </a:lnTo>
                  <a:lnTo>
                    <a:pt x="0" y="0"/>
                  </a:lnTo>
                  <a:close/>
                </a:path>
              </a:pathLst>
            </a:custGeom>
            <a:blipFill>
              <a:blip r:embed="rId7"/>
              <a:stretch>
                <a:fillRect l="0" t="0" r="0" b="0"/>
              </a:stretch>
            </a:blipFill>
          </p:spPr>
        </p:sp>
        <p:sp>
          <p:nvSpPr>
            <p:cNvPr name="Freeform 12" id="12"/>
            <p:cNvSpPr/>
            <p:nvPr/>
          </p:nvSpPr>
          <p:spPr>
            <a:xfrm flipH="false" flipV="false" rot="0">
              <a:off x="12206560" y="105692"/>
              <a:ext cx="7189927" cy="2912633"/>
            </a:xfrm>
            <a:custGeom>
              <a:avLst/>
              <a:gdLst/>
              <a:ahLst/>
              <a:cxnLst/>
              <a:rect r="r" b="b" t="t" l="l"/>
              <a:pathLst>
                <a:path h="2912633" w="7189927">
                  <a:moveTo>
                    <a:pt x="0" y="0"/>
                  </a:moveTo>
                  <a:lnTo>
                    <a:pt x="7189928" y="0"/>
                  </a:lnTo>
                  <a:lnTo>
                    <a:pt x="7189928" y="2912634"/>
                  </a:lnTo>
                  <a:lnTo>
                    <a:pt x="0" y="2912634"/>
                  </a:lnTo>
                  <a:lnTo>
                    <a:pt x="0" y="0"/>
                  </a:lnTo>
                  <a:close/>
                </a:path>
              </a:pathLst>
            </a:custGeom>
            <a:blipFill>
              <a:blip r:embed="rId8"/>
              <a:stretch>
                <a:fillRect l="0" t="0" r="0" b="0"/>
              </a:stretch>
            </a:blipFill>
          </p:spPr>
        </p:sp>
      </p:grpSp>
      <p:sp>
        <p:nvSpPr>
          <p:cNvPr name="TextBox 13" id="13"/>
          <p:cNvSpPr txBox="true"/>
          <p:nvPr/>
        </p:nvSpPr>
        <p:spPr>
          <a:xfrm rot="0">
            <a:off x="1443667" y="2060255"/>
            <a:ext cx="10009840" cy="1234314"/>
          </a:xfrm>
          <a:prstGeom prst="rect">
            <a:avLst/>
          </a:prstGeom>
        </p:spPr>
        <p:txBody>
          <a:bodyPr anchor="t" rtlCol="false" tIns="0" lIns="0" bIns="0" rIns="0">
            <a:spAutoFit/>
          </a:bodyPr>
          <a:lstStyle/>
          <a:p>
            <a:pPr algn="l">
              <a:lnSpc>
                <a:spcPts val="8736"/>
              </a:lnSpc>
            </a:pPr>
            <a:r>
              <a:rPr lang="en-US" b="true" sz="10400">
                <a:solidFill>
                  <a:srgbClr val="383E8C"/>
                </a:solidFill>
                <a:latin typeface="Gliker Bold"/>
                <a:ea typeface="Gliker Bold"/>
                <a:cs typeface="Gliker Bold"/>
                <a:sym typeface="Gliker Bold"/>
              </a:rPr>
              <a:t>TOOLS USED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0EFE2"/>
        </a:solidFill>
      </p:bgPr>
    </p:bg>
    <p:spTree>
      <p:nvGrpSpPr>
        <p:cNvPr id="1" name=""/>
        <p:cNvGrpSpPr/>
        <p:nvPr/>
      </p:nvGrpSpPr>
      <p:grpSpPr>
        <a:xfrm>
          <a:off x="0" y="0"/>
          <a:ext cx="0" cy="0"/>
          <a:chOff x="0" y="0"/>
          <a:chExt cx="0" cy="0"/>
        </a:xfrm>
      </p:grpSpPr>
      <p:sp>
        <p:nvSpPr>
          <p:cNvPr name="Freeform 2" id="2"/>
          <p:cNvSpPr/>
          <p:nvPr/>
        </p:nvSpPr>
        <p:spPr>
          <a:xfrm flipH="false" flipV="false" rot="0">
            <a:off x="15195626" y="0"/>
            <a:ext cx="3092374" cy="3092374"/>
          </a:xfrm>
          <a:custGeom>
            <a:avLst/>
            <a:gdLst/>
            <a:ahLst/>
            <a:cxnLst/>
            <a:rect r="r" b="b" t="t" l="l"/>
            <a:pathLst>
              <a:path h="3092374" w="3092374">
                <a:moveTo>
                  <a:pt x="0" y="0"/>
                </a:moveTo>
                <a:lnTo>
                  <a:pt x="3092374" y="0"/>
                </a:lnTo>
                <a:lnTo>
                  <a:pt x="3092374" y="3092374"/>
                </a:lnTo>
                <a:lnTo>
                  <a:pt x="0" y="30923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08685" y="7642131"/>
            <a:ext cx="2644869" cy="2644869"/>
          </a:xfrm>
          <a:custGeom>
            <a:avLst/>
            <a:gdLst/>
            <a:ahLst/>
            <a:cxnLst/>
            <a:rect r="r" b="b" t="t" l="l"/>
            <a:pathLst>
              <a:path h="2644869" w="2644869">
                <a:moveTo>
                  <a:pt x="0" y="0"/>
                </a:moveTo>
                <a:lnTo>
                  <a:pt x="2644869" y="0"/>
                </a:lnTo>
                <a:lnTo>
                  <a:pt x="2644869" y="2644869"/>
                </a:lnTo>
                <a:lnTo>
                  <a:pt x="0" y="26448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87443" y="2680117"/>
            <a:ext cx="15713113" cy="7161752"/>
          </a:xfrm>
          <a:custGeom>
            <a:avLst/>
            <a:gdLst/>
            <a:ahLst/>
            <a:cxnLst/>
            <a:rect r="r" b="b" t="t" l="l"/>
            <a:pathLst>
              <a:path h="7161752" w="15713113">
                <a:moveTo>
                  <a:pt x="0" y="0"/>
                </a:moveTo>
                <a:lnTo>
                  <a:pt x="15713114" y="0"/>
                </a:lnTo>
                <a:lnTo>
                  <a:pt x="15713114" y="7161752"/>
                </a:lnTo>
                <a:lnTo>
                  <a:pt x="0" y="7161752"/>
                </a:lnTo>
                <a:lnTo>
                  <a:pt x="0" y="0"/>
                </a:lnTo>
                <a:close/>
              </a:path>
            </a:pathLst>
          </a:custGeom>
          <a:blipFill>
            <a:blip r:embed="rId4"/>
            <a:stretch>
              <a:fillRect l="0" t="0" r="-3293" b="0"/>
            </a:stretch>
          </a:blipFill>
        </p:spPr>
      </p:sp>
      <p:sp>
        <p:nvSpPr>
          <p:cNvPr name="TextBox 5" id="5"/>
          <p:cNvSpPr txBox="true"/>
          <p:nvPr/>
        </p:nvSpPr>
        <p:spPr>
          <a:xfrm rot="0">
            <a:off x="1028700" y="837944"/>
            <a:ext cx="13879896" cy="1618234"/>
          </a:xfrm>
          <a:prstGeom prst="rect">
            <a:avLst/>
          </a:prstGeom>
        </p:spPr>
        <p:txBody>
          <a:bodyPr anchor="t" rtlCol="false" tIns="0" lIns="0" bIns="0" rIns="0">
            <a:spAutoFit/>
          </a:bodyPr>
          <a:lstStyle/>
          <a:p>
            <a:pPr algn="l">
              <a:lnSpc>
                <a:spcPts val="6048"/>
              </a:lnSpc>
            </a:pPr>
            <a:r>
              <a:rPr lang="en-US" b="true" sz="7200">
                <a:solidFill>
                  <a:srgbClr val="383E8C"/>
                </a:solidFill>
                <a:latin typeface="Gliker Bold"/>
                <a:ea typeface="Gliker Bold"/>
                <a:cs typeface="Gliker Bold"/>
                <a:sym typeface="Gliker Bold"/>
              </a:rPr>
              <a:t>EXPLORATORY DATA ANALYSIS (EDA)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0EFE2"/>
        </a:solidFill>
      </p:bgPr>
    </p:bg>
    <p:spTree>
      <p:nvGrpSpPr>
        <p:cNvPr id="1" name=""/>
        <p:cNvGrpSpPr/>
        <p:nvPr/>
      </p:nvGrpSpPr>
      <p:grpSpPr>
        <a:xfrm>
          <a:off x="0" y="0"/>
          <a:ext cx="0" cy="0"/>
          <a:chOff x="0" y="0"/>
          <a:chExt cx="0" cy="0"/>
        </a:xfrm>
      </p:grpSpPr>
      <p:sp>
        <p:nvSpPr>
          <p:cNvPr name="Freeform 2" id="2"/>
          <p:cNvSpPr/>
          <p:nvPr/>
        </p:nvSpPr>
        <p:spPr>
          <a:xfrm flipH="false" flipV="false" rot="0">
            <a:off x="15195626" y="0"/>
            <a:ext cx="3092374" cy="3092374"/>
          </a:xfrm>
          <a:custGeom>
            <a:avLst/>
            <a:gdLst/>
            <a:ahLst/>
            <a:cxnLst/>
            <a:rect r="r" b="b" t="t" l="l"/>
            <a:pathLst>
              <a:path h="3092374" w="3092374">
                <a:moveTo>
                  <a:pt x="0" y="0"/>
                </a:moveTo>
                <a:lnTo>
                  <a:pt x="3092374" y="0"/>
                </a:lnTo>
                <a:lnTo>
                  <a:pt x="3092374" y="3092374"/>
                </a:lnTo>
                <a:lnTo>
                  <a:pt x="0" y="30923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08685" y="7642131"/>
            <a:ext cx="2644869" cy="2644869"/>
          </a:xfrm>
          <a:custGeom>
            <a:avLst/>
            <a:gdLst/>
            <a:ahLst/>
            <a:cxnLst/>
            <a:rect r="r" b="b" t="t" l="l"/>
            <a:pathLst>
              <a:path h="2644869" w="2644869">
                <a:moveTo>
                  <a:pt x="0" y="0"/>
                </a:moveTo>
                <a:lnTo>
                  <a:pt x="2644869" y="0"/>
                </a:lnTo>
                <a:lnTo>
                  <a:pt x="2644869" y="2644869"/>
                </a:lnTo>
                <a:lnTo>
                  <a:pt x="0" y="26448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837944"/>
            <a:ext cx="13879896" cy="1618234"/>
          </a:xfrm>
          <a:prstGeom prst="rect">
            <a:avLst/>
          </a:prstGeom>
        </p:spPr>
        <p:txBody>
          <a:bodyPr anchor="t" rtlCol="false" tIns="0" lIns="0" bIns="0" rIns="0">
            <a:spAutoFit/>
          </a:bodyPr>
          <a:lstStyle/>
          <a:p>
            <a:pPr algn="l">
              <a:lnSpc>
                <a:spcPts val="6048"/>
              </a:lnSpc>
            </a:pPr>
            <a:r>
              <a:rPr lang="en-US" b="true" sz="7200">
                <a:solidFill>
                  <a:srgbClr val="383E8C"/>
                </a:solidFill>
                <a:latin typeface="Gliker Bold"/>
                <a:ea typeface="Gliker Bold"/>
                <a:cs typeface="Gliker Bold"/>
                <a:sym typeface="Gliker Bold"/>
              </a:rPr>
              <a:t>EXPLORATORY DATA ANALYSIS (EDA)</a:t>
            </a:r>
          </a:p>
        </p:txBody>
      </p:sp>
      <p:sp>
        <p:nvSpPr>
          <p:cNvPr name="Freeform 5" id="5"/>
          <p:cNvSpPr/>
          <p:nvPr/>
        </p:nvSpPr>
        <p:spPr>
          <a:xfrm flipH="false" flipV="false" rot="0">
            <a:off x="5007845" y="2823857"/>
            <a:ext cx="8272310" cy="7008324"/>
          </a:xfrm>
          <a:custGeom>
            <a:avLst/>
            <a:gdLst/>
            <a:ahLst/>
            <a:cxnLst/>
            <a:rect r="r" b="b" t="t" l="l"/>
            <a:pathLst>
              <a:path h="7008324" w="8272310">
                <a:moveTo>
                  <a:pt x="0" y="0"/>
                </a:moveTo>
                <a:lnTo>
                  <a:pt x="8272310" y="0"/>
                </a:lnTo>
                <a:lnTo>
                  <a:pt x="8272310" y="7008324"/>
                </a:lnTo>
                <a:lnTo>
                  <a:pt x="0" y="7008324"/>
                </a:lnTo>
                <a:lnTo>
                  <a:pt x="0" y="0"/>
                </a:lnTo>
                <a:close/>
              </a:path>
            </a:pathLst>
          </a:custGeom>
          <a:blipFill>
            <a:blip r:embed="rId4"/>
            <a:stretch>
              <a:fillRect l="-2223" t="-2479" r="-8735" b="-824"/>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0EFE2"/>
        </a:solidFill>
      </p:bgPr>
    </p:bg>
    <p:spTree>
      <p:nvGrpSpPr>
        <p:cNvPr id="1" name=""/>
        <p:cNvGrpSpPr/>
        <p:nvPr/>
      </p:nvGrpSpPr>
      <p:grpSpPr>
        <a:xfrm>
          <a:off x="0" y="0"/>
          <a:ext cx="0" cy="0"/>
          <a:chOff x="0" y="0"/>
          <a:chExt cx="0" cy="0"/>
        </a:xfrm>
      </p:grpSpPr>
      <p:sp>
        <p:nvSpPr>
          <p:cNvPr name="Freeform 2" id="2"/>
          <p:cNvSpPr/>
          <p:nvPr/>
        </p:nvSpPr>
        <p:spPr>
          <a:xfrm flipH="false" flipV="false" rot="0">
            <a:off x="15195626" y="0"/>
            <a:ext cx="3092374" cy="3092374"/>
          </a:xfrm>
          <a:custGeom>
            <a:avLst/>
            <a:gdLst/>
            <a:ahLst/>
            <a:cxnLst/>
            <a:rect r="r" b="b" t="t" l="l"/>
            <a:pathLst>
              <a:path h="3092374" w="3092374">
                <a:moveTo>
                  <a:pt x="0" y="0"/>
                </a:moveTo>
                <a:lnTo>
                  <a:pt x="3092374" y="0"/>
                </a:lnTo>
                <a:lnTo>
                  <a:pt x="3092374" y="3092374"/>
                </a:lnTo>
                <a:lnTo>
                  <a:pt x="0" y="30923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08685" y="7642131"/>
            <a:ext cx="2644869" cy="2644869"/>
          </a:xfrm>
          <a:custGeom>
            <a:avLst/>
            <a:gdLst/>
            <a:ahLst/>
            <a:cxnLst/>
            <a:rect r="r" b="b" t="t" l="l"/>
            <a:pathLst>
              <a:path h="2644869" w="2644869">
                <a:moveTo>
                  <a:pt x="0" y="0"/>
                </a:moveTo>
                <a:lnTo>
                  <a:pt x="2644869" y="0"/>
                </a:lnTo>
                <a:lnTo>
                  <a:pt x="2644869" y="2644869"/>
                </a:lnTo>
                <a:lnTo>
                  <a:pt x="0" y="26448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5325859"/>
            <a:ext cx="15713113" cy="4547364"/>
          </a:xfrm>
          <a:custGeom>
            <a:avLst/>
            <a:gdLst/>
            <a:ahLst/>
            <a:cxnLst/>
            <a:rect r="r" b="b" t="t" l="l"/>
            <a:pathLst>
              <a:path h="4547364" w="15713113">
                <a:moveTo>
                  <a:pt x="0" y="0"/>
                </a:moveTo>
                <a:lnTo>
                  <a:pt x="15713113" y="0"/>
                </a:lnTo>
                <a:lnTo>
                  <a:pt x="15713113" y="4547363"/>
                </a:lnTo>
                <a:lnTo>
                  <a:pt x="0" y="4547363"/>
                </a:lnTo>
                <a:lnTo>
                  <a:pt x="0" y="0"/>
                </a:lnTo>
                <a:close/>
              </a:path>
            </a:pathLst>
          </a:custGeom>
          <a:blipFill>
            <a:blip r:embed="rId4"/>
            <a:stretch>
              <a:fillRect l="0" t="-2621" r="0" b="-1041"/>
            </a:stretch>
          </a:blipFill>
        </p:spPr>
      </p:sp>
      <p:sp>
        <p:nvSpPr>
          <p:cNvPr name="Freeform 5" id="5"/>
          <p:cNvSpPr/>
          <p:nvPr/>
        </p:nvSpPr>
        <p:spPr>
          <a:xfrm flipH="false" flipV="false" rot="0">
            <a:off x="1028700" y="2856365"/>
            <a:ext cx="15713113" cy="1875515"/>
          </a:xfrm>
          <a:custGeom>
            <a:avLst/>
            <a:gdLst/>
            <a:ahLst/>
            <a:cxnLst/>
            <a:rect r="r" b="b" t="t" l="l"/>
            <a:pathLst>
              <a:path h="1875515" w="15713113">
                <a:moveTo>
                  <a:pt x="0" y="0"/>
                </a:moveTo>
                <a:lnTo>
                  <a:pt x="15713113" y="0"/>
                </a:lnTo>
                <a:lnTo>
                  <a:pt x="15713113" y="1875516"/>
                </a:lnTo>
                <a:lnTo>
                  <a:pt x="0" y="1875516"/>
                </a:lnTo>
                <a:lnTo>
                  <a:pt x="0" y="0"/>
                </a:lnTo>
                <a:close/>
              </a:path>
            </a:pathLst>
          </a:custGeom>
          <a:blipFill>
            <a:blip r:embed="rId5"/>
            <a:stretch>
              <a:fillRect l="-573" t="-4272" r="0" b="0"/>
            </a:stretch>
          </a:blipFill>
        </p:spPr>
      </p:sp>
      <p:sp>
        <p:nvSpPr>
          <p:cNvPr name="TextBox 6" id="6"/>
          <p:cNvSpPr txBox="true"/>
          <p:nvPr/>
        </p:nvSpPr>
        <p:spPr>
          <a:xfrm rot="0">
            <a:off x="1028700" y="837944"/>
            <a:ext cx="13575965" cy="1618234"/>
          </a:xfrm>
          <a:prstGeom prst="rect">
            <a:avLst/>
          </a:prstGeom>
        </p:spPr>
        <p:txBody>
          <a:bodyPr anchor="t" rtlCol="false" tIns="0" lIns="0" bIns="0" rIns="0">
            <a:spAutoFit/>
          </a:bodyPr>
          <a:lstStyle/>
          <a:p>
            <a:pPr algn="l">
              <a:lnSpc>
                <a:spcPts val="6048"/>
              </a:lnSpc>
            </a:pPr>
            <a:r>
              <a:rPr lang="en-US" b="true" sz="7200">
                <a:solidFill>
                  <a:srgbClr val="383E8C"/>
                </a:solidFill>
                <a:latin typeface="Gliker Bold"/>
                <a:ea typeface="Gliker Bold"/>
                <a:cs typeface="Gliker Bold"/>
                <a:sym typeface="Gliker Bold"/>
              </a:rPr>
              <a:t>EXPLORATORY DATA ANALYSIS (EDA)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0EFE2"/>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2417965" y="4139144"/>
            <a:ext cx="4835929" cy="4835929"/>
          </a:xfrm>
          <a:custGeom>
            <a:avLst/>
            <a:gdLst/>
            <a:ahLst/>
            <a:cxnLst/>
            <a:rect r="r" b="b" t="t" l="l"/>
            <a:pathLst>
              <a:path h="4835929" w="4835929">
                <a:moveTo>
                  <a:pt x="4835930" y="0"/>
                </a:moveTo>
                <a:lnTo>
                  <a:pt x="0" y="0"/>
                </a:lnTo>
                <a:lnTo>
                  <a:pt x="0" y="4835929"/>
                </a:lnTo>
                <a:lnTo>
                  <a:pt x="4835930" y="4835929"/>
                </a:lnTo>
                <a:lnTo>
                  <a:pt x="48359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611853"/>
            <a:ext cx="16497931" cy="1815447"/>
          </a:xfrm>
          <a:custGeom>
            <a:avLst/>
            <a:gdLst/>
            <a:ahLst/>
            <a:cxnLst/>
            <a:rect r="r" b="b" t="t" l="l"/>
            <a:pathLst>
              <a:path h="1815447" w="16497931">
                <a:moveTo>
                  <a:pt x="0" y="0"/>
                </a:moveTo>
                <a:lnTo>
                  <a:pt x="16497931" y="0"/>
                </a:lnTo>
                <a:lnTo>
                  <a:pt x="16497931" y="1815448"/>
                </a:lnTo>
                <a:lnTo>
                  <a:pt x="0" y="1815448"/>
                </a:lnTo>
                <a:lnTo>
                  <a:pt x="0" y="0"/>
                </a:lnTo>
                <a:close/>
              </a:path>
            </a:pathLst>
          </a:custGeom>
          <a:blipFill>
            <a:blip r:embed="rId4"/>
            <a:stretch>
              <a:fillRect l="-585" t="-7975" r="-827" b="-15286"/>
            </a:stretch>
          </a:blipFill>
        </p:spPr>
      </p:sp>
      <p:sp>
        <p:nvSpPr>
          <p:cNvPr name="Freeform 4" id="4"/>
          <p:cNvSpPr/>
          <p:nvPr/>
        </p:nvSpPr>
        <p:spPr>
          <a:xfrm flipH="false" flipV="false" rot="0">
            <a:off x="1028700" y="4831505"/>
            <a:ext cx="9660876" cy="4143568"/>
          </a:xfrm>
          <a:custGeom>
            <a:avLst/>
            <a:gdLst/>
            <a:ahLst/>
            <a:cxnLst/>
            <a:rect r="r" b="b" t="t" l="l"/>
            <a:pathLst>
              <a:path h="4143568" w="9660876">
                <a:moveTo>
                  <a:pt x="0" y="0"/>
                </a:moveTo>
                <a:lnTo>
                  <a:pt x="9660876" y="0"/>
                </a:lnTo>
                <a:lnTo>
                  <a:pt x="9660876" y="4143568"/>
                </a:lnTo>
                <a:lnTo>
                  <a:pt x="0" y="4143568"/>
                </a:lnTo>
                <a:lnTo>
                  <a:pt x="0" y="0"/>
                </a:lnTo>
                <a:close/>
              </a:path>
            </a:pathLst>
          </a:custGeom>
          <a:blipFill>
            <a:blip r:embed="rId5"/>
            <a:stretch>
              <a:fillRect l="-3879" t="-6167" r="-11639" b="0"/>
            </a:stretch>
          </a:blipFill>
        </p:spPr>
      </p:sp>
      <p:sp>
        <p:nvSpPr>
          <p:cNvPr name="Freeform 5" id="5"/>
          <p:cNvSpPr/>
          <p:nvPr/>
        </p:nvSpPr>
        <p:spPr>
          <a:xfrm flipH="false" flipV="false" rot="0">
            <a:off x="11008623" y="4831505"/>
            <a:ext cx="6518007" cy="4143568"/>
          </a:xfrm>
          <a:custGeom>
            <a:avLst/>
            <a:gdLst/>
            <a:ahLst/>
            <a:cxnLst/>
            <a:rect r="r" b="b" t="t" l="l"/>
            <a:pathLst>
              <a:path h="4143568" w="6518007">
                <a:moveTo>
                  <a:pt x="0" y="0"/>
                </a:moveTo>
                <a:lnTo>
                  <a:pt x="6518008" y="0"/>
                </a:lnTo>
                <a:lnTo>
                  <a:pt x="6518008" y="4143568"/>
                </a:lnTo>
                <a:lnTo>
                  <a:pt x="0" y="4143568"/>
                </a:lnTo>
                <a:lnTo>
                  <a:pt x="0" y="0"/>
                </a:lnTo>
                <a:close/>
              </a:path>
            </a:pathLst>
          </a:custGeom>
          <a:blipFill>
            <a:blip r:embed="rId6"/>
            <a:stretch>
              <a:fillRect l="-4521" t="-4691" r="-19049" b="-1079"/>
            </a:stretch>
          </a:blipFill>
        </p:spPr>
      </p:sp>
      <p:sp>
        <p:nvSpPr>
          <p:cNvPr name="TextBox 6" id="6"/>
          <p:cNvSpPr txBox="true"/>
          <p:nvPr/>
        </p:nvSpPr>
        <p:spPr>
          <a:xfrm rot="0">
            <a:off x="1028700" y="837944"/>
            <a:ext cx="13575965" cy="849884"/>
          </a:xfrm>
          <a:prstGeom prst="rect">
            <a:avLst/>
          </a:prstGeom>
        </p:spPr>
        <p:txBody>
          <a:bodyPr anchor="t" rtlCol="false" tIns="0" lIns="0" bIns="0" rIns="0">
            <a:spAutoFit/>
          </a:bodyPr>
          <a:lstStyle/>
          <a:p>
            <a:pPr algn="l">
              <a:lnSpc>
                <a:spcPts val="6048"/>
              </a:lnSpc>
            </a:pPr>
            <a:r>
              <a:rPr lang="en-US" b="true" sz="7200">
                <a:solidFill>
                  <a:srgbClr val="383E8C"/>
                </a:solidFill>
                <a:latin typeface="Gliker Bold"/>
                <a:ea typeface="Gliker Bold"/>
                <a:cs typeface="Gliker Bold"/>
                <a:sym typeface="Gliker Bold"/>
              </a:rPr>
              <a:t>DATA 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DAGdGZokxbc</dc:identifier>
  <dcterms:modified xsi:type="dcterms:W3CDTF">2011-08-01T06:04:30Z</dcterms:modified>
  <cp:revision>1</cp:revision>
  <dc:title>DSF 35.0 Data Science Portfolio -  Danica</dc:title>
</cp:coreProperties>
</file>