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A625-4F3A-4D11-A729-71F44CCE9F9C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CC10C94-6B4E-4D15-9E0A-2852BFB51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1395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A625-4F3A-4D11-A729-71F44CCE9F9C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0C94-6B4E-4D15-9E0A-2852BFB51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5391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A625-4F3A-4D11-A729-71F44CCE9F9C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0C94-6B4E-4D15-9E0A-2852BFB51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82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A625-4F3A-4D11-A729-71F44CCE9F9C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0C94-6B4E-4D15-9E0A-2852BFB51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840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287A625-4F3A-4D11-A729-71F44CCE9F9C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pt-B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CC10C94-6B4E-4D15-9E0A-2852BFB51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5018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A625-4F3A-4D11-A729-71F44CCE9F9C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0C94-6B4E-4D15-9E0A-2852BFB51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8345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A625-4F3A-4D11-A729-71F44CCE9F9C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0C94-6B4E-4D15-9E0A-2852BFB51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273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A625-4F3A-4D11-A729-71F44CCE9F9C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0C94-6B4E-4D15-9E0A-2852BFB51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5092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A625-4F3A-4D11-A729-71F44CCE9F9C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0C94-6B4E-4D15-9E0A-2852BFB51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538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A625-4F3A-4D11-A729-71F44CCE9F9C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0C94-6B4E-4D15-9E0A-2852BFB51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7561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A625-4F3A-4D11-A729-71F44CCE9F9C}" type="datetimeFigureOut">
              <a:rPr lang="pt-BR" smtClean="0"/>
              <a:t>02/08/2023</a:t>
            </a:fld>
            <a:endParaRPr lang="pt-B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0C94-6B4E-4D15-9E0A-2852BFB51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994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287A625-4F3A-4D11-A729-71F44CCE9F9C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CC10C94-6B4E-4D15-9E0A-2852BFB51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6656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D82BE6-9237-CF84-D2C3-4FF46D887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7709" y="1163783"/>
            <a:ext cx="9596582" cy="3685309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6600" dirty="0">
                <a:latin typeface="Agent Orange" panose="00000400000000000000" pitchFamily="2" charset="0"/>
                <a:cs typeface="Agent Orange" panose="00000400000000000000" pitchFamily="2" charset="0"/>
              </a:rPr>
              <a:t>AMIZADES,</a:t>
            </a:r>
            <a:br>
              <a:rPr lang="pt-BR" sz="6600" dirty="0">
                <a:latin typeface="Agent Orange" panose="00000400000000000000" pitchFamily="2" charset="0"/>
                <a:cs typeface="Agent Orange" panose="00000400000000000000" pitchFamily="2" charset="0"/>
              </a:rPr>
            </a:br>
            <a:r>
              <a:rPr lang="pt-BR" sz="6600" dirty="0">
                <a:latin typeface="Agent Orange" panose="00000400000000000000" pitchFamily="2" charset="0"/>
                <a:cs typeface="Agent Orange" panose="00000400000000000000" pitchFamily="2" charset="0"/>
              </a:rPr>
              <a:t>SIM OU CLARO?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55CDED-C3C0-E193-23AD-535A22240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6582" y="5592474"/>
            <a:ext cx="3158836" cy="480435"/>
          </a:xfrm>
        </p:spPr>
        <p:txBody>
          <a:bodyPr>
            <a:normAutofit fontScale="92500" lnSpcReduction="10000"/>
          </a:bodyPr>
          <a:lstStyle/>
          <a:p>
            <a:r>
              <a:rPr lang="pt-B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ngels Cookie" panose="02000500000000000000" pitchFamily="2" charset="0"/>
              </a:rPr>
              <a:t>Daniel Pereira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00ACD0B-C3C6-B74F-7595-B8EC8B536C80}"/>
              </a:ext>
            </a:extLst>
          </p:cNvPr>
          <p:cNvSpPr txBox="1"/>
          <p:nvPr/>
        </p:nvSpPr>
        <p:spPr>
          <a:xfrm>
            <a:off x="9531417" y="3755225"/>
            <a:ext cx="136287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0" dirty="0">
                <a:solidFill>
                  <a:schemeClr val="accent2">
                    <a:lumMod val="50000"/>
                  </a:schemeClr>
                </a:solidFill>
              </a:rPr>
              <a:t>🗸</a:t>
            </a:r>
          </a:p>
        </p:txBody>
      </p:sp>
    </p:spTree>
    <p:extLst>
      <p:ext uri="{BB962C8B-B14F-4D97-AF65-F5344CB8AC3E}">
        <p14:creationId xmlns:p14="http://schemas.microsoft.com/office/powerpoint/2010/main" val="3318738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2D7F427-9031-AE8C-B024-635E56BAF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773" y="1204547"/>
            <a:ext cx="9281160" cy="3701562"/>
          </a:xfrm>
        </p:spPr>
        <p:txBody>
          <a:bodyPr>
            <a:normAutofit fontScale="90000"/>
          </a:bodyPr>
          <a:lstStyle/>
          <a:p>
            <a:r>
              <a:rPr lang="pt-BR" sz="4900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  <a:t>² e no caminho disse-lhe Elias: "Fique aqui, pois o Senhor me enviou a Betel". Eliseu, porém, disse: "Juro pelo nome do Senhor e por tua vida, que não te deixarei ir só". Então foram a Betel. </a:t>
            </a:r>
            <a:br>
              <a:rPr lang="pt-BR" sz="4900" dirty="0">
                <a:latin typeface="Best Kids" panose="02000500000000000000" pitchFamily="50" charset="0"/>
              </a:rPr>
            </a:br>
            <a:endParaRPr lang="pt-BR" sz="4900" dirty="0">
              <a:latin typeface="Angels Cookie" panose="02000500000000000000" pitchFamily="2" charset="0"/>
            </a:endParaRPr>
          </a:p>
        </p:txBody>
      </p:sp>
      <p:sp>
        <p:nvSpPr>
          <p:cNvPr id="8" name="Espaço Reservado para Texto 4">
            <a:extLst>
              <a:ext uri="{FF2B5EF4-FFF2-40B4-BE49-F238E27FC236}">
                <a16:creationId xmlns:a16="http://schemas.microsoft.com/office/drawing/2014/main" id="{35DD44F5-D8B1-E9E0-6DF3-EAA666A04283}"/>
              </a:ext>
            </a:extLst>
          </p:cNvPr>
          <p:cNvSpPr txBox="1">
            <a:spLocks/>
          </p:cNvSpPr>
          <p:nvPr/>
        </p:nvSpPr>
        <p:spPr>
          <a:xfrm>
            <a:off x="2165773" y="4976095"/>
            <a:ext cx="5962227" cy="1066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700" dirty="0">
                <a:latin typeface="Richela Kids" panose="02000500000000000000" pitchFamily="2" charset="0"/>
              </a:rPr>
              <a:t>2 Reis 2:2</a:t>
            </a:r>
          </a:p>
          <a:p>
            <a:pPr>
              <a:lnSpc>
                <a:spcPct val="80000"/>
              </a:lnSpc>
            </a:pPr>
            <a:r>
              <a:rPr lang="pt-BR" sz="2700" dirty="0">
                <a:latin typeface="Richela Kids" panose="02000500000000000000" pitchFamily="2" charset="0"/>
              </a:rPr>
              <a:t>Nova Versão Internacional</a:t>
            </a:r>
          </a:p>
        </p:txBody>
      </p:sp>
    </p:spTree>
    <p:extLst>
      <p:ext uri="{BB962C8B-B14F-4D97-AF65-F5344CB8AC3E}">
        <p14:creationId xmlns:p14="http://schemas.microsoft.com/office/powerpoint/2010/main" val="3671467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2D7F427-9031-AE8C-B024-635E56BAF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773" y="815105"/>
            <a:ext cx="9281160" cy="3701562"/>
          </a:xfrm>
        </p:spPr>
        <p:txBody>
          <a:bodyPr>
            <a:normAutofit fontScale="90000"/>
          </a:bodyPr>
          <a:lstStyle/>
          <a:p>
            <a:br>
              <a:rPr lang="pt-BR" sz="4900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</a:br>
            <a: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  <a:t>¹  Você já deve estar ciente de que todos os da província da Ásia me abandonaram. Entre eles estão Fígelo e Hermógenes.</a:t>
            </a:r>
            <a:b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</a:br>
            <a: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  <a:t>¹  Que o Senhor conceda misericórdia à casa de Onesíforo, porque, muitas vezes, me deu ânimo e nunca se envergonhou das minhas algemas.</a:t>
            </a:r>
            <a:b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</a:br>
            <a: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  <a:t>¹  Pelo contrário, quando chegou a Roma, me procurou com persistência até me encontrar. </a:t>
            </a:r>
            <a:br>
              <a:rPr lang="pt-BR" sz="4900" dirty="0">
                <a:latin typeface="Best Kids" panose="02000500000000000000" pitchFamily="50" charset="0"/>
              </a:rPr>
            </a:br>
            <a:endParaRPr lang="pt-BR" sz="4900" dirty="0">
              <a:latin typeface="Angels Cookie" panose="02000500000000000000" pitchFamily="2" charset="0"/>
            </a:endParaRPr>
          </a:p>
        </p:txBody>
      </p:sp>
      <p:sp>
        <p:nvSpPr>
          <p:cNvPr id="8" name="Espaço Reservado para Texto 4">
            <a:extLst>
              <a:ext uri="{FF2B5EF4-FFF2-40B4-BE49-F238E27FC236}">
                <a16:creationId xmlns:a16="http://schemas.microsoft.com/office/drawing/2014/main" id="{35DD44F5-D8B1-E9E0-6DF3-EAA666A04283}"/>
              </a:ext>
            </a:extLst>
          </p:cNvPr>
          <p:cNvSpPr txBox="1">
            <a:spLocks/>
          </p:cNvSpPr>
          <p:nvPr/>
        </p:nvSpPr>
        <p:spPr>
          <a:xfrm>
            <a:off x="2165773" y="4976095"/>
            <a:ext cx="5962227" cy="1066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700" dirty="0">
                <a:latin typeface="Richela Kids" panose="02000500000000000000" pitchFamily="2" charset="0"/>
              </a:rPr>
              <a:t>2 Timóteo 1:15-17</a:t>
            </a:r>
          </a:p>
          <a:p>
            <a:pPr>
              <a:lnSpc>
                <a:spcPct val="80000"/>
              </a:lnSpc>
            </a:pPr>
            <a:r>
              <a:rPr lang="pt-BR" sz="2700" dirty="0">
                <a:latin typeface="Richela Kids" panose="02000500000000000000" pitchFamily="2" charset="0"/>
              </a:rPr>
              <a:t>Nova Almeida Atualizada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AD2D755-AF5B-6DEB-3C58-D2E3660BE101}"/>
              </a:ext>
            </a:extLst>
          </p:cNvPr>
          <p:cNvSpPr txBox="1"/>
          <p:nvPr/>
        </p:nvSpPr>
        <p:spPr>
          <a:xfrm>
            <a:off x="2303584" y="395655"/>
            <a:ext cx="296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  <a:t>5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79959B8-6497-C810-8358-638E47D7413A}"/>
              </a:ext>
            </a:extLst>
          </p:cNvPr>
          <p:cNvSpPr txBox="1"/>
          <p:nvPr/>
        </p:nvSpPr>
        <p:spPr>
          <a:xfrm>
            <a:off x="2303584" y="1708639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  <a:t>6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7C8B99B-5298-6AD4-4244-3CA604ECA3E1}"/>
              </a:ext>
            </a:extLst>
          </p:cNvPr>
          <p:cNvSpPr txBox="1"/>
          <p:nvPr/>
        </p:nvSpPr>
        <p:spPr>
          <a:xfrm>
            <a:off x="2303584" y="3467102"/>
            <a:ext cx="296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958604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2D7F427-9031-AE8C-B024-635E56BAF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773" y="815105"/>
            <a:ext cx="9281160" cy="3701562"/>
          </a:xfrm>
        </p:spPr>
        <p:txBody>
          <a:bodyPr>
            <a:normAutofit fontScale="90000"/>
          </a:bodyPr>
          <a:lstStyle/>
          <a:p>
            <a:b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</a:br>
            <a:r>
              <a:rPr lang="pt-B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  <a:t>  Na outra carta, já escrevi a vocês que não se associassem com os impuros.</a:t>
            </a:r>
            <a:br>
              <a:rPr lang="pt-B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</a:br>
            <a:r>
              <a:rPr lang="pt-B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  <a:t>¹  Refiro-me, com isto, não propriamente aos impuros deste mundo, aos avarentos, ladrões ou idólatras, pois, neste caso, vocês teriam de sair do mundo.</a:t>
            </a:r>
            <a:br>
              <a:rPr lang="pt-B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</a:br>
            <a:r>
              <a:rPr lang="pt-B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  <a:t>¹¹ Mas, agora, escrevo a vocês que não se associem com alguém que, dizendo-se irmão, for devasso, avarento, idólatra, maldizente, bêbado ou ladrão; nem mesmo comam com alguém assim. </a:t>
            </a:r>
            <a:br>
              <a:rPr lang="pt-BR" sz="4900" dirty="0">
                <a:latin typeface="Best Kids" panose="02000500000000000000" pitchFamily="50" charset="0"/>
              </a:rPr>
            </a:br>
            <a:endParaRPr lang="pt-BR" sz="4900" dirty="0">
              <a:latin typeface="Angels Cookie" panose="02000500000000000000" pitchFamily="2" charset="0"/>
            </a:endParaRPr>
          </a:p>
        </p:txBody>
      </p:sp>
      <p:sp>
        <p:nvSpPr>
          <p:cNvPr id="8" name="Espaço Reservado para Texto 4">
            <a:extLst>
              <a:ext uri="{FF2B5EF4-FFF2-40B4-BE49-F238E27FC236}">
                <a16:creationId xmlns:a16="http://schemas.microsoft.com/office/drawing/2014/main" id="{35DD44F5-D8B1-E9E0-6DF3-EAA666A04283}"/>
              </a:ext>
            </a:extLst>
          </p:cNvPr>
          <p:cNvSpPr txBox="1">
            <a:spLocks/>
          </p:cNvSpPr>
          <p:nvPr/>
        </p:nvSpPr>
        <p:spPr>
          <a:xfrm>
            <a:off x="2165773" y="4976095"/>
            <a:ext cx="5962227" cy="1066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700" dirty="0">
                <a:latin typeface="Richela Kids" panose="02000500000000000000" pitchFamily="2" charset="0"/>
              </a:rPr>
              <a:t>1 Coríntios 5:9-11</a:t>
            </a:r>
          </a:p>
          <a:p>
            <a:pPr>
              <a:lnSpc>
                <a:spcPct val="80000"/>
              </a:lnSpc>
            </a:pPr>
            <a:r>
              <a:rPr lang="pt-BR" sz="2700" dirty="0">
                <a:latin typeface="Richela Kids" panose="02000500000000000000" pitchFamily="2" charset="0"/>
              </a:rPr>
              <a:t>Nova Almeida Atualizada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AD2D755-AF5B-6DEB-3C58-D2E3660BE101}"/>
              </a:ext>
            </a:extLst>
          </p:cNvPr>
          <p:cNvSpPr txBox="1"/>
          <p:nvPr/>
        </p:nvSpPr>
        <p:spPr>
          <a:xfrm>
            <a:off x="2185256" y="59527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  <a:t>9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7C8B99B-5298-6AD4-4244-3CA604ECA3E1}"/>
              </a:ext>
            </a:extLst>
          </p:cNvPr>
          <p:cNvSpPr txBox="1"/>
          <p:nvPr/>
        </p:nvSpPr>
        <p:spPr>
          <a:xfrm>
            <a:off x="2276382" y="136574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947662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2D7F427-9031-AE8C-B024-635E56BAF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773" y="815105"/>
            <a:ext cx="9281160" cy="3701562"/>
          </a:xfrm>
        </p:spPr>
        <p:txBody>
          <a:bodyPr>
            <a:normAutofit fontScale="90000"/>
          </a:bodyPr>
          <a:lstStyle/>
          <a:p>
            <a:b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</a:br>
            <a: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  <a:t>² Pelo contrário, o seu prazer está na lei do Senhor, e na sua lei medita de dia e de noite.</a:t>
            </a:r>
            <a:b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</a:br>
            <a: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  <a:t>³ Ele é como árvore plantada junto a uma corrente de águas, que, no devido tempo, dá o seu fruto, e cuja folhagem não murcha; e tudo o que ele faz será bem-sucedido. </a:t>
            </a:r>
            <a:br>
              <a:rPr lang="pt-BR" sz="4900" dirty="0">
                <a:latin typeface="Best Kids" panose="02000500000000000000" pitchFamily="50" charset="0"/>
              </a:rPr>
            </a:br>
            <a:endParaRPr lang="pt-BR" sz="4900" dirty="0">
              <a:latin typeface="Angels Cookie" panose="02000500000000000000" pitchFamily="2" charset="0"/>
            </a:endParaRPr>
          </a:p>
        </p:txBody>
      </p:sp>
      <p:sp>
        <p:nvSpPr>
          <p:cNvPr id="8" name="Espaço Reservado para Texto 4">
            <a:extLst>
              <a:ext uri="{FF2B5EF4-FFF2-40B4-BE49-F238E27FC236}">
                <a16:creationId xmlns:a16="http://schemas.microsoft.com/office/drawing/2014/main" id="{35DD44F5-D8B1-E9E0-6DF3-EAA666A04283}"/>
              </a:ext>
            </a:extLst>
          </p:cNvPr>
          <p:cNvSpPr txBox="1">
            <a:spLocks/>
          </p:cNvSpPr>
          <p:nvPr/>
        </p:nvSpPr>
        <p:spPr>
          <a:xfrm>
            <a:off x="2165773" y="4976095"/>
            <a:ext cx="5962227" cy="1066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700" dirty="0">
                <a:latin typeface="Richela Kids" panose="02000500000000000000" pitchFamily="2" charset="0"/>
              </a:rPr>
              <a:t>Salmos 1:2-3</a:t>
            </a:r>
          </a:p>
          <a:p>
            <a:pPr>
              <a:lnSpc>
                <a:spcPct val="80000"/>
              </a:lnSpc>
            </a:pPr>
            <a:r>
              <a:rPr lang="pt-BR" sz="2700" dirty="0">
                <a:latin typeface="Richela Kids" panose="02000500000000000000" pitchFamily="2" charset="0"/>
              </a:rPr>
              <a:t>Nova Almeida Atualizada</a:t>
            </a:r>
          </a:p>
        </p:txBody>
      </p:sp>
    </p:spTree>
    <p:extLst>
      <p:ext uri="{BB962C8B-B14F-4D97-AF65-F5344CB8AC3E}">
        <p14:creationId xmlns:p14="http://schemas.microsoft.com/office/powerpoint/2010/main" val="312777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2D7F427-9031-AE8C-B024-635E56BAF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773" y="815105"/>
            <a:ext cx="9281160" cy="3701562"/>
          </a:xfrm>
        </p:spPr>
        <p:txBody>
          <a:bodyPr>
            <a:noAutofit/>
          </a:bodyPr>
          <a:lstStyle/>
          <a:p>
            <a:br>
              <a:rPr lang="pt-B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</a:br>
            <a:br>
              <a:rPr lang="pt-B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</a:br>
            <a:r>
              <a:rPr lang="pt-B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  <a:t>  De que maneira poderá o jovem guardar puro o seu caminho? Observando-o segundo a tua palavra.</a:t>
            </a:r>
            <a:br>
              <a:rPr lang="pt-B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</a:br>
            <a:r>
              <a:rPr lang="pt-B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  <a:t>¹¹ Guardo a tua palavra no meu coração para não pecar contra ti. </a:t>
            </a:r>
            <a:br>
              <a:rPr lang="pt-BR" sz="4400" dirty="0">
                <a:latin typeface="Best Kids" panose="02000500000000000000" pitchFamily="50" charset="0"/>
              </a:rPr>
            </a:br>
            <a:endParaRPr lang="pt-BR" sz="4400" dirty="0">
              <a:latin typeface="Angels Cookie" panose="02000500000000000000" pitchFamily="2" charset="0"/>
            </a:endParaRPr>
          </a:p>
        </p:txBody>
      </p:sp>
      <p:sp>
        <p:nvSpPr>
          <p:cNvPr id="8" name="Espaço Reservado para Texto 4">
            <a:extLst>
              <a:ext uri="{FF2B5EF4-FFF2-40B4-BE49-F238E27FC236}">
                <a16:creationId xmlns:a16="http://schemas.microsoft.com/office/drawing/2014/main" id="{35DD44F5-D8B1-E9E0-6DF3-EAA666A04283}"/>
              </a:ext>
            </a:extLst>
          </p:cNvPr>
          <p:cNvSpPr txBox="1">
            <a:spLocks/>
          </p:cNvSpPr>
          <p:nvPr/>
        </p:nvSpPr>
        <p:spPr>
          <a:xfrm>
            <a:off x="2165773" y="4976095"/>
            <a:ext cx="5962227" cy="1066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700" dirty="0">
                <a:latin typeface="Richela Kids" panose="02000500000000000000" pitchFamily="2" charset="0"/>
              </a:rPr>
              <a:t>Salmos 119:9, 11</a:t>
            </a:r>
          </a:p>
          <a:p>
            <a:pPr>
              <a:lnSpc>
                <a:spcPct val="80000"/>
              </a:lnSpc>
            </a:pPr>
            <a:r>
              <a:rPr lang="pt-BR" sz="2700" dirty="0">
                <a:latin typeface="Richela Kids" panose="02000500000000000000" pitchFamily="2" charset="0"/>
              </a:rPr>
              <a:t>Nova Almeida Atualizada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CBCE34D-B4E1-7419-D464-B414C094D079}"/>
              </a:ext>
            </a:extLst>
          </p:cNvPr>
          <p:cNvSpPr txBox="1"/>
          <p:nvPr/>
        </p:nvSpPr>
        <p:spPr>
          <a:xfrm>
            <a:off x="2165773" y="1257300"/>
            <a:ext cx="32733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608860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2D7F427-9031-AE8C-B024-635E56BAF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773" y="1070082"/>
            <a:ext cx="9281160" cy="3701562"/>
          </a:xfrm>
        </p:spPr>
        <p:txBody>
          <a:bodyPr>
            <a:noAutofit/>
          </a:bodyPr>
          <a:lstStyle/>
          <a:p>
            <a:r>
              <a:rPr lang="pt-B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  <a:t> </a:t>
            </a:r>
            <a:br>
              <a:rPr lang="pt-B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</a:br>
            <a:r>
              <a:rPr lang="pt-B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  <a:t>  Portanto, guardem e cumpram as palavras desta aliança, para que vocês prosperem em tudo o que fizerem. </a:t>
            </a:r>
            <a:br>
              <a:rPr lang="pt-BR" sz="4400" dirty="0">
                <a:latin typeface="Best Kids" panose="02000500000000000000" pitchFamily="50" charset="0"/>
              </a:rPr>
            </a:br>
            <a:endParaRPr lang="pt-BR" sz="4400" dirty="0">
              <a:latin typeface="Angels Cookie" panose="02000500000000000000" pitchFamily="2" charset="0"/>
            </a:endParaRPr>
          </a:p>
        </p:txBody>
      </p:sp>
      <p:sp>
        <p:nvSpPr>
          <p:cNvPr id="8" name="Espaço Reservado para Texto 4">
            <a:extLst>
              <a:ext uri="{FF2B5EF4-FFF2-40B4-BE49-F238E27FC236}">
                <a16:creationId xmlns:a16="http://schemas.microsoft.com/office/drawing/2014/main" id="{35DD44F5-D8B1-E9E0-6DF3-EAA666A04283}"/>
              </a:ext>
            </a:extLst>
          </p:cNvPr>
          <p:cNvSpPr txBox="1">
            <a:spLocks/>
          </p:cNvSpPr>
          <p:nvPr/>
        </p:nvSpPr>
        <p:spPr>
          <a:xfrm>
            <a:off x="2165773" y="4976095"/>
            <a:ext cx="5962227" cy="1066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700" dirty="0">
                <a:latin typeface="Richela Kids" panose="02000500000000000000" pitchFamily="2" charset="0"/>
              </a:rPr>
              <a:t>Deuteronômio 29:9</a:t>
            </a:r>
          </a:p>
          <a:p>
            <a:pPr>
              <a:lnSpc>
                <a:spcPct val="80000"/>
              </a:lnSpc>
            </a:pPr>
            <a:r>
              <a:rPr lang="pt-BR" sz="2700" dirty="0">
                <a:latin typeface="Richela Kids" panose="02000500000000000000" pitchFamily="2" charset="0"/>
              </a:rPr>
              <a:t>Nova Almeida Atualizada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CBCE34D-B4E1-7419-D464-B414C094D079}"/>
              </a:ext>
            </a:extLst>
          </p:cNvPr>
          <p:cNvSpPr txBox="1"/>
          <p:nvPr/>
        </p:nvSpPr>
        <p:spPr>
          <a:xfrm>
            <a:off x="2165773" y="1732084"/>
            <a:ext cx="35298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015732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2D7F427-9031-AE8C-B024-635E56BAF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774" y="1057470"/>
            <a:ext cx="9281160" cy="3328047"/>
          </a:xfrm>
        </p:spPr>
        <p:txBody>
          <a:bodyPr>
            <a:normAutofit fontScale="90000"/>
          </a:bodyPr>
          <a:lstStyle/>
          <a:p>
            <a:r>
              <a:rPr lang="pt-BR" sz="4900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  <a:t>¹ Bem-aventurado o homem que não anda no conselho dos ímpios, não se detém no caminho dos pecadores, nem se assenta na roda dos escarnecedores. </a:t>
            </a:r>
            <a:br>
              <a:rPr lang="pt-BR" sz="4900" dirty="0">
                <a:latin typeface="Angels Cookie" panose="02000500000000000000" pitchFamily="2" charset="0"/>
              </a:rPr>
            </a:br>
            <a:endParaRPr lang="pt-BR" sz="4900" dirty="0">
              <a:latin typeface="Angels Cookie" panose="02000500000000000000" pitchFamily="2" charset="0"/>
            </a:endParaRP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D2A51B1-92DE-E3CD-47AC-CD46EF5F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5773" y="5020056"/>
            <a:ext cx="3930227" cy="1066800"/>
          </a:xfrm>
        </p:spPr>
        <p:txBody>
          <a:bodyPr>
            <a:normAutofit fontScale="77500" lnSpcReduction="20000"/>
          </a:bodyPr>
          <a:lstStyle/>
          <a:p>
            <a:r>
              <a:rPr lang="pt-BR" sz="3200" dirty="0">
                <a:latin typeface="Richela Kids" panose="02000500000000000000" pitchFamily="2" charset="0"/>
              </a:rPr>
              <a:t>Salmo 1:1</a:t>
            </a:r>
          </a:p>
          <a:p>
            <a:r>
              <a:rPr lang="pt-BR" sz="3200" dirty="0">
                <a:latin typeface="Richela Kids" panose="02000500000000000000" pitchFamily="2" charset="0"/>
              </a:rPr>
              <a:t>Nova Almeida Atualizada</a:t>
            </a:r>
          </a:p>
        </p:txBody>
      </p:sp>
    </p:spTree>
    <p:extLst>
      <p:ext uri="{BB962C8B-B14F-4D97-AF65-F5344CB8AC3E}">
        <p14:creationId xmlns:p14="http://schemas.microsoft.com/office/powerpoint/2010/main" val="4147420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2D7F427-9031-AE8C-B024-635E56BAF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773" y="1279142"/>
            <a:ext cx="9281160" cy="3328047"/>
          </a:xfrm>
        </p:spPr>
        <p:txBody>
          <a:bodyPr>
            <a:normAutofit/>
          </a:bodyPr>
          <a:lstStyle/>
          <a:p>
            <a:br>
              <a:rPr lang="pt-BR" sz="4900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</a:br>
            <a:r>
              <a:rPr lang="pt-BR" sz="4900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  <a:t>¹  Não siga pela vereda dos ímpios nem ande no caminho dos maus. </a:t>
            </a:r>
            <a:br>
              <a:rPr lang="pt-BR" sz="4900" dirty="0">
                <a:solidFill>
                  <a:schemeClr val="tx1">
                    <a:lumMod val="75000"/>
                    <a:lumOff val="25000"/>
                  </a:schemeClr>
                </a:solidFill>
                <a:latin typeface="Angels Cookie" panose="02000500000000000000" pitchFamily="2" charset="0"/>
              </a:rPr>
            </a:br>
            <a:endParaRPr lang="pt-BR" sz="4900" dirty="0">
              <a:solidFill>
                <a:schemeClr val="tx1">
                  <a:lumMod val="75000"/>
                  <a:lumOff val="25000"/>
                </a:schemeClr>
              </a:solidFill>
              <a:latin typeface="Angels Cookie" panose="02000500000000000000" pitchFamily="2" charset="0"/>
            </a:endParaRP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D2A51B1-92DE-E3CD-47AC-CD46EF5F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5773" y="5020056"/>
            <a:ext cx="4613718" cy="1066800"/>
          </a:xfrm>
        </p:spPr>
        <p:txBody>
          <a:bodyPr>
            <a:normAutofit/>
          </a:bodyPr>
          <a:lstStyle/>
          <a:p>
            <a:r>
              <a:rPr lang="pt-BR" sz="2500" dirty="0">
                <a:latin typeface="Richela Kids" panose="02000500000000000000" pitchFamily="2" charset="0"/>
              </a:rPr>
              <a:t>Provérbios 4:14</a:t>
            </a:r>
          </a:p>
          <a:p>
            <a:r>
              <a:rPr lang="pt-BR" sz="2500" dirty="0">
                <a:latin typeface="Richela Kids" panose="02000500000000000000" pitchFamily="2" charset="0"/>
              </a:rPr>
              <a:t>Nova Versão Internacional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CD8FA33-A145-F0C6-34D4-CE5084FC07A1}"/>
              </a:ext>
            </a:extLst>
          </p:cNvPr>
          <p:cNvSpPr txBox="1"/>
          <p:nvPr/>
        </p:nvSpPr>
        <p:spPr>
          <a:xfrm>
            <a:off x="2318327" y="1967344"/>
            <a:ext cx="295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87211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2D7F427-9031-AE8C-B024-635E56BAF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773" y="992816"/>
            <a:ext cx="9281160" cy="3328047"/>
          </a:xfrm>
        </p:spPr>
        <p:txBody>
          <a:bodyPr>
            <a:normAutofit/>
          </a:bodyPr>
          <a:lstStyle/>
          <a:p>
            <a:br>
              <a:rPr lang="pt-BR" sz="4900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</a:br>
            <a:r>
              <a:rPr lang="pt-BR" sz="4900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  <a:t>  aquele que afirma que permanece nele (jesus), deve andar como ele andou. </a:t>
            </a:r>
            <a:endParaRPr lang="pt-BR" sz="4900" dirty="0">
              <a:solidFill>
                <a:schemeClr val="tx1">
                  <a:lumMod val="75000"/>
                  <a:lumOff val="25000"/>
                </a:schemeClr>
              </a:solidFill>
              <a:latin typeface="Angels Cookie" panose="02000500000000000000" pitchFamily="2" charset="0"/>
            </a:endParaRP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D2A51B1-92DE-E3CD-47AC-CD46EF5F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5773" y="5020056"/>
            <a:ext cx="4382809" cy="1066800"/>
          </a:xfrm>
        </p:spPr>
        <p:txBody>
          <a:bodyPr>
            <a:normAutofit fontScale="85000" lnSpcReduction="10000"/>
          </a:bodyPr>
          <a:lstStyle/>
          <a:p>
            <a:r>
              <a:rPr lang="pt-BR" sz="3200" dirty="0">
                <a:latin typeface="Richela Kids" panose="02000500000000000000" pitchFamily="2" charset="0"/>
              </a:rPr>
              <a:t>1 João 2:6</a:t>
            </a:r>
          </a:p>
          <a:p>
            <a:r>
              <a:rPr lang="pt-BR" sz="3200" dirty="0">
                <a:latin typeface="Richela Kids" panose="02000500000000000000" pitchFamily="2" charset="0"/>
              </a:rPr>
              <a:t>Nova Versão Internacional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D6B593C-2B7C-30C2-7D5D-97A2824C964B}"/>
              </a:ext>
            </a:extLst>
          </p:cNvPr>
          <p:cNvSpPr txBox="1"/>
          <p:nvPr/>
        </p:nvSpPr>
        <p:spPr>
          <a:xfrm>
            <a:off x="2295083" y="1967345"/>
            <a:ext cx="319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03238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2D7F427-9031-AE8C-B024-635E56BAF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773" y="992816"/>
            <a:ext cx="9281160" cy="3328047"/>
          </a:xfrm>
        </p:spPr>
        <p:txBody>
          <a:bodyPr>
            <a:normAutofit fontScale="90000"/>
          </a:bodyPr>
          <a:lstStyle/>
          <a:p>
            <a:br>
              <a:rPr lang="pt-BR" sz="4900" dirty="0">
                <a:latin typeface="Best Kids" panose="02000500000000000000" pitchFamily="50" charset="0"/>
              </a:rPr>
            </a:br>
            <a:r>
              <a:rPr lang="pt-BR" sz="4900" dirty="0">
                <a:latin typeface="Best Kids" panose="02000500000000000000" pitchFamily="50" charset="0"/>
              </a:rPr>
              <a:t>  </a:t>
            </a:r>
            <a:br>
              <a:rPr lang="pt-BR" sz="4900" dirty="0">
                <a:latin typeface="Best Kids" panose="02000500000000000000" pitchFamily="50" charset="0"/>
              </a:rPr>
            </a:br>
            <a:r>
              <a:rPr lang="pt-BR" sz="4900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  <a:t>  Se, porém, andamos na luz, como ele está na luz, temos comunhão uns com os outros, e o sangue de Jesus, seu Filho, nos purifica de todo pecado. </a:t>
            </a:r>
            <a:br>
              <a:rPr lang="pt-BR" sz="4900" dirty="0">
                <a:latin typeface="Best Kids" panose="02000500000000000000" pitchFamily="50" charset="0"/>
              </a:rPr>
            </a:br>
            <a:endParaRPr lang="pt-BR" sz="4900" dirty="0">
              <a:latin typeface="Angels Cookie" panose="02000500000000000000" pitchFamily="2" charset="0"/>
            </a:endParaRP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D2A51B1-92DE-E3CD-47AC-CD46EF5F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5773" y="5020056"/>
            <a:ext cx="4382809" cy="1066800"/>
          </a:xfrm>
        </p:spPr>
        <p:txBody>
          <a:bodyPr>
            <a:normAutofit fontScale="85000" lnSpcReduction="10000"/>
          </a:bodyPr>
          <a:lstStyle/>
          <a:p>
            <a:r>
              <a:rPr lang="pt-BR" sz="3200" dirty="0">
                <a:latin typeface="Richela Kids" panose="02000500000000000000" pitchFamily="2" charset="0"/>
              </a:rPr>
              <a:t>1 João 1:7</a:t>
            </a:r>
          </a:p>
          <a:p>
            <a:r>
              <a:rPr lang="pt-BR" sz="3200" dirty="0">
                <a:latin typeface="Richela Kids" panose="02000500000000000000" pitchFamily="2" charset="0"/>
              </a:rPr>
              <a:t>Nova Versão Internacional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D6B593C-2B7C-30C2-7D5D-97A2824C964B}"/>
              </a:ext>
            </a:extLst>
          </p:cNvPr>
          <p:cNvSpPr txBox="1"/>
          <p:nvPr/>
        </p:nvSpPr>
        <p:spPr>
          <a:xfrm>
            <a:off x="2285846" y="1496291"/>
            <a:ext cx="328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637359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2D7F427-9031-AE8C-B024-635E56BAF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773" y="992816"/>
            <a:ext cx="9281160" cy="3328047"/>
          </a:xfrm>
        </p:spPr>
        <p:txBody>
          <a:bodyPr>
            <a:normAutofit fontScale="90000"/>
          </a:bodyPr>
          <a:lstStyle/>
          <a:p>
            <a:br>
              <a:rPr lang="pt-BR" sz="4900" dirty="0">
                <a:latin typeface="Best Kids" panose="02000500000000000000" pitchFamily="50" charset="0"/>
              </a:rPr>
            </a:br>
            <a:r>
              <a:rPr lang="pt-BR" sz="4900" dirty="0">
                <a:latin typeface="Best Kids" panose="02000500000000000000" pitchFamily="50" charset="0"/>
              </a:rPr>
              <a:t>  </a:t>
            </a:r>
            <a:br>
              <a:rPr lang="pt-BR" sz="4900" dirty="0">
                <a:latin typeface="Best Kids" panose="02000500000000000000" pitchFamily="50" charset="0"/>
              </a:rPr>
            </a:br>
            <a:r>
              <a:rPr lang="pt-BR" sz="4900" dirty="0">
                <a:latin typeface="Best Kids" panose="02000500000000000000" pitchFamily="50" charset="0"/>
              </a:rPr>
              <a:t>  </a:t>
            </a:r>
            <a:br>
              <a:rPr lang="pt-BR" sz="4900" dirty="0">
                <a:latin typeface="Best Kids" panose="02000500000000000000" pitchFamily="50" charset="0"/>
              </a:rPr>
            </a:br>
            <a:r>
              <a:rPr lang="pt-BR" sz="4900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  <a:t>² e vivam em amor, como também Cristo nos amou e se entregou por nós como oferta e sacrifício de aroma agradável a Deus. </a:t>
            </a:r>
            <a:br>
              <a:rPr lang="pt-BR" sz="4900" dirty="0">
                <a:latin typeface="Best Kids" panose="02000500000000000000" pitchFamily="50" charset="0"/>
              </a:rPr>
            </a:br>
            <a:br>
              <a:rPr lang="pt-BR" sz="4900" dirty="0">
                <a:latin typeface="Best Kids" panose="02000500000000000000" pitchFamily="50" charset="0"/>
              </a:rPr>
            </a:br>
            <a:endParaRPr lang="pt-BR" sz="4900" dirty="0">
              <a:latin typeface="Angels Cookie" panose="02000500000000000000" pitchFamily="2" charset="0"/>
            </a:endParaRP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D2A51B1-92DE-E3CD-47AC-CD46EF5F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5773" y="5020056"/>
            <a:ext cx="4382809" cy="1066800"/>
          </a:xfrm>
        </p:spPr>
        <p:txBody>
          <a:bodyPr>
            <a:normAutofit fontScale="85000" lnSpcReduction="10000"/>
          </a:bodyPr>
          <a:lstStyle/>
          <a:p>
            <a:r>
              <a:rPr lang="pt-BR" sz="3200" dirty="0">
                <a:latin typeface="Richela Kids" panose="02000500000000000000" pitchFamily="2" charset="0"/>
              </a:rPr>
              <a:t>Efésios 5:2</a:t>
            </a:r>
          </a:p>
          <a:p>
            <a:r>
              <a:rPr lang="pt-BR" sz="3200" dirty="0">
                <a:latin typeface="Richela Kids" panose="02000500000000000000" pitchFamily="2" charset="0"/>
              </a:rPr>
              <a:t>Nova Versão Internacional</a:t>
            </a:r>
          </a:p>
        </p:txBody>
      </p:sp>
    </p:spTree>
    <p:extLst>
      <p:ext uri="{BB962C8B-B14F-4D97-AF65-F5344CB8AC3E}">
        <p14:creationId xmlns:p14="http://schemas.microsoft.com/office/powerpoint/2010/main" val="1558766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2D7F427-9031-AE8C-B024-635E56BAF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773" y="1837943"/>
            <a:ext cx="9281160" cy="1708821"/>
          </a:xfrm>
        </p:spPr>
        <p:txBody>
          <a:bodyPr>
            <a:normAutofit fontScale="90000"/>
          </a:bodyPr>
          <a:lstStyle/>
          <a:p>
            <a:br>
              <a:rPr lang="pt-BR" sz="4900" dirty="0">
                <a:latin typeface="Best Kids" panose="02000500000000000000" pitchFamily="50" charset="0"/>
              </a:rPr>
            </a:br>
            <a:r>
              <a:rPr lang="pt-BR" sz="4900" dirty="0">
                <a:latin typeface="Best Kids" panose="02000500000000000000" pitchFamily="50" charset="0"/>
              </a:rPr>
              <a:t>  </a:t>
            </a:r>
            <a:br>
              <a:rPr lang="pt-BR" sz="4900" dirty="0">
                <a:latin typeface="Best Kids" panose="02000500000000000000" pitchFamily="50" charset="0"/>
              </a:rPr>
            </a:br>
            <a:r>
              <a:rPr lang="pt-BR" sz="4900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  <a:t>  </a:t>
            </a:r>
            <a:br>
              <a:rPr lang="pt-BR" sz="4900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</a:br>
            <a:r>
              <a:rPr lang="pt-BR" sz="4900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  <a:t>¹  O amigo ama sempre e na desgraça ele se torna um irmão.</a:t>
            </a:r>
            <a:br>
              <a:rPr lang="pt-BR" sz="4900" dirty="0">
                <a:latin typeface="Best Kids" panose="02000500000000000000" pitchFamily="50" charset="0"/>
              </a:rPr>
            </a:br>
            <a:br>
              <a:rPr lang="pt-BR" sz="4900" dirty="0">
                <a:latin typeface="Best Kids" panose="02000500000000000000" pitchFamily="50" charset="0"/>
              </a:rPr>
            </a:br>
            <a:endParaRPr lang="pt-BR" sz="4900" dirty="0">
              <a:latin typeface="Angels Cookie" panose="02000500000000000000" pitchFamily="2" charset="0"/>
            </a:endParaRP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D2A51B1-92DE-E3CD-47AC-CD46EF5F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5773" y="5020056"/>
            <a:ext cx="5962227" cy="1066800"/>
          </a:xfrm>
        </p:spPr>
        <p:txBody>
          <a:bodyPr>
            <a:normAutofit fontScale="85000" lnSpcReduction="10000"/>
          </a:bodyPr>
          <a:lstStyle/>
          <a:p>
            <a:r>
              <a:rPr lang="pt-BR" sz="3200" dirty="0">
                <a:latin typeface="Richela Kids" panose="02000500000000000000" pitchFamily="2" charset="0"/>
              </a:rPr>
              <a:t>provérbios 17:17</a:t>
            </a:r>
          </a:p>
          <a:p>
            <a:r>
              <a:rPr lang="pt-BR" sz="3200" dirty="0">
                <a:latin typeface="Richela Kids" panose="02000500000000000000" pitchFamily="2" charset="0"/>
              </a:rPr>
              <a:t>Nova Tradução da Linguagem de Hoje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BE7A44F-4888-9218-3F83-21DCE533D9AE}"/>
              </a:ext>
            </a:extLst>
          </p:cNvPr>
          <p:cNvSpPr txBox="1"/>
          <p:nvPr/>
        </p:nvSpPr>
        <p:spPr>
          <a:xfrm>
            <a:off x="2332028" y="2336800"/>
            <a:ext cx="31290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777649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2D7F427-9031-AE8C-B024-635E56BAF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773" y="1837943"/>
            <a:ext cx="9281160" cy="1708821"/>
          </a:xfrm>
        </p:spPr>
        <p:txBody>
          <a:bodyPr>
            <a:normAutofit fontScale="90000"/>
          </a:bodyPr>
          <a:lstStyle/>
          <a:p>
            <a:br>
              <a:rPr lang="pt-BR" sz="4900" dirty="0">
                <a:latin typeface="Best Kids" panose="02000500000000000000" pitchFamily="50" charset="0"/>
              </a:rPr>
            </a:br>
            <a:r>
              <a:rPr lang="pt-BR" sz="4900" dirty="0">
                <a:latin typeface="Best Kids" panose="02000500000000000000" pitchFamily="50" charset="0"/>
              </a:rPr>
              <a:t>  </a:t>
            </a:r>
            <a:br>
              <a:rPr lang="pt-BR" sz="4900" dirty="0">
                <a:latin typeface="Best Kids" panose="02000500000000000000" pitchFamily="50" charset="0"/>
              </a:rPr>
            </a:br>
            <a:r>
              <a:rPr lang="pt-BR" sz="4900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  <a:t>  </a:t>
            </a:r>
            <a:br>
              <a:rPr lang="pt-BR" sz="4900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</a:br>
            <a:r>
              <a:rPr lang="pt-BR" sz="4900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  <a:t>¹  Assim como o ferro afia o ferro, o homem afia o seu companheiro. </a:t>
            </a:r>
            <a:br>
              <a:rPr lang="pt-BR" sz="4900" dirty="0">
                <a:latin typeface="Best Kids" panose="02000500000000000000" pitchFamily="50" charset="0"/>
              </a:rPr>
            </a:br>
            <a:br>
              <a:rPr lang="pt-BR" sz="4900" dirty="0">
                <a:latin typeface="Best Kids" panose="02000500000000000000" pitchFamily="50" charset="0"/>
              </a:rPr>
            </a:br>
            <a:endParaRPr lang="pt-BR" sz="4900" dirty="0">
              <a:latin typeface="Angels Cookie" panose="02000500000000000000" pitchFamily="2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BE7A44F-4888-9218-3F83-21DCE533D9AE}"/>
              </a:ext>
            </a:extLst>
          </p:cNvPr>
          <p:cNvSpPr txBox="1"/>
          <p:nvPr/>
        </p:nvSpPr>
        <p:spPr>
          <a:xfrm>
            <a:off x="2332028" y="2336800"/>
            <a:ext cx="31290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  <a:t>7</a:t>
            </a:r>
          </a:p>
        </p:txBody>
      </p:sp>
      <p:sp>
        <p:nvSpPr>
          <p:cNvPr id="8" name="Espaço Reservado para Texto 4">
            <a:extLst>
              <a:ext uri="{FF2B5EF4-FFF2-40B4-BE49-F238E27FC236}">
                <a16:creationId xmlns:a16="http://schemas.microsoft.com/office/drawing/2014/main" id="{35DD44F5-D8B1-E9E0-6DF3-EAA666A04283}"/>
              </a:ext>
            </a:extLst>
          </p:cNvPr>
          <p:cNvSpPr txBox="1">
            <a:spLocks/>
          </p:cNvSpPr>
          <p:nvPr/>
        </p:nvSpPr>
        <p:spPr>
          <a:xfrm>
            <a:off x="2165773" y="4976095"/>
            <a:ext cx="5962227" cy="1066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700" dirty="0">
                <a:latin typeface="Richela Kids" panose="02000500000000000000" pitchFamily="2" charset="0"/>
              </a:rPr>
              <a:t>provérbios 27:17</a:t>
            </a:r>
          </a:p>
          <a:p>
            <a:pPr>
              <a:lnSpc>
                <a:spcPct val="80000"/>
              </a:lnSpc>
            </a:pPr>
            <a:r>
              <a:rPr lang="pt-BR" sz="2700" dirty="0">
                <a:latin typeface="Richela Kids" panose="02000500000000000000" pitchFamily="2" charset="0"/>
              </a:rPr>
              <a:t>Nova Versão Internacional</a:t>
            </a:r>
          </a:p>
        </p:txBody>
      </p:sp>
    </p:spTree>
    <p:extLst>
      <p:ext uri="{BB962C8B-B14F-4D97-AF65-F5344CB8AC3E}">
        <p14:creationId xmlns:p14="http://schemas.microsoft.com/office/powerpoint/2010/main" val="2350549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2D7F427-9031-AE8C-B024-635E56BAF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773" y="1773284"/>
            <a:ext cx="9281160" cy="1708821"/>
          </a:xfrm>
        </p:spPr>
        <p:txBody>
          <a:bodyPr>
            <a:normAutofit fontScale="90000"/>
          </a:bodyPr>
          <a:lstStyle/>
          <a:p>
            <a:br>
              <a:rPr lang="pt-BR" sz="4900" dirty="0">
                <a:latin typeface="Best Kids" panose="02000500000000000000" pitchFamily="50" charset="0"/>
              </a:rPr>
            </a:br>
            <a:r>
              <a:rPr lang="pt-BR" sz="4900" dirty="0">
                <a:latin typeface="Best Kids" panose="02000500000000000000" pitchFamily="50" charset="0"/>
              </a:rPr>
              <a:t>  </a:t>
            </a:r>
            <a:br>
              <a:rPr lang="pt-BR" sz="4900" dirty="0">
                <a:latin typeface="Best Kids" panose="02000500000000000000" pitchFamily="50" charset="0"/>
              </a:rPr>
            </a:br>
            <a:r>
              <a:rPr lang="pt-BR" sz="4900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  <a:t>  </a:t>
            </a:r>
            <a:br>
              <a:rPr lang="pt-BR" sz="4900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</a:br>
            <a:r>
              <a:rPr lang="pt-BR" sz="4900" dirty="0">
                <a:solidFill>
                  <a:schemeClr val="tx1">
                    <a:lumMod val="75000"/>
                    <a:lumOff val="25000"/>
                  </a:schemeClr>
                </a:solidFill>
                <a:latin typeface="Best Kids" panose="02000500000000000000" pitchFamily="50" charset="0"/>
              </a:rPr>
              <a:t>¹ Depois dessa conversa de Davi com Saul, surgiu tão grande amizade entre Jônatas e Davi que Jônatas tornou-se o seu melhor amigo. </a:t>
            </a:r>
            <a:br>
              <a:rPr lang="pt-BR" sz="4900" dirty="0">
                <a:latin typeface="Best Kids" panose="02000500000000000000" pitchFamily="50" charset="0"/>
              </a:rPr>
            </a:br>
            <a:br>
              <a:rPr lang="pt-BR" sz="4900" dirty="0">
                <a:latin typeface="Best Kids" panose="02000500000000000000" pitchFamily="50" charset="0"/>
              </a:rPr>
            </a:br>
            <a:endParaRPr lang="pt-BR" sz="4900" dirty="0">
              <a:latin typeface="Angels Cookie" panose="02000500000000000000" pitchFamily="2" charset="0"/>
            </a:endParaRPr>
          </a:p>
        </p:txBody>
      </p:sp>
      <p:sp>
        <p:nvSpPr>
          <p:cNvPr id="8" name="Espaço Reservado para Texto 4">
            <a:extLst>
              <a:ext uri="{FF2B5EF4-FFF2-40B4-BE49-F238E27FC236}">
                <a16:creationId xmlns:a16="http://schemas.microsoft.com/office/drawing/2014/main" id="{35DD44F5-D8B1-E9E0-6DF3-EAA666A04283}"/>
              </a:ext>
            </a:extLst>
          </p:cNvPr>
          <p:cNvSpPr txBox="1">
            <a:spLocks/>
          </p:cNvSpPr>
          <p:nvPr/>
        </p:nvSpPr>
        <p:spPr>
          <a:xfrm>
            <a:off x="2165773" y="4976095"/>
            <a:ext cx="5962227" cy="1066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700" dirty="0">
                <a:latin typeface="Richela Kids" panose="02000500000000000000" pitchFamily="2" charset="0"/>
              </a:rPr>
              <a:t>1 Samuel 18:1</a:t>
            </a:r>
          </a:p>
          <a:p>
            <a:pPr>
              <a:lnSpc>
                <a:spcPct val="80000"/>
              </a:lnSpc>
            </a:pPr>
            <a:r>
              <a:rPr lang="pt-BR" sz="2700" dirty="0">
                <a:latin typeface="Richela Kids" panose="02000500000000000000" pitchFamily="2" charset="0"/>
              </a:rPr>
              <a:t>Nova Versão Internacional</a:t>
            </a:r>
          </a:p>
        </p:txBody>
      </p:sp>
    </p:spTree>
    <p:extLst>
      <p:ext uri="{BB962C8B-B14F-4D97-AF65-F5344CB8AC3E}">
        <p14:creationId xmlns:p14="http://schemas.microsoft.com/office/powerpoint/2010/main" val="38175812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Amarelo Verd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Tipo de Madei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i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TM03090434[[fn=Tipo de Madeira]]</Template>
  <TotalTime>166</TotalTime>
  <Words>655</Words>
  <Application>Microsoft Office PowerPoint</Application>
  <PresentationFormat>Widescreen</PresentationFormat>
  <Paragraphs>57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3" baseType="lpstr">
      <vt:lpstr>Agent Orange</vt:lpstr>
      <vt:lpstr>Angels Cookie</vt:lpstr>
      <vt:lpstr>Best Kids</vt:lpstr>
      <vt:lpstr>Richela Kids</vt:lpstr>
      <vt:lpstr>Rockwell</vt:lpstr>
      <vt:lpstr>Rockwell Condensed</vt:lpstr>
      <vt:lpstr>Wingdings</vt:lpstr>
      <vt:lpstr>Tipo de Madeira</vt:lpstr>
      <vt:lpstr>AMIZADES, SIM OU CLARO?</vt:lpstr>
      <vt:lpstr>¹ Bem-aventurado o homem que não anda no conselho dos ímpios, não se detém no caminho dos pecadores, nem se assenta na roda dos escarnecedores.  </vt:lpstr>
      <vt:lpstr> ¹  Não siga pela vereda dos ímpios nem ande no caminho dos maus.  </vt:lpstr>
      <vt:lpstr>   aquele que afirma que permanece nele (jesus), deve andar como ele andou. </vt:lpstr>
      <vt:lpstr>      Se, porém, andamos na luz, como ele está na luz, temos comunhão uns com os outros, e o sangue de Jesus, seu Filho, nos purifica de todo pecado.  </vt:lpstr>
      <vt:lpstr>       ² e vivam em amor, como também Cristo nos amou e se entregou por nós como oferta e sacrifício de aroma agradável a Deus.   </vt:lpstr>
      <vt:lpstr>       ¹  O amigo ama sempre e na desgraça ele se torna um irmão.  </vt:lpstr>
      <vt:lpstr>       ¹  Assim como o ferro afia o ferro, o homem afia o seu companheiro.   </vt:lpstr>
      <vt:lpstr>       ¹ Depois dessa conversa de Davi com Saul, surgiu tão grande amizade entre Jônatas e Davi que Jônatas tornou-se o seu melhor amigo.   </vt:lpstr>
      <vt:lpstr>² e no caminho disse-lhe Elias: "Fique aqui, pois o Senhor me enviou a Betel". Eliseu, porém, disse: "Juro pelo nome do Senhor e por tua vida, que não te deixarei ir só". Então foram a Betel.  </vt:lpstr>
      <vt:lpstr> ¹  Você já deve estar ciente de que todos os da província da Ásia me abandonaram. Entre eles estão Fígelo e Hermógenes. ¹  Que o Senhor conceda misericórdia à casa de Onesíforo, porque, muitas vezes, me deu ânimo e nunca se envergonhou das minhas algemas. ¹  Pelo contrário, quando chegou a Roma, me procurou com persistência até me encontrar.  </vt:lpstr>
      <vt:lpstr>   Na outra carta, já escrevi a vocês que não se associassem com os impuros. ¹  Refiro-me, com isto, não propriamente aos impuros deste mundo, aos avarentos, ladrões ou idólatras, pois, neste caso, vocês teriam de sair do mundo. ¹¹ Mas, agora, escrevo a vocês que não se associem com alguém que, dizendo-se irmão, for devasso, avarento, idólatra, maldizente, bêbado ou ladrão; nem mesmo comam com alguém assim.  </vt:lpstr>
      <vt:lpstr> ² Pelo contrário, o seu prazer está na lei do Senhor, e na sua lei medita de dia e de noite. ³ Ele é como árvore plantada junto a uma corrente de águas, que, no devido tempo, dá o seu fruto, e cuja folhagem não murcha; e tudo o que ele faz será bem-sucedido.  </vt:lpstr>
      <vt:lpstr>    De que maneira poderá o jovem guardar puro o seu caminho? Observando-o segundo a tua palavra. ¹¹ Guardo a tua palavra no meu coração para não pecar contra ti.  </vt:lpstr>
      <vt:lpstr>    Portanto, guardem e cumpram as palavras desta aliança, para que vocês prosperem em tudo o que fizerem.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AMIZADES, SIM OU CLARO?</dc:title>
  <dc:creator>Daniel Pereira</dc:creator>
  <cp:lastModifiedBy>Daniel Pereira</cp:lastModifiedBy>
  <cp:revision>1</cp:revision>
  <dcterms:created xsi:type="dcterms:W3CDTF">2023-08-02T19:14:47Z</dcterms:created>
  <dcterms:modified xsi:type="dcterms:W3CDTF">2023-08-02T22:07:23Z</dcterms:modified>
</cp:coreProperties>
</file>