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50" autoAdjust="0"/>
  </p:normalViewPr>
  <p:slideViewPr>
    <p:cSldViewPr snapToGrid="0">
      <p:cViewPr varScale="1">
        <p:scale>
          <a:sx n="75" d="100"/>
          <a:sy n="75" d="100"/>
        </p:scale>
        <p:origin x="5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2678C51-E1B0-448E-9B22-75FA5651768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B09EB81-017D-4606-99A8-49509D275F88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6513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8C51-E1B0-448E-9B22-75FA5651768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EB81-017D-4606-99A8-49509D275F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345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8C51-E1B0-448E-9B22-75FA5651768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EB81-017D-4606-99A8-49509D275F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309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8C51-E1B0-448E-9B22-75FA5651768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EB81-017D-4606-99A8-49509D275F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921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8C51-E1B0-448E-9B22-75FA5651768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EB81-017D-4606-99A8-49509D275F88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656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8C51-E1B0-448E-9B22-75FA5651768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EB81-017D-4606-99A8-49509D275F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057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8C51-E1B0-448E-9B22-75FA5651768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EB81-017D-4606-99A8-49509D275F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916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8C51-E1B0-448E-9B22-75FA5651768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EB81-017D-4606-99A8-49509D275F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295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8C51-E1B0-448E-9B22-75FA5651768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EB81-017D-4606-99A8-49509D275F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403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8C51-E1B0-448E-9B22-75FA5651768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EB81-017D-4606-99A8-49509D275F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850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8C51-E1B0-448E-9B22-75FA5651768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EB81-017D-4606-99A8-49509D275F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093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2678C51-E1B0-448E-9B22-75FA5651768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B09EB81-017D-4606-99A8-49509D275F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343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51498-A012-FED9-385A-1106FC9A7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sz="6000"/>
              <a:t>TIPOS DE LISTAS</a:t>
            </a:r>
            <a:endParaRPr lang="es-CO" sz="60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9F7988-03BF-4BB9-90FD-6F38F3EEB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237670"/>
            <a:ext cx="9418320" cy="1183261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Fundamentos</a:t>
            </a:r>
            <a:r>
              <a:rPr lang="en-US" dirty="0"/>
              <a:t> de </a:t>
            </a:r>
            <a:r>
              <a:rPr lang="en-US" dirty="0" err="1"/>
              <a:t>Programaci</a:t>
            </a:r>
            <a:r>
              <a:rPr lang="es-CO" dirty="0" err="1"/>
              <a:t>ón</a:t>
            </a:r>
            <a:r>
              <a:rPr lang="es-CO" dirty="0"/>
              <a:t> (PYTHON)</a:t>
            </a:r>
          </a:p>
          <a:p>
            <a:pPr algn="ctr"/>
            <a:r>
              <a:rPr lang="es-CO" dirty="0"/>
              <a:t>NOMBRES: Daniel Felipe Lizarazo</a:t>
            </a:r>
            <a:r>
              <a:rPr lang="es-CO"/>
              <a:t>, Daniela de </a:t>
            </a:r>
            <a:r>
              <a:rPr lang="es-CO" dirty="0" err="1"/>
              <a:t>Jesus</a:t>
            </a:r>
            <a:r>
              <a:rPr lang="es-CO" dirty="0"/>
              <a:t> </a:t>
            </a:r>
            <a:r>
              <a:rPr lang="es-CO" dirty="0" err="1"/>
              <a:t>Marquez</a:t>
            </a:r>
            <a:endParaRPr lang="es-CO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17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D7C172E-A95D-63E6-B87C-01E8A7543C8E}"/>
              </a:ext>
            </a:extLst>
          </p:cNvPr>
          <p:cNvSpPr txBox="1"/>
          <p:nvPr/>
        </p:nvSpPr>
        <p:spPr>
          <a:xfrm>
            <a:off x="718874" y="2325158"/>
            <a:ext cx="4534048" cy="3854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DEFINICIÓN:</a:t>
            </a:r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b="0" i="0" dirty="0">
                <a:effectLst/>
              </a:rPr>
              <a:t>En Python, </a:t>
            </a:r>
            <a:r>
              <a:rPr lang="en-US" b="0" i="0" dirty="0" err="1">
                <a:effectLst/>
              </a:rPr>
              <a:t>una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lista</a:t>
            </a:r>
            <a:r>
              <a:rPr lang="en-US" b="0" i="0" dirty="0">
                <a:effectLst/>
              </a:rPr>
              <a:t> es </a:t>
            </a:r>
            <a:r>
              <a:rPr lang="en-US" b="0" i="0" dirty="0" err="1">
                <a:effectLst/>
              </a:rPr>
              <a:t>una</a:t>
            </a:r>
            <a:r>
              <a:rPr lang="en-US" b="0" i="0" dirty="0">
                <a:effectLst/>
              </a:rPr>
              <a:t> </a:t>
            </a:r>
            <a:r>
              <a:rPr lang="en-US" b="0" i="0" dirty="0" err="1">
                <a:effectLst/>
              </a:rPr>
              <a:t>estructura</a:t>
            </a:r>
            <a:r>
              <a:rPr lang="en-US" b="0" i="0" dirty="0">
                <a:effectLst/>
              </a:rPr>
              <a:t> de </a:t>
            </a:r>
            <a:r>
              <a:rPr lang="en-US" b="0" i="0" dirty="0" err="1">
                <a:effectLst/>
              </a:rPr>
              <a:t>datos</a:t>
            </a:r>
            <a:r>
              <a:rPr lang="en-US" b="0" i="0" dirty="0">
                <a:effectLst/>
              </a:rPr>
              <a:t> que </a:t>
            </a:r>
            <a:r>
              <a:rPr lang="en-US" b="0" i="0" dirty="0" err="1">
                <a:effectLst/>
              </a:rPr>
              <a:t>almacena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objetos</a:t>
            </a:r>
            <a:r>
              <a:rPr lang="en-US" b="0" i="0" dirty="0">
                <a:effectLst/>
              </a:rPr>
              <a:t> de forma </a:t>
            </a:r>
            <a:r>
              <a:rPr lang="en-US" b="0" i="0" dirty="0" err="1">
                <a:effectLst/>
              </a:rPr>
              <a:t>ordenada</a:t>
            </a:r>
            <a:r>
              <a:rPr lang="en-US" b="0" i="0" dirty="0">
                <a:effectLst/>
              </a:rPr>
              <a:t>. Son un </a:t>
            </a:r>
            <a:r>
              <a:rPr lang="en-US" b="0" i="0" dirty="0" err="1">
                <a:effectLst/>
              </a:rPr>
              <a:t>tipo</a:t>
            </a:r>
            <a:r>
              <a:rPr lang="en-US" b="0" i="0" dirty="0">
                <a:effectLst/>
              </a:rPr>
              <a:t> de </a:t>
            </a:r>
            <a:r>
              <a:rPr lang="en-US" b="0" i="0" dirty="0" err="1">
                <a:effectLst/>
              </a:rPr>
              <a:t>dato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nativo</a:t>
            </a:r>
            <a:r>
              <a:rPr lang="en-US" b="0" i="0" dirty="0">
                <a:effectLst/>
              </a:rPr>
              <a:t> del </a:t>
            </a:r>
            <a:r>
              <a:rPr lang="en-US" b="0" i="0" dirty="0" err="1">
                <a:effectLst/>
              </a:rPr>
              <a:t>lenguaje</a:t>
            </a:r>
            <a:r>
              <a:rPr lang="en-US" b="0" i="0" dirty="0">
                <a:effectLst/>
              </a:rPr>
              <a:t> y son </a:t>
            </a:r>
            <a:r>
              <a:rPr lang="en-US" b="0" i="0" dirty="0" err="1">
                <a:effectLst/>
              </a:rPr>
              <a:t>similares</a:t>
            </a:r>
            <a:r>
              <a:rPr lang="en-US" b="0" i="0" dirty="0">
                <a:effectLst/>
              </a:rPr>
              <a:t> a las matrices de </a:t>
            </a:r>
            <a:r>
              <a:rPr lang="en-US" b="0" i="0" dirty="0" err="1">
                <a:effectLst/>
              </a:rPr>
              <a:t>otros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lenguajes</a:t>
            </a:r>
            <a:r>
              <a:rPr lang="en-US" b="0" i="0" dirty="0">
                <a:effectLst/>
              </a:rPr>
              <a:t>. </a:t>
            </a:r>
            <a:endParaRPr lang="en-US" dirty="0"/>
          </a:p>
        </p:txBody>
      </p:sp>
      <p:pic>
        <p:nvPicPr>
          <p:cNvPr id="1026" name="Picture 2" descr="Cortar arreglos en Python, slice en listas">
            <a:extLst>
              <a:ext uri="{FF2B5EF4-FFF2-40B4-BE49-F238E27FC236}">
                <a16:creationId xmlns:a16="http://schemas.microsoft.com/office/drawing/2014/main" id="{FDE0ED08-C533-E8B9-D220-C7BACD0310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633157" y="2250239"/>
            <a:ext cx="5209989" cy="23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83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Rectangle 2062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pic>
        <p:nvPicPr>
          <p:cNvPr id="2058" name="Picture 10" descr="▷ Ejercicios de Listas en Python 2025 - BigBayData.com">
            <a:extLst>
              <a:ext uri="{FF2B5EF4-FFF2-40B4-BE49-F238E27FC236}">
                <a16:creationId xmlns:a16="http://schemas.microsoft.com/office/drawing/2014/main" id="{194530AA-DD39-ECED-1D86-FEF7296EBC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28178" r="7433" b="12244"/>
          <a:stretch/>
        </p:blipFill>
        <p:spPr bwMode="auto">
          <a:xfrm>
            <a:off x="1483359" y="2672080"/>
            <a:ext cx="4206241" cy="202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F7AE3CED-84C0-7351-DD9F-0EB53DEBB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6639" y="1634278"/>
            <a:ext cx="4572002" cy="385497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18288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es-CO" b="0" i="0" u="none" strike="noStrike" cap="none" normalizeH="0" baseline="0" dirty="0">
                <a:ln>
                  <a:noFill/>
                </a:ln>
                <a:effectLst/>
              </a:rPr>
              <a:t>CARACTERSTICAS:</a:t>
            </a:r>
          </a:p>
          <a:p>
            <a:pPr marL="0" marR="0" lvl="0" indent="-18288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Char char="•"/>
              <a:tabLst/>
            </a:pPr>
            <a:r>
              <a:rPr kumimoji="0" lang="en-US" altLang="es-CO" b="0" i="0" u="none" strike="noStrike" cap="none" normalizeH="0" baseline="0" dirty="0">
                <a:ln>
                  <a:noFill/>
                </a:ln>
                <a:effectLst/>
              </a:rPr>
              <a:t>Son </a:t>
            </a:r>
            <a:r>
              <a:rPr kumimoji="0" lang="en-US" altLang="es-CO" b="0" i="0" u="none" strike="noStrike" cap="none" normalizeH="0" baseline="0" dirty="0" err="1">
                <a:ln>
                  <a:noFill/>
                </a:ln>
                <a:effectLst/>
              </a:rPr>
              <a:t>mutables</a:t>
            </a:r>
            <a:r>
              <a:rPr kumimoji="0" lang="en-US" altLang="es-CO" b="0" i="0" u="none" strike="noStrike" cap="none" normalizeH="0" baseline="0" dirty="0">
                <a:ln>
                  <a:noFill/>
                </a:ln>
                <a:effectLst/>
              </a:rPr>
              <a:t> y </a:t>
            </a:r>
            <a:r>
              <a:rPr kumimoji="0" lang="en-US" altLang="es-CO" b="0" i="0" u="none" strike="noStrike" cap="none" normalizeH="0" baseline="0" dirty="0" err="1">
                <a:ln>
                  <a:noFill/>
                </a:ln>
                <a:effectLst/>
              </a:rPr>
              <a:t>dinámicas</a:t>
            </a:r>
            <a:endParaRPr kumimoji="0" lang="en-US" altLang="es-CO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18288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Char char="•"/>
              <a:tabLst/>
            </a:pPr>
            <a:r>
              <a:rPr kumimoji="0" lang="en-US" altLang="es-CO" b="0" i="0" u="none" strike="noStrike" cap="none" normalizeH="0" baseline="0" dirty="0" err="1">
                <a:ln>
                  <a:noFill/>
                </a:ln>
                <a:effectLst/>
              </a:rPr>
              <a:t>Pueden</a:t>
            </a:r>
            <a:r>
              <a:rPr kumimoji="0" lang="en-US" altLang="es-CO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CO" b="0" i="0" u="none" strike="noStrike" cap="none" normalizeH="0" baseline="0" dirty="0" err="1">
                <a:ln>
                  <a:noFill/>
                </a:ln>
                <a:effectLst/>
              </a:rPr>
              <a:t>contener</a:t>
            </a:r>
            <a:r>
              <a:rPr kumimoji="0" lang="en-US" altLang="es-CO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CO" b="0" i="0" u="none" strike="noStrike" cap="none" normalizeH="0" baseline="0" dirty="0" err="1">
                <a:ln>
                  <a:noFill/>
                </a:ln>
                <a:effectLst/>
              </a:rPr>
              <a:t>elementos</a:t>
            </a:r>
            <a:r>
              <a:rPr kumimoji="0" lang="en-US" altLang="es-CO" b="0" i="0" u="none" strike="noStrike" cap="none" normalizeH="0" baseline="0" dirty="0">
                <a:ln>
                  <a:noFill/>
                </a:ln>
                <a:effectLst/>
              </a:rPr>
              <a:t> de </a:t>
            </a:r>
            <a:r>
              <a:rPr kumimoji="0" lang="en-US" altLang="es-CO" b="0" i="0" u="none" strike="noStrike" cap="none" normalizeH="0" baseline="0" dirty="0" err="1">
                <a:ln>
                  <a:noFill/>
                </a:ln>
                <a:effectLst/>
              </a:rPr>
              <a:t>diferentes</a:t>
            </a:r>
            <a:r>
              <a:rPr kumimoji="0" lang="en-US" altLang="es-CO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CO" b="0" i="0" u="none" strike="noStrike" cap="none" normalizeH="0" baseline="0" dirty="0" err="1">
                <a:ln>
                  <a:noFill/>
                </a:ln>
                <a:effectLst/>
              </a:rPr>
              <a:t>tipos</a:t>
            </a:r>
            <a:r>
              <a:rPr kumimoji="0" lang="en-US" altLang="es-CO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s-CO" b="0" i="0" u="none" strike="noStrike" cap="none" normalizeH="0" baseline="0" dirty="0" err="1">
                <a:ln>
                  <a:noFill/>
                </a:ln>
                <a:effectLst/>
              </a:rPr>
              <a:t>como</a:t>
            </a:r>
            <a:r>
              <a:rPr kumimoji="0" lang="en-US" altLang="es-CO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CO" b="0" i="0" u="none" strike="noStrike" cap="none" normalizeH="0" baseline="0" dirty="0" err="1">
                <a:ln>
                  <a:noFill/>
                </a:ln>
                <a:effectLst/>
              </a:rPr>
              <a:t>enteros</a:t>
            </a:r>
            <a:r>
              <a:rPr kumimoji="0" lang="en-US" altLang="es-CO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s-CO" b="0" i="0" u="none" strike="noStrike" cap="none" normalizeH="0" baseline="0" dirty="0" err="1">
                <a:ln>
                  <a:noFill/>
                </a:ln>
                <a:effectLst/>
              </a:rPr>
              <a:t>cadenas</a:t>
            </a:r>
            <a:r>
              <a:rPr kumimoji="0" lang="en-US" altLang="es-CO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s-CO" b="0" i="0" u="none" strike="noStrike" cap="none" normalizeH="0" baseline="0" dirty="0" err="1">
                <a:ln>
                  <a:noFill/>
                </a:ln>
                <a:effectLst/>
              </a:rPr>
              <a:t>booleanos</a:t>
            </a:r>
            <a:r>
              <a:rPr kumimoji="0" lang="en-US" altLang="es-CO" b="0" i="0" u="none" strike="noStrike" cap="none" normalizeH="0" baseline="0" dirty="0">
                <a:ln>
                  <a:noFill/>
                </a:ln>
                <a:effectLst/>
              </a:rPr>
              <a:t>, etc.</a:t>
            </a:r>
          </a:p>
          <a:p>
            <a:pPr marL="0" marR="0" lvl="0" indent="-18288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Char char="•"/>
              <a:tabLst/>
            </a:pPr>
            <a:r>
              <a:rPr kumimoji="0" lang="en-US" altLang="es-CO" b="0" i="0" u="none" strike="noStrike" cap="none" normalizeH="0" baseline="0" dirty="0">
                <a:ln>
                  <a:noFill/>
                </a:ln>
                <a:effectLst/>
              </a:rPr>
              <a:t>Se </a:t>
            </a:r>
            <a:r>
              <a:rPr kumimoji="0" lang="en-US" altLang="es-CO" b="0" i="0" u="none" strike="noStrike" cap="none" normalizeH="0" baseline="0" dirty="0" err="1">
                <a:ln>
                  <a:noFill/>
                </a:ln>
                <a:effectLst/>
              </a:rPr>
              <a:t>escriben</a:t>
            </a:r>
            <a:r>
              <a:rPr kumimoji="0" lang="en-US" altLang="es-CO" b="0" i="0" u="none" strike="noStrike" cap="none" normalizeH="0" baseline="0" dirty="0">
                <a:ln>
                  <a:noFill/>
                </a:ln>
                <a:effectLst/>
              </a:rPr>
              <a:t> entre </a:t>
            </a:r>
            <a:r>
              <a:rPr kumimoji="0" lang="en-US" altLang="es-CO" b="0" i="0" u="none" strike="noStrike" cap="none" normalizeH="0" baseline="0" dirty="0" err="1">
                <a:ln>
                  <a:noFill/>
                </a:ln>
                <a:effectLst/>
              </a:rPr>
              <a:t>corchetes</a:t>
            </a:r>
            <a:endParaRPr kumimoji="0" lang="en-US" altLang="es-CO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18288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Char char="•"/>
              <a:tabLst/>
            </a:pPr>
            <a:r>
              <a:rPr kumimoji="0" lang="en-US" altLang="es-CO" b="0" i="0" u="none" strike="noStrike" cap="none" normalizeH="0" baseline="0" dirty="0">
                <a:ln>
                  <a:noFill/>
                </a:ln>
                <a:effectLst/>
              </a:rPr>
              <a:t>El primer </a:t>
            </a:r>
            <a:r>
              <a:rPr kumimoji="0" lang="en-US" altLang="es-CO" b="0" i="0" u="none" strike="noStrike" cap="none" normalizeH="0" baseline="0" dirty="0" err="1">
                <a:ln>
                  <a:noFill/>
                </a:ln>
                <a:effectLst/>
              </a:rPr>
              <a:t>elemento</a:t>
            </a:r>
            <a:r>
              <a:rPr kumimoji="0" lang="en-US" altLang="es-CO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CO" b="0" i="0" u="none" strike="noStrike" cap="none" normalizeH="0" baseline="0" dirty="0" err="1">
                <a:ln>
                  <a:noFill/>
                </a:ln>
                <a:effectLst/>
              </a:rPr>
              <a:t>tiene</a:t>
            </a:r>
            <a:r>
              <a:rPr kumimoji="0" lang="en-US" altLang="es-CO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CO" b="0" i="0" u="none" strike="noStrike" cap="none" normalizeH="0" baseline="0" dirty="0" err="1">
                <a:ln>
                  <a:noFill/>
                </a:ln>
                <a:effectLst/>
              </a:rPr>
              <a:t>el</a:t>
            </a:r>
            <a:r>
              <a:rPr kumimoji="0" lang="en-US" altLang="es-CO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CO" b="0" i="0" u="none" strike="noStrike" cap="none" normalizeH="0" baseline="0" dirty="0" err="1">
                <a:ln>
                  <a:noFill/>
                </a:ln>
                <a:effectLst/>
              </a:rPr>
              <a:t>índice</a:t>
            </a:r>
            <a:r>
              <a:rPr kumimoji="0" lang="en-US" altLang="es-CO" b="0" i="0" u="none" strike="noStrike" cap="none" normalizeH="0" baseline="0" dirty="0">
                <a:ln>
                  <a:noFill/>
                </a:ln>
                <a:effectLst/>
              </a:rPr>
              <a:t> 0</a:t>
            </a:r>
          </a:p>
          <a:p>
            <a:pPr marL="0" marR="0" lvl="0" indent="-18288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Char char="•"/>
              <a:tabLst/>
            </a:pPr>
            <a:r>
              <a:rPr kumimoji="0" lang="en-US" altLang="es-CO" b="0" i="0" u="none" strike="noStrike" cap="none" normalizeH="0" baseline="0" dirty="0">
                <a:ln>
                  <a:noFill/>
                </a:ln>
                <a:effectLst/>
              </a:rPr>
              <a:t>Se </a:t>
            </a:r>
            <a:r>
              <a:rPr kumimoji="0" lang="en-US" altLang="es-CO" b="0" i="0" u="none" strike="noStrike" cap="none" normalizeH="0" baseline="0" dirty="0" err="1">
                <a:ln>
                  <a:noFill/>
                </a:ln>
                <a:effectLst/>
              </a:rPr>
              <a:t>pueden</a:t>
            </a:r>
            <a:r>
              <a:rPr kumimoji="0" lang="en-US" altLang="es-CO" b="0" i="0" u="none" strike="noStrike" cap="none" normalizeH="0" baseline="0" dirty="0">
                <a:ln>
                  <a:noFill/>
                </a:ln>
                <a:effectLst/>
              </a:rPr>
              <a:t> usar </a:t>
            </a:r>
            <a:r>
              <a:rPr kumimoji="0" lang="en-US" altLang="es-CO" b="0" i="0" u="none" strike="noStrike" cap="none" normalizeH="0" baseline="0" dirty="0" err="1">
                <a:ln>
                  <a:noFill/>
                </a:ln>
                <a:effectLst/>
              </a:rPr>
              <a:t>índices</a:t>
            </a:r>
            <a:r>
              <a:rPr kumimoji="0" lang="en-US" altLang="es-CO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CO" b="0" i="0" u="none" strike="noStrike" cap="none" normalizeH="0" baseline="0" dirty="0" err="1">
                <a:ln>
                  <a:noFill/>
                </a:ln>
                <a:effectLst/>
              </a:rPr>
              <a:t>negativos</a:t>
            </a:r>
            <a:endParaRPr kumimoji="0" lang="en-US" altLang="es-CO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18288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Char char="•"/>
              <a:tabLst/>
            </a:pPr>
            <a:r>
              <a:rPr kumimoji="0" lang="en-US" altLang="es-CO" b="0" i="0" u="none" strike="noStrike" cap="none" normalizeH="0" baseline="0" dirty="0">
                <a:ln>
                  <a:noFill/>
                </a:ln>
                <a:effectLst/>
              </a:rPr>
              <a:t>Los </a:t>
            </a:r>
            <a:r>
              <a:rPr kumimoji="0" lang="en-US" altLang="es-CO" b="0" i="0" u="none" strike="noStrike" cap="none" normalizeH="0" baseline="0" dirty="0" err="1">
                <a:ln>
                  <a:noFill/>
                </a:ln>
                <a:effectLst/>
              </a:rPr>
              <a:t>elementos</a:t>
            </a:r>
            <a:r>
              <a:rPr kumimoji="0" lang="en-US" altLang="es-CO" b="0" i="0" u="none" strike="noStrike" cap="none" normalizeH="0" baseline="0" dirty="0">
                <a:ln>
                  <a:noFill/>
                </a:ln>
                <a:effectLst/>
              </a:rPr>
              <a:t> se </a:t>
            </a:r>
            <a:r>
              <a:rPr kumimoji="0" lang="en-US" altLang="es-CO" b="0" i="0" u="none" strike="noStrike" cap="none" normalizeH="0" baseline="0" dirty="0" err="1">
                <a:ln>
                  <a:noFill/>
                </a:ln>
                <a:effectLst/>
              </a:rPr>
              <a:t>pueden</a:t>
            </a:r>
            <a:r>
              <a:rPr kumimoji="0" lang="en-US" altLang="es-CO" b="0" i="0" u="none" strike="noStrike" cap="none" normalizeH="0" baseline="0" dirty="0">
                <a:ln>
                  <a:noFill/>
                </a:ln>
                <a:effectLst/>
              </a:rPr>
              <a:t> acceder </a:t>
            </a:r>
            <a:r>
              <a:rPr kumimoji="0" lang="en-US" altLang="es-CO" b="0" i="0" u="none" strike="noStrike" cap="none" normalizeH="0" baseline="0" dirty="0" err="1">
                <a:ln>
                  <a:noFill/>
                </a:ln>
                <a:effectLst/>
              </a:rPr>
              <a:t>mediante</a:t>
            </a:r>
            <a:r>
              <a:rPr kumimoji="0" lang="en-US" altLang="es-CO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CO" b="0" i="0" u="none" strike="noStrike" cap="none" normalizeH="0" baseline="0" dirty="0" err="1">
                <a:ln>
                  <a:noFill/>
                </a:ln>
                <a:effectLst/>
              </a:rPr>
              <a:t>su</a:t>
            </a:r>
            <a:r>
              <a:rPr kumimoji="0" lang="en-US" altLang="es-CO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CO" b="0" i="0" u="none" strike="noStrike" cap="none" normalizeH="0" baseline="0" dirty="0" err="1">
                <a:ln>
                  <a:noFill/>
                </a:ln>
                <a:effectLst/>
              </a:rPr>
              <a:t>índice</a:t>
            </a:r>
            <a:endParaRPr kumimoji="0" lang="en-US" altLang="es-CO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96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7FCE9C8-178E-9283-D324-DD508C9C477C}"/>
              </a:ext>
            </a:extLst>
          </p:cNvPr>
          <p:cNvSpPr txBox="1"/>
          <p:nvPr/>
        </p:nvSpPr>
        <p:spPr>
          <a:xfrm>
            <a:off x="649415" y="1501509"/>
            <a:ext cx="4534048" cy="3854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CREACIÓN DE LA LISTA</a:t>
            </a:r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endParaRPr lang="en-US" dirty="0"/>
          </a:p>
          <a:p>
            <a:pPr marL="342900" indent="-182880" defTabSz="9144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lista</a:t>
            </a:r>
            <a:endParaRPr lang="en-US" dirty="0"/>
          </a:p>
          <a:p>
            <a:pPr marL="342900" indent="-182880" defTabSz="9144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corchetes</a:t>
            </a:r>
            <a:endParaRPr lang="en-US" dirty="0"/>
          </a:p>
          <a:p>
            <a:pPr marL="342900" indent="-182880" defTabSz="9144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Tener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separados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comas (,)</a:t>
            </a:r>
          </a:p>
          <a:p>
            <a:pPr marL="342900" indent="-182880" defTabSz="9144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que </a:t>
            </a:r>
            <a:r>
              <a:rPr lang="en-US" dirty="0" err="1"/>
              <a:t>aparecerán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lista</a:t>
            </a:r>
            <a:endParaRPr lang="en-US" dirty="0"/>
          </a:p>
          <a:p>
            <a:pPr marL="342900" indent="-182880" defTabSz="9144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err="1"/>
              <a:t>Cerrar</a:t>
            </a:r>
            <a:r>
              <a:rPr lang="en-US" dirty="0"/>
              <a:t> </a:t>
            </a:r>
            <a:r>
              <a:rPr lang="en-US" dirty="0" err="1"/>
              <a:t>corchetes</a:t>
            </a:r>
            <a:endParaRPr lang="en-US" dirty="0"/>
          </a:p>
          <a:p>
            <a:pPr marL="342900" indent="-182880" defTabSz="9144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err="1"/>
              <a:t>Imprimir</a:t>
            </a:r>
            <a:r>
              <a:rPr lang="en-US" dirty="0"/>
              <a:t> variable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F33FDB2-667B-FEEE-92EE-C9C2FAA8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19" b="14517"/>
          <a:stretch/>
        </p:blipFill>
        <p:spPr>
          <a:xfrm>
            <a:off x="5829018" y="2532359"/>
            <a:ext cx="4818266" cy="148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0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212D09-5BC7-BAB7-4092-00E246594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4" y="423613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dirty="0"/>
              <a:t>¿PARA QUÉ SIRVEN?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58A0CE2-BD60-8FC0-61C8-4D2A785347FA}"/>
              </a:ext>
            </a:extLst>
          </p:cNvPr>
          <p:cNvSpPr txBox="1"/>
          <p:nvPr/>
        </p:nvSpPr>
        <p:spPr>
          <a:xfrm>
            <a:off x="4172099" y="1893507"/>
            <a:ext cx="4401509" cy="424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algn="just" defTabSz="914400">
              <a:spcAft>
                <a:spcPts val="600"/>
              </a:spcAft>
              <a:buClr>
                <a:schemeClr val="accent1"/>
              </a:buClr>
            </a:pPr>
            <a:r>
              <a:rPr lang="en-US" dirty="0" err="1"/>
              <a:t>S</a:t>
            </a:r>
            <a:r>
              <a:rPr lang="en-US" b="0" i="0" dirty="0" err="1">
                <a:effectLst/>
              </a:rPr>
              <a:t>irve</a:t>
            </a:r>
            <a:r>
              <a:rPr lang="en-US" b="0" i="0" dirty="0">
                <a:effectLst/>
              </a:rPr>
              <a:t> para </a:t>
            </a:r>
            <a:r>
              <a:rPr lang="en-US" b="0" i="0" dirty="0" err="1">
                <a:effectLst/>
              </a:rPr>
              <a:t>almacenar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información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compleja</a:t>
            </a:r>
            <a:r>
              <a:rPr lang="en-US" b="0" i="0" dirty="0">
                <a:effectLst/>
              </a:rPr>
              <a:t> de forma </a:t>
            </a:r>
            <a:r>
              <a:rPr lang="en-US" b="0" i="0" dirty="0" err="1">
                <a:effectLst/>
              </a:rPr>
              <a:t>organizada</a:t>
            </a:r>
            <a:r>
              <a:rPr lang="en-US" b="0" i="0" dirty="0">
                <a:effectLst/>
              </a:rPr>
              <a:t>. Las </a:t>
            </a:r>
            <a:r>
              <a:rPr lang="en-US" b="0" i="0" dirty="0" err="1">
                <a:effectLst/>
              </a:rPr>
              <a:t>listas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en</a:t>
            </a:r>
            <a:r>
              <a:rPr lang="en-US" b="0" i="0" dirty="0">
                <a:effectLst/>
              </a:rPr>
              <a:t> Python </a:t>
            </a:r>
            <a:r>
              <a:rPr lang="en-US" b="0" i="0" dirty="0" err="1">
                <a:effectLst/>
              </a:rPr>
              <a:t>ayudan</a:t>
            </a:r>
            <a:r>
              <a:rPr lang="en-US" b="0" i="0" dirty="0">
                <a:effectLst/>
              </a:rPr>
              <a:t> a </a:t>
            </a:r>
            <a:r>
              <a:rPr lang="en-US" b="0" i="0" dirty="0" err="1">
                <a:effectLst/>
              </a:rPr>
              <a:t>estructurar</a:t>
            </a:r>
            <a:r>
              <a:rPr lang="en-US" b="0" i="0" dirty="0">
                <a:effectLst/>
              </a:rPr>
              <a:t> y </a:t>
            </a:r>
            <a:r>
              <a:rPr lang="en-US" b="0" i="0" dirty="0" err="1">
                <a:effectLst/>
              </a:rPr>
              <a:t>ordenar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el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contenido</a:t>
            </a:r>
            <a:r>
              <a:rPr lang="en-US" b="0" i="0" dirty="0">
                <a:effectLst/>
              </a:rPr>
              <a:t> para </a:t>
            </a:r>
            <a:r>
              <a:rPr lang="en-US" b="0" i="0" dirty="0" err="1">
                <a:effectLst/>
              </a:rPr>
              <a:t>su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uso</a:t>
            </a:r>
            <a:r>
              <a:rPr lang="en-US" b="0" i="0" dirty="0">
                <a:effectLst/>
              </a:rPr>
              <a:t> posterior.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694531-60DB-884F-0D2F-1C746CD2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80" b="7266"/>
          <a:stretch/>
        </p:blipFill>
        <p:spPr>
          <a:xfrm>
            <a:off x="3483427" y="3950176"/>
            <a:ext cx="5778852" cy="12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2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B1212C-C61C-A491-8DD0-1B21F350B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na fórmula de cálculo">
            <a:extLst>
              <a:ext uri="{FF2B5EF4-FFF2-40B4-BE49-F238E27FC236}">
                <a16:creationId xmlns:a16="http://schemas.microsoft.com/office/drawing/2014/main" id="{9A0C4FBE-4C2A-973E-CC40-3026BB1CDF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084" b="13647"/>
          <a:stretch/>
        </p:blipFill>
        <p:spPr>
          <a:xfrm>
            <a:off x="20" y="91440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CF0D90-4544-7DAA-8210-8CD0C15B2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en-US" dirty="0"/>
              <a:t>EJEMPLOS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E3757A-C58D-E4CA-94BB-EFEF7F659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5792" y="5394960"/>
            <a:ext cx="5636768" cy="1219200"/>
          </a:xfrm>
        </p:spPr>
        <p:txBody>
          <a:bodyPr>
            <a:normAutofit/>
          </a:bodyPr>
          <a:lstStyle/>
          <a:p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05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443569-C304-0E18-7C84-F9A6958B0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897BD4A-238C-15C7-A750-296316A7AE6D}"/>
              </a:ext>
            </a:extLst>
          </p:cNvPr>
          <p:cNvSpPr txBox="1"/>
          <p:nvPr/>
        </p:nvSpPr>
        <p:spPr>
          <a:xfrm>
            <a:off x="8086961" y="-3244"/>
            <a:ext cx="3441925" cy="4041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-182880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4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EJEMPLO 1</a:t>
            </a:r>
            <a:r>
              <a:rPr lang="en-US" sz="41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indent="-182880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8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Queremos</a:t>
            </a:r>
            <a:r>
              <a:rPr lang="en-US" sz="28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mostrar</a:t>
            </a:r>
            <a:r>
              <a:rPr lang="en-US" sz="28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las </a:t>
            </a:r>
            <a:r>
              <a:rPr lang="en-US" sz="28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peliculas</a:t>
            </a:r>
            <a:r>
              <a:rPr lang="en-US" sz="28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que hay </a:t>
            </a:r>
            <a:r>
              <a:rPr lang="en-US" sz="28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28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taquilla</a:t>
            </a:r>
            <a:endParaRPr lang="en-US" sz="28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7196F6-3455-AE46-F841-84DD85200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75" y="1035429"/>
            <a:ext cx="6616823" cy="478065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2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D66250-D3B3-607C-C065-B66203302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03E0817-702A-6119-773C-5445A96EE88C}"/>
              </a:ext>
            </a:extLst>
          </p:cNvPr>
          <p:cNvSpPr txBox="1"/>
          <p:nvPr/>
        </p:nvSpPr>
        <p:spPr>
          <a:xfrm>
            <a:off x="8310880" y="179832"/>
            <a:ext cx="3134360" cy="4041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-182880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37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EJEMPLO 2:</a:t>
            </a:r>
          </a:p>
          <a:p>
            <a:pPr indent="-182880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8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Queremos</a:t>
            </a:r>
            <a:r>
              <a:rPr lang="en-US" sz="28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mostrar</a:t>
            </a:r>
            <a:r>
              <a:rPr lang="en-US" sz="28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28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promedio</a:t>
            </a:r>
            <a:r>
              <a:rPr lang="en-US" sz="28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las </a:t>
            </a:r>
            <a:r>
              <a:rPr lang="en-US" sz="28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edades</a:t>
            </a:r>
            <a:r>
              <a:rPr lang="en-US" sz="28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</a:t>
            </a:r>
            <a:r>
              <a:rPr lang="en-US" sz="28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niños</a:t>
            </a:r>
            <a:r>
              <a:rPr lang="en-US" sz="28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primaria</a:t>
            </a:r>
            <a:endParaRPr lang="en-US" sz="28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1EF145A-3428-9474-B6B1-5B6DF82B3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95" y="609380"/>
            <a:ext cx="7203700" cy="542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1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8DD2F9-96FD-39E4-8F1E-A15668A73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DF37569-F1D5-E46F-F9A1-CFC69BAEC4EC}"/>
              </a:ext>
            </a:extLst>
          </p:cNvPr>
          <p:cNvSpPr txBox="1"/>
          <p:nvPr/>
        </p:nvSpPr>
        <p:spPr>
          <a:xfrm>
            <a:off x="8318090" y="758952"/>
            <a:ext cx="3193190" cy="4041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-182880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37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EJEMPLO 3:</a:t>
            </a:r>
          </a:p>
          <a:p>
            <a:pPr indent="-182880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37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Sumar </a:t>
            </a:r>
            <a:r>
              <a:rPr lang="en-US" sz="37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todos</a:t>
            </a:r>
            <a:r>
              <a:rPr lang="en-US" sz="37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</a:t>
            </a:r>
            <a:r>
              <a:rPr lang="en-US" sz="37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elementos</a:t>
            </a:r>
            <a:r>
              <a:rPr lang="en-US" sz="37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7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7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lista</a:t>
            </a:r>
            <a:endParaRPr lang="en-US" sz="37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331882-F276-D37F-318F-7EB1F416A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" y="619760"/>
            <a:ext cx="7278370" cy="529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69511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92</TotalTime>
  <Words>205</Words>
  <Application>Microsoft Office PowerPoint</Application>
  <PresentationFormat>Panorámica</PresentationFormat>
  <Paragraphs>29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Vista</vt:lpstr>
      <vt:lpstr>TIPOS DE LISTAS</vt:lpstr>
      <vt:lpstr>Presentación de PowerPoint</vt:lpstr>
      <vt:lpstr>Presentación de PowerPoint</vt:lpstr>
      <vt:lpstr>Presentación de PowerPoint</vt:lpstr>
      <vt:lpstr>¿PARA QUÉ SIRVEN?</vt:lpstr>
      <vt:lpstr>EJEMPLOS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FELIPE LIZARAZO GUTIERREZ</dc:creator>
  <cp:lastModifiedBy>DANIEL FELIPE LIZARAZO GUTIERREZ</cp:lastModifiedBy>
  <cp:revision>1</cp:revision>
  <dcterms:created xsi:type="dcterms:W3CDTF">2025-03-06T14:07:41Z</dcterms:created>
  <dcterms:modified xsi:type="dcterms:W3CDTF">2025-03-06T15:40:12Z</dcterms:modified>
</cp:coreProperties>
</file>