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95" d="100"/>
          <a:sy n="95" d="100"/>
        </p:scale>
        <p:origin x="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86000">
              <a:schemeClr val="bg2">
                <a:tint val="90000"/>
                <a:satMod val="92000"/>
                <a:lumMod val="120000"/>
              </a:schemeClr>
            </a:gs>
            <a:gs pos="28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6154" y="0"/>
            <a:ext cx="11842679" cy="1767155"/>
          </a:xfrm>
        </p:spPr>
        <p:txBody>
          <a:bodyPr>
            <a:normAutofit/>
          </a:bodyPr>
          <a:lstStyle/>
          <a:p>
            <a:pPr algn="ctr"/>
            <a:r>
              <a:rPr lang="en-US" sz="3600" b="1" dirty="0">
                <a:latin typeface="Times New Roman" panose="02020603050405020304" pitchFamily="18" charset="0"/>
                <a:cs typeface="Times New Roman" panose="02020603050405020304" pitchFamily="18" charset="0"/>
              </a:rPr>
              <a:t>UNIVERSITY OF MANAGEMENT &amp; TECHNOLOGY </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(UNIMTECH</a:t>
            </a:r>
            <a:r>
              <a:rPr lang="en-US" sz="3600"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sz="2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7850" y="2249938"/>
            <a:ext cx="5739644" cy="472713"/>
          </a:xfrm>
        </p:spPr>
        <p:txBody>
          <a:bodyPr/>
          <a:lstStyle/>
          <a:p>
            <a:r>
              <a:rPr lang="en-US" b="1" dirty="0" smtClean="0">
                <a:latin typeface="Times New Roman" panose="02020603050405020304" pitchFamily="18" charset="0"/>
                <a:cs typeface="Times New Roman" panose="02020603050405020304" pitchFamily="18" charset="0"/>
              </a:rPr>
              <a:t>ARTIFICIAL INTELLIGENCE (AI) PRESENTATION</a:t>
            </a:r>
            <a:endParaRPr 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98643" y="3075441"/>
            <a:ext cx="7736440" cy="369332"/>
          </a:xfrm>
          <a:prstGeom prst="rect">
            <a:avLst/>
          </a:prstGeom>
          <a:noFill/>
        </p:spPr>
        <p:txBody>
          <a:bodyPr wrap="square" rtlCol="0">
            <a:spAutoFit/>
          </a:bodyPr>
          <a:lstStyle/>
          <a:p>
            <a:r>
              <a:rPr lang="en-US" b="1" dirty="0" smtClean="0"/>
              <a:t>DANIEL S CONTEH</a:t>
            </a:r>
            <a:endParaRPr lang="en-US" b="1"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131550" y="1380172"/>
            <a:ext cx="604520" cy="600075"/>
          </a:xfrm>
          <a:prstGeom prst="rect">
            <a:avLst/>
          </a:prstGeom>
          <a:noFill/>
          <a:ln>
            <a:noFill/>
          </a:ln>
        </p:spPr>
      </p:pic>
    </p:spTree>
    <p:extLst>
      <p:ext uri="{BB962C8B-B14F-4D97-AF65-F5344CB8AC3E}">
        <p14:creationId xmlns:p14="http://schemas.microsoft.com/office/powerpoint/2010/main" val="13078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95" y="178340"/>
            <a:ext cx="4665125" cy="393160"/>
          </a:xfrm>
        </p:spPr>
        <p:txBody>
          <a:bodyPr>
            <a:normAutofit/>
          </a:bodyPr>
          <a:lstStyle/>
          <a:p>
            <a:r>
              <a:rPr lang="en-US" sz="1400" b="1" dirty="0" smtClean="0">
                <a:latin typeface="Times New Roman" panose="02020603050405020304" pitchFamily="18" charset="0"/>
                <a:cs typeface="Times New Roman" panose="02020603050405020304" pitchFamily="18" charset="0"/>
              </a:rPr>
              <a:t>HOW HAS COMPUTER VISION BEEN USED IN AI</a:t>
            </a:r>
            <a:endParaRPr lang="en-US" sz="1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5545" y="1253490"/>
            <a:ext cx="11625996" cy="5501640"/>
          </a:xfrm>
        </p:spPr>
        <p:txBody>
          <a:bodyPr>
            <a:noAutofit/>
          </a:bodyPr>
          <a:lstStyle/>
          <a:p>
            <a:r>
              <a:rPr lang="en-US" sz="1400" dirty="0">
                <a:latin typeface="Times New Roman" panose="02020603050405020304" pitchFamily="18" charset="0"/>
                <a:cs typeface="Times New Roman" panose="02020603050405020304" pitchFamily="18" charset="0"/>
              </a:rPr>
              <a:t>Computer vision is a crucial component of artificial intelligence (AI) systems, enabling machines to interpret and understand visual information from the world around them. Here are some common applications of computer vision in AI</a:t>
            </a:r>
            <a:r>
              <a:rPr lang="en-US" sz="1400" dirty="0" smtClean="0">
                <a:latin typeface="Times New Roman" panose="02020603050405020304" pitchFamily="18" charset="0"/>
                <a:cs typeface="Times New Roman" panose="02020603050405020304" pitchFamily="18" charset="0"/>
              </a:rPr>
              <a:t>:</a:t>
            </a:r>
          </a:p>
          <a:p>
            <a:endParaRPr lang="en-US" sz="1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Object detection and recognition: Computer vision algorithms can identify and classify objects within images or videos, allowing AI systems to understand and interact with their environment. This is used in various fields, such as autonomous vehicles, surveillance systems, and robotics.</a:t>
            </a:r>
          </a:p>
          <a:p>
            <a:endParaRPr lang="en-US" sz="3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 Image classification: AI models can be trained to classify images into different categories or labels. This is used in applications like medical imaging (e.g., detecting diseases from X-rays), content moderation (e.g., identifying inappropriate content), and facial recognition.</a:t>
            </a:r>
          </a:p>
          <a:p>
            <a:endParaRPr lang="en-US" sz="2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 Image segmentation: Computer vision techniques can segment images into different regions or objects, which is useful for tasks like medical image analysis (e.g., identifying tumors), autonomous navigation, and augmented reality.</a:t>
            </a:r>
          </a:p>
          <a:p>
            <a:endParaRPr lang="en-US" sz="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4. Image generation: AI models can generate new images or modify existing ones based on learned patterns and styles. This is used in creative applications like art generation, photo editing tools, and generating realistic synthetic images for training other AI models.</a:t>
            </a:r>
          </a:p>
          <a:p>
            <a:endParaRPr lang="en-US" sz="6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5. Video analysis: Computer vision algorithms can analyze videos to detect motion, track objects over time, and understand the content of video streams. This is used in applications like video surveillance, sports analytics, and video content recommendation.</a:t>
            </a:r>
          </a:p>
          <a:p>
            <a:endParaRPr lang="en-US" sz="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Overall, computer vision plays a crucial role in enabling AI systems to understand and interact with the visual world, leading to a wide range of applications across various industries.</a:t>
            </a:r>
          </a:p>
        </p:txBody>
      </p:sp>
    </p:spTree>
    <p:extLst>
      <p:ext uri="{BB962C8B-B14F-4D97-AF65-F5344CB8AC3E}">
        <p14:creationId xmlns:p14="http://schemas.microsoft.com/office/powerpoint/2010/main" val="79911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95" y="98330"/>
            <a:ext cx="3544985" cy="358870"/>
          </a:xfrm>
        </p:spPr>
        <p:txBody>
          <a:bodyPr>
            <a:normAutofit/>
          </a:bodyPr>
          <a:lstStyle/>
          <a:p>
            <a:r>
              <a:rPr lang="en-US" sz="1400" b="1" dirty="0" smtClean="0">
                <a:latin typeface="Times New Roman" panose="02020603050405020304" pitchFamily="18" charset="0"/>
                <a:cs typeface="Times New Roman" panose="02020603050405020304" pitchFamily="18" charset="0"/>
              </a:rPr>
              <a:t>EXAMPLE OF A USED CASE.</a:t>
            </a:r>
            <a:endParaRPr lang="en-US" sz="1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1344" y="697230"/>
            <a:ext cx="11885075" cy="5570220"/>
          </a:xfrm>
        </p:spPr>
        <p:txBody>
          <a:bodyPr>
            <a:noAutofit/>
          </a:bodyPr>
          <a:lstStyle/>
          <a:p>
            <a:r>
              <a:rPr lang="en-US" sz="1400" dirty="0">
                <a:latin typeface="Times New Roman" panose="02020603050405020304" pitchFamily="18" charset="0"/>
                <a:cs typeface="Times New Roman" panose="02020603050405020304" pitchFamily="18" charset="0"/>
              </a:rPr>
              <a:t>Sure! Here's an example of a use case:</a:t>
            </a:r>
          </a:p>
          <a:p>
            <a:endParaRPr lang="en-US" sz="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Use Case: Online Shopping</a:t>
            </a:r>
          </a:p>
          <a:p>
            <a:r>
              <a:rPr lang="en-US" sz="1400" dirty="0">
                <a:latin typeface="Times New Roman" panose="02020603050405020304" pitchFamily="18" charset="0"/>
                <a:cs typeface="Times New Roman" panose="02020603050405020304" pitchFamily="18" charset="0"/>
              </a:rPr>
              <a:t>Actor: Customer</a:t>
            </a:r>
          </a:p>
          <a:p>
            <a:r>
              <a:rPr lang="en-US" sz="1400" dirty="0">
                <a:latin typeface="Times New Roman" panose="02020603050405020304" pitchFamily="18" charset="0"/>
                <a:cs typeface="Times New Roman" panose="02020603050405020304" pitchFamily="18" charset="0"/>
              </a:rPr>
              <a:t>Goal: Purchase a product from an online store</a:t>
            </a:r>
          </a:p>
          <a:p>
            <a:endParaRPr lang="en-US" sz="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Steps:</a:t>
            </a:r>
          </a:p>
          <a:p>
            <a:r>
              <a:rPr lang="en-US" sz="1400" dirty="0">
                <a:latin typeface="Times New Roman" panose="02020603050405020304" pitchFamily="18" charset="0"/>
                <a:cs typeface="Times New Roman" panose="02020603050405020304" pitchFamily="18" charset="0"/>
              </a:rPr>
              <a:t>1. The customer navigates to the online store's website.</a:t>
            </a:r>
          </a:p>
          <a:p>
            <a:r>
              <a:rPr lang="en-US" sz="1400" dirty="0">
                <a:latin typeface="Times New Roman" panose="02020603050405020304" pitchFamily="18" charset="0"/>
                <a:cs typeface="Times New Roman" panose="02020603050405020304" pitchFamily="18" charset="0"/>
              </a:rPr>
              <a:t>2. The customer browses through the product catalog to find the desired item.</a:t>
            </a:r>
          </a:p>
          <a:p>
            <a:r>
              <a:rPr lang="en-US" sz="1400" dirty="0">
                <a:latin typeface="Times New Roman" panose="02020603050405020304" pitchFamily="18" charset="0"/>
                <a:cs typeface="Times New Roman" panose="02020603050405020304" pitchFamily="18" charset="0"/>
              </a:rPr>
              <a:t>3. Once found, the customer adds the item to their shopping cart.</a:t>
            </a:r>
          </a:p>
          <a:p>
            <a:r>
              <a:rPr lang="en-US" sz="1400" dirty="0">
                <a:latin typeface="Times New Roman" panose="02020603050405020304" pitchFamily="18" charset="0"/>
                <a:cs typeface="Times New Roman" panose="02020603050405020304" pitchFamily="18" charset="0"/>
              </a:rPr>
              <a:t>4. The customer proceeds to the checkout process.</a:t>
            </a:r>
          </a:p>
          <a:p>
            <a:r>
              <a:rPr lang="en-US" sz="1400" dirty="0">
                <a:latin typeface="Times New Roman" panose="02020603050405020304" pitchFamily="18" charset="0"/>
                <a:cs typeface="Times New Roman" panose="02020603050405020304" pitchFamily="18" charset="0"/>
              </a:rPr>
              <a:t>5. During checkout, the customer provides shipping and payment information.</a:t>
            </a:r>
          </a:p>
          <a:p>
            <a:r>
              <a:rPr lang="en-US" sz="1400" dirty="0">
                <a:latin typeface="Times New Roman" panose="02020603050405020304" pitchFamily="18" charset="0"/>
                <a:cs typeface="Times New Roman" panose="02020603050405020304" pitchFamily="18" charset="0"/>
              </a:rPr>
              <a:t>6. The online store processes the payment and generates an order confirmation.</a:t>
            </a:r>
          </a:p>
          <a:p>
            <a:r>
              <a:rPr lang="en-US" sz="1400" dirty="0">
                <a:latin typeface="Times New Roman" panose="02020603050405020304" pitchFamily="18" charset="0"/>
                <a:cs typeface="Times New Roman" panose="02020603050405020304" pitchFamily="18" charset="0"/>
              </a:rPr>
              <a:t>7. The customer receives the order confirmation via email or on the website.</a:t>
            </a:r>
          </a:p>
          <a:p>
            <a:r>
              <a:rPr lang="en-US" sz="1400" dirty="0">
                <a:latin typeface="Times New Roman" panose="02020603050405020304" pitchFamily="18" charset="0"/>
                <a:cs typeface="Times New Roman" panose="02020603050405020304" pitchFamily="18" charset="0"/>
              </a:rPr>
              <a:t>8. The online store ships the product to the customer's provided address.</a:t>
            </a:r>
          </a:p>
          <a:p>
            <a:r>
              <a:rPr lang="en-US" sz="1400" dirty="0">
                <a:latin typeface="Times New Roman" panose="02020603050405020304" pitchFamily="18" charset="0"/>
                <a:cs typeface="Times New Roman" panose="02020603050405020304" pitchFamily="18" charset="0"/>
              </a:rPr>
              <a:t>9. The customer receives the product within the estimated delivery time.</a:t>
            </a:r>
          </a:p>
          <a:p>
            <a:r>
              <a:rPr lang="en-US" sz="1400" dirty="0">
                <a:latin typeface="Times New Roman" panose="02020603050405020304" pitchFamily="18" charset="0"/>
                <a:cs typeface="Times New Roman" panose="02020603050405020304" pitchFamily="18" charset="0"/>
              </a:rPr>
              <a:t>10. Optionally, the customer may leave a review or feedback about the product and shopping experience.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This use case outlines the steps a customer goes through when making a purchase from an online store.</a:t>
            </a:r>
          </a:p>
        </p:txBody>
      </p:sp>
    </p:spTree>
    <p:extLst>
      <p:ext uri="{BB962C8B-B14F-4D97-AF65-F5344CB8AC3E}">
        <p14:creationId xmlns:p14="http://schemas.microsoft.com/office/powerpoint/2010/main" val="231227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35" y="86900"/>
            <a:ext cx="8437025" cy="587470"/>
          </a:xfrm>
        </p:spPr>
        <p:txBody>
          <a:bodyPr>
            <a:normAutofit/>
          </a:bodyPr>
          <a:lstStyle/>
          <a:p>
            <a:r>
              <a:rPr lang="en-US" sz="1400" b="1" dirty="0" smtClean="0">
                <a:latin typeface="Times New Roman" panose="02020603050405020304" pitchFamily="18" charset="0"/>
                <a:cs typeface="Times New Roman" panose="02020603050405020304" pitchFamily="18" charset="0"/>
              </a:rPr>
              <a:t>AN EXAMPLE OF HOW YOU COULD IMPLEMENT A USED CASE OF COMPUTER VISION IN SIERRA LEONE</a:t>
            </a:r>
            <a:endParaRPr lang="en-US" sz="1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375" y="765810"/>
            <a:ext cx="12094625" cy="5486400"/>
          </a:xfrm>
        </p:spPr>
        <p:txBody>
          <a:bodyPr>
            <a:noAutofit/>
          </a:bodyPr>
          <a:lstStyle/>
          <a:p>
            <a:r>
              <a:rPr lang="en-US" sz="1400" b="1" dirty="0">
                <a:latin typeface="Times New Roman" panose="02020603050405020304" pitchFamily="18" charset="0"/>
                <a:cs typeface="Times New Roman" panose="02020603050405020304" pitchFamily="18" charset="0"/>
              </a:rPr>
              <a:t>Certainly! Here's an example of how computer vision could be implemented in Sierra Leone:</a:t>
            </a:r>
          </a:p>
          <a:p>
            <a:endParaRPr lang="en-US" sz="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Use Case: Agriculture Crop Monitoring</a:t>
            </a:r>
          </a:p>
          <a:p>
            <a:r>
              <a:rPr lang="en-US" sz="1400" dirty="0">
                <a:latin typeface="Times New Roman" panose="02020603050405020304" pitchFamily="18" charset="0"/>
                <a:cs typeface="Times New Roman" panose="02020603050405020304" pitchFamily="18" charset="0"/>
              </a:rPr>
              <a:t>Objective: Use computer vision to monitor crop health and detect diseases in agricultural fields in Sierra Leone</a:t>
            </a:r>
            <a:r>
              <a:rPr lang="en-US" sz="1400" dirty="0" smtClean="0">
                <a:latin typeface="Times New Roman" panose="02020603050405020304" pitchFamily="18" charset="0"/>
                <a:cs typeface="Times New Roman" panose="02020603050405020304" pitchFamily="18" charset="0"/>
              </a:rPr>
              <a:t>.</a:t>
            </a:r>
          </a:p>
          <a:p>
            <a:pPr marL="0" indent="0">
              <a:buNone/>
            </a:pPr>
            <a:endParaRPr lang="en-US" sz="1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Steps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1. Data Collection: Install cameras or drones equipped with cameras in strategic locations across agricultural fields in Sierra Leone to capture images of crops regularly.</a:t>
            </a:r>
          </a:p>
          <a:p>
            <a:r>
              <a:rPr lang="en-US" sz="1400" dirty="0">
                <a:latin typeface="Times New Roman" panose="02020603050405020304" pitchFamily="18" charset="0"/>
                <a:cs typeface="Times New Roman" panose="02020603050405020304" pitchFamily="18" charset="0"/>
              </a:rPr>
              <a:t>2. Image Processing: Utilize computer vision algorithms to analyze the captured images. This involves detecting and identifying various crop types, assessing their health, and identifying any signs of diseases or pests.</a:t>
            </a:r>
          </a:p>
          <a:p>
            <a:r>
              <a:rPr lang="en-US" sz="1400" dirty="0">
                <a:latin typeface="Times New Roman" panose="02020603050405020304" pitchFamily="18" charset="0"/>
                <a:cs typeface="Times New Roman" panose="02020603050405020304" pitchFamily="18" charset="0"/>
              </a:rPr>
              <a:t>3. Disease Detection: Train the computer vision system using machine learning techniques on a dataset of images containing examples of healthy crops and crops affected by different diseases prevalent in Sierra Leone. This allows the system to accurately identify signs of diseases in the captured images.</a:t>
            </a:r>
          </a:p>
          <a:p>
            <a:r>
              <a:rPr lang="en-US" sz="1400" dirty="0">
                <a:latin typeface="Times New Roman" panose="02020603050405020304" pitchFamily="18" charset="0"/>
                <a:cs typeface="Times New Roman" panose="02020603050405020304" pitchFamily="18" charset="0"/>
              </a:rPr>
              <a:t>4. Disease Classification: Once diseases are detected, classify them based on their type and severity. This information can help farmers take appropriate actions, such as applying targeted treatments or implementing preventive measures.</a:t>
            </a:r>
          </a:p>
          <a:p>
            <a:r>
              <a:rPr lang="en-US" sz="1400" dirty="0">
                <a:latin typeface="Times New Roman" panose="02020603050405020304" pitchFamily="18" charset="0"/>
                <a:cs typeface="Times New Roman" panose="02020603050405020304" pitchFamily="18" charset="0"/>
              </a:rPr>
              <a:t>5. Decision Support System: Develop a decision support system that integrates the analyzed data and provides actionable insights to farmers. This system could send alerts to farmers' mobile phones or computers, notifying them of potential disease outbreaks or crop health issues in their fields.</a:t>
            </a:r>
          </a:p>
          <a:p>
            <a:r>
              <a:rPr lang="en-US" sz="1400" dirty="0">
                <a:latin typeface="Times New Roman" panose="02020603050405020304" pitchFamily="18" charset="0"/>
                <a:cs typeface="Times New Roman" panose="02020603050405020304" pitchFamily="18" charset="0"/>
              </a:rPr>
              <a:t>6. Farmer Training and Outreach: Conduct training sessions and workshops to educate farmers in Sierra Leone on how to interpret the information provided by the computer vision system and how to implement recommended actions effectively.</a:t>
            </a:r>
          </a:p>
          <a:p>
            <a:r>
              <a:rPr lang="en-US" sz="1400" dirty="0">
                <a:latin typeface="Times New Roman" panose="02020603050405020304" pitchFamily="18" charset="0"/>
                <a:cs typeface="Times New Roman" panose="02020603050405020304" pitchFamily="18" charset="0"/>
              </a:rPr>
              <a:t>7. Continuous Improvement: Continuously collect feedback from farmers and monitor the system's performance to make necessary adjustments and improvements over time</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By implementing computer vision technology in agriculture, Sierra Leonean farmers can benefit from improved crop management practices, increased yields, and better resilience against crop diseases and pests. This can ultimately contribute to food security and economic development in the country.</a:t>
            </a:r>
          </a:p>
        </p:txBody>
      </p:sp>
    </p:spTree>
    <p:extLst>
      <p:ext uri="{BB962C8B-B14F-4D97-AF65-F5344CB8AC3E}">
        <p14:creationId xmlns:p14="http://schemas.microsoft.com/office/powerpoint/2010/main" val="15279560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74</TotalTime>
  <Words>883</Words>
  <Application>Microsoft Office PowerPoint</Application>
  <PresentationFormat>Widescreen</PresentationFormat>
  <Paragraphs>52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Times New Roman</vt:lpstr>
      <vt:lpstr>Wingdings 3</vt:lpstr>
      <vt:lpstr>Wisp</vt:lpstr>
      <vt:lpstr>UNIVERSITY OF MANAGEMENT &amp; TECHNOLOGY  (UNIMTECH) </vt:lpstr>
      <vt:lpstr>HOW HAS COMPUTER VISION BEEN USED IN AI</vt:lpstr>
      <vt:lpstr>EXAMPLE OF A USED CASE.</vt:lpstr>
      <vt:lpstr>AN EXAMPLE OF HOW YOU COULD IMPLEMENT A USED CASE OF COMPUTER VISION IN SIERRA LEONE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MANAGEMENT &amp; TECHNOLOGY  (UNIMTECH)  DANIEL S CONTEH</dc:title>
  <dc:creator>Daniel conteh</dc:creator>
  <cp:lastModifiedBy>Daniel conteh</cp:lastModifiedBy>
  <cp:revision>7</cp:revision>
  <dcterms:created xsi:type="dcterms:W3CDTF">2024-02-07T00:08:59Z</dcterms:created>
  <dcterms:modified xsi:type="dcterms:W3CDTF">2024-02-07T01:23:58Z</dcterms:modified>
</cp:coreProperties>
</file>