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26157-BBD2-4A54-A7B5-DDB7D55E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8CB21-9E1D-4456-BA9C-C5A2974E7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152E6-3BE6-491C-B03E-74025047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50455-4992-4010-85D7-30616C57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BB75D-0CBB-48FD-8696-2604F746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1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CB944-8D7A-4E72-B1EB-22F00394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2A374F-4ED2-46B1-80AE-47754D689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543F9-1783-423F-8FF6-D480BA2E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1EED8-A0A8-463A-B67B-B14F94F4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A1795-816D-4B08-927A-A8F4C5BC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22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29808E-2C95-4FE0-8A5F-CFBFCDE1D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DBA6A1-7EF9-42DF-8702-F94F2AE69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7CAB6-4FE3-4997-AE48-62817B75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05C49-1971-44D4-B1B5-FD123C0D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33339-1B7E-4E85-96EC-CC2AF68D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4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D38E7-CBF4-4D21-BFA5-2BD859C5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8AB6E-67FF-4591-9422-B7281DF3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91E66-6FA0-4BB4-AEDE-DEB05388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9C74E-6CC8-4B98-84C7-C6117222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DFF91-5C55-49BF-AD91-63DD86C3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7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6569A-6961-4A6A-B739-AA22A1C7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AA550-934E-4204-82EB-5946DEAA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060CC-FE19-4E04-84B0-E0852AA0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E7102-C619-4E68-986A-155F7553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A1900-E4CC-4280-A840-B2C77229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3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9BED9-8D99-438E-B99B-B3CA42DC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E9D30-60F2-4DD5-AF9E-CEE9B4E65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5C2390-400A-483D-BC82-80CBA71A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F3BA4-1BBB-44F4-B31D-426F8764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CF887-3CB7-4CF6-9762-1DC97D3D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6CC19-C751-4EC2-98A2-B6C7F374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8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30321-D6D8-410C-B6A7-D0F79D5E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60BA9-2305-4080-8EEC-88ABECF5C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76176-828C-4126-B910-414A9645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30610-C941-414F-AC63-512415E00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5EEE6E-DF1C-4D0E-A9B0-DB0B9E343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AF665D-A53A-432B-ABF7-7CAE4F53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B511B-9773-4310-8CF4-ED6C2D1C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FC852D-5676-4FFD-973F-0E60F160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4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45D9-00DE-4E80-A176-04157F80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C4239-8534-4B03-B9C7-665ADDF7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C88B-BA1B-4A5B-9029-C6F4065B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E753A5-8B1C-4C36-87B2-739E4FBD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AD6A3-9C5F-409C-924D-432B977F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F3BDB-117C-4495-89DE-38CA0096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8A747-98CF-4FA1-B7D3-5BD0934F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683B9-9B42-4E99-8732-EB0FF415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8A0E0-576A-4869-92A0-ADB4EC79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5F06F-F89C-4342-ADF0-93E066B4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7A4C5-DF56-4AFE-98BD-B7DB61C8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4E5C3-A32C-4070-90F5-98E3C80B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931B8-44DF-421D-A948-ADE78407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36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9219C-2636-4FA9-AC9C-329B6717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B6AC8B-9414-4F18-B36E-8E4B716EC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3C8BE0-9980-4130-8BE1-873F3F915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5BAC4-4E26-4447-8C40-38C6A964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386C9-202F-4449-983C-B6B4C1AB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5DFF2-3EF5-47F5-9442-9603DA57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8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C12ECF-7F2F-4EF2-B85B-C214C48C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92018-00B6-4DAE-85C4-73ECE3F7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81551-21A0-4DDB-89AD-478C2B99C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B9B5F-E64E-49F8-908A-BEADB5FA5D3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DB6D3-00CC-471F-AC28-9EBFA2433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C2C82-B7DF-4290-882D-955BBD3B9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1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D46C0263-D138-4E47-A632-67F0CA6EA66B}"/>
              </a:ext>
            </a:extLst>
          </p:cNvPr>
          <p:cNvSpPr txBox="1"/>
          <p:nvPr/>
        </p:nvSpPr>
        <p:spPr>
          <a:xfrm>
            <a:off x="699696" y="249412"/>
            <a:ext cx="15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FaceAPI</a:t>
            </a:r>
            <a:endParaRPr lang="ko-KR" altLang="en-US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F0B6E72-21C3-413E-80B4-E1A593071FC8}"/>
              </a:ext>
            </a:extLst>
          </p:cNvPr>
          <p:cNvSpPr txBox="1"/>
          <p:nvPr/>
        </p:nvSpPr>
        <p:spPr>
          <a:xfrm>
            <a:off x="5664025" y="249412"/>
            <a:ext cx="17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Blink model</a:t>
            </a:r>
            <a:endParaRPr lang="ko-KR" altLang="en-US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5DBE4A5-E5A0-49E1-99AB-0F704352D4EB}"/>
              </a:ext>
            </a:extLst>
          </p:cNvPr>
          <p:cNvSpPr txBox="1"/>
          <p:nvPr/>
        </p:nvSpPr>
        <p:spPr>
          <a:xfrm>
            <a:off x="699696" y="696097"/>
            <a:ext cx="2624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안면 </a:t>
            </a:r>
            <a:r>
              <a:rPr lang="en-US" altLang="ko-KR" dirty="0"/>
              <a:t>Detection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Landmark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표정 모델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동일인 확인 모델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8A74B98-4741-4425-B4C0-48CFEE008E10}"/>
              </a:ext>
            </a:extLst>
          </p:cNvPr>
          <p:cNvSpPr txBox="1"/>
          <p:nvPr/>
        </p:nvSpPr>
        <p:spPr>
          <a:xfrm>
            <a:off x="5664025" y="696097"/>
            <a:ext cx="3845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Landmark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눈깜박임</a:t>
            </a:r>
            <a:r>
              <a:rPr lang="ko-KR" altLang="en-US" dirty="0"/>
              <a:t> 감지 모델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2500</a:t>
            </a:r>
            <a:r>
              <a:rPr lang="ko-KR" altLang="en-US" dirty="0"/>
              <a:t>장의 눈 사진으로 모델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XX</a:t>
            </a:r>
            <a:r>
              <a:rPr lang="ko-KR" altLang="en-US" dirty="0"/>
              <a:t> </a:t>
            </a:r>
            <a:r>
              <a:rPr lang="en-US" altLang="ko-KR" dirty="0"/>
              <a:t>%</a:t>
            </a:r>
            <a:r>
              <a:rPr lang="ko-KR" altLang="en-US" dirty="0"/>
              <a:t>의 정확도</a:t>
            </a:r>
          </a:p>
        </p:txBody>
      </p:sp>
      <p:sp>
        <p:nvSpPr>
          <p:cNvPr id="129" name="원통형 128">
            <a:extLst>
              <a:ext uri="{FF2B5EF4-FFF2-40B4-BE49-F238E27FC236}">
                <a16:creationId xmlns:a16="http://schemas.microsoft.com/office/drawing/2014/main" id="{0B896F85-0588-4BCD-9E2C-52744C261707}"/>
              </a:ext>
            </a:extLst>
          </p:cNvPr>
          <p:cNvSpPr/>
          <p:nvPr/>
        </p:nvSpPr>
        <p:spPr>
          <a:xfrm>
            <a:off x="6895073" y="3259428"/>
            <a:ext cx="2067697" cy="2331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 </a:t>
            </a:r>
            <a:r>
              <a:rPr lang="ko-KR" altLang="en-US" dirty="0"/>
              <a:t>화상 툴</a:t>
            </a:r>
          </a:p>
        </p:txBody>
      </p:sp>
      <p:sp>
        <p:nvSpPr>
          <p:cNvPr id="130" name="원통형 129">
            <a:extLst>
              <a:ext uri="{FF2B5EF4-FFF2-40B4-BE49-F238E27FC236}">
                <a16:creationId xmlns:a16="http://schemas.microsoft.com/office/drawing/2014/main" id="{F6D7A06E-6AE0-4359-9495-75BE8DB83006}"/>
              </a:ext>
            </a:extLst>
          </p:cNvPr>
          <p:cNvSpPr/>
          <p:nvPr/>
        </p:nvSpPr>
        <p:spPr>
          <a:xfrm>
            <a:off x="1688757" y="3889623"/>
            <a:ext cx="1540475" cy="1477328"/>
          </a:xfrm>
          <a:prstGeom prst="can">
            <a:avLst>
              <a:gd name="adj" fmla="val 11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</a:t>
            </a:r>
            <a:r>
              <a:rPr lang="ko-KR" altLang="en-US" dirty="0"/>
              <a:t>모델 과 개발한 모델</a:t>
            </a:r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4B15CD05-EE2F-41FA-83D1-E5F13391C8EF}"/>
              </a:ext>
            </a:extLst>
          </p:cNvPr>
          <p:cNvSpPr/>
          <p:nvPr/>
        </p:nvSpPr>
        <p:spPr>
          <a:xfrm>
            <a:off x="3804076" y="2571568"/>
            <a:ext cx="2726724" cy="3904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Vue, JavaScript, NodeJS</a:t>
            </a:r>
            <a:r>
              <a:rPr lang="ko-KR" altLang="en-US" dirty="0"/>
              <a:t>로 이식함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ED3FE53-86E8-46BF-80FE-5422B46A0041}"/>
              </a:ext>
            </a:extLst>
          </p:cNvPr>
          <p:cNvSpPr/>
          <p:nvPr/>
        </p:nvSpPr>
        <p:spPr>
          <a:xfrm>
            <a:off x="3618213" y="704335"/>
            <a:ext cx="16740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BIG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69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696B0142-A516-4A92-AFD0-6630FFCCC970}"/>
              </a:ext>
            </a:extLst>
          </p:cNvPr>
          <p:cNvSpPr/>
          <p:nvPr/>
        </p:nvSpPr>
        <p:spPr>
          <a:xfrm>
            <a:off x="930359" y="635836"/>
            <a:ext cx="2742170" cy="351201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시작</a:t>
            </a:r>
            <a:endParaRPr lang="en-US" altLang="ko-KR" sz="10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75AC7AD4-8D38-4952-B2C0-3ED3364A33CF}"/>
              </a:ext>
            </a:extLst>
          </p:cNvPr>
          <p:cNvSpPr/>
          <p:nvPr/>
        </p:nvSpPr>
        <p:spPr>
          <a:xfrm>
            <a:off x="930875" y="2407994"/>
            <a:ext cx="2742172" cy="963827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졸음 여부</a:t>
            </a:r>
            <a:endParaRPr lang="en-US" altLang="ko-KR" sz="10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10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초 중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50%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이상의 로그가 감지되며 그중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80%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가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눈을 감음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5EA918DA-C6B6-4CC6-8348-842E13490630}"/>
              </a:ext>
            </a:extLst>
          </p:cNvPr>
          <p:cNvSpPr/>
          <p:nvPr/>
        </p:nvSpPr>
        <p:spPr>
          <a:xfrm>
            <a:off x="3904989" y="3686203"/>
            <a:ext cx="1535585" cy="1179417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u="sng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졸음 </a:t>
            </a:r>
            <a:r>
              <a:rPr lang="en-US" altLang="ko-KR" sz="1000" u="sng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Score</a:t>
            </a:r>
            <a:endParaRPr lang="en-US" altLang="ko-KR" sz="10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- 2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선생님의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빠른 인지를 위해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5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분을 졸면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50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점이 감점되는 수치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C3F502B-AFD5-460C-BEEF-E17A09A2F3DB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3673047" y="2889908"/>
            <a:ext cx="999735" cy="796295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D5E5BF-2835-4D96-AF2E-1A7EFE55AD9F}"/>
              </a:ext>
            </a:extLst>
          </p:cNvPr>
          <p:cNvSpPr txBox="1"/>
          <p:nvPr/>
        </p:nvSpPr>
        <p:spPr>
          <a:xfrm>
            <a:off x="3934666" y="2612659"/>
            <a:ext cx="56635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YES</a:t>
            </a:r>
            <a:endParaRPr lang="ko-KR" altLang="en-US" sz="14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4FF9BAA6-7480-4DF7-8DB1-DE155792915C}"/>
              </a:ext>
            </a:extLst>
          </p:cNvPr>
          <p:cNvSpPr/>
          <p:nvPr/>
        </p:nvSpPr>
        <p:spPr>
          <a:xfrm>
            <a:off x="930877" y="1374403"/>
            <a:ext cx="2742170" cy="71920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전처리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눈감은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Count :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두 눈의 수치가 모두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0.02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이하</a:t>
            </a:r>
            <a:endParaRPr lang="en-US" altLang="ko-KR" sz="10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집중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Count : Neutral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0.9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이상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or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나머지표정 중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0.5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이상이 있는 경우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9ABBE1A-D4D7-43E2-AB33-3743C2C0EAF2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2301961" y="2093611"/>
            <a:ext cx="1" cy="3143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ED08FB8-67F2-46D3-930B-FEDBC5E05D9C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2301444" y="987037"/>
            <a:ext cx="518" cy="38736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A3D3753-E63F-46FB-A747-0D2C5E2F61A0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2301960" y="3371821"/>
            <a:ext cx="1" cy="3143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8F894F-73DF-4433-909E-92B2D311C7DF}"/>
              </a:ext>
            </a:extLst>
          </p:cNvPr>
          <p:cNvSpPr txBox="1"/>
          <p:nvPr/>
        </p:nvSpPr>
        <p:spPr>
          <a:xfrm>
            <a:off x="2321816" y="3374730"/>
            <a:ext cx="477280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NO</a:t>
            </a:r>
            <a:endParaRPr lang="ko-KR" altLang="en-US" sz="14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FB2B86AA-C2B9-44B6-82A8-406F9A017A1D}"/>
              </a:ext>
            </a:extLst>
          </p:cNvPr>
          <p:cNvSpPr/>
          <p:nvPr/>
        </p:nvSpPr>
        <p:spPr>
          <a:xfrm>
            <a:off x="930875" y="3686204"/>
            <a:ext cx="2742170" cy="108562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 u="sng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Detection Score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+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인식 성공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 /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총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인식실패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총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u="sng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집중 </a:t>
            </a:r>
            <a:r>
              <a:rPr lang="en-US" altLang="ko-KR" sz="1000" u="sng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Score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+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집중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 /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총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– Non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집중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 /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총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</a:t>
            </a: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FEED21BA-1A94-4CCA-93AB-30FD8E71BAFC}"/>
              </a:ext>
            </a:extLst>
          </p:cNvPr>
          <p:cNvSpPr/>
          <p:nvPr/>
        </p:nvSpPr>
        <p:spPr>
          <a:xfrm>
            <a:off x="930875" y="5086207"/>
            <a:ext cx="2742170" cy="489466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합계전달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72C9719-3144-449C-A5F2-BD9EF0F02E12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>
            <a:off x="2301960" y="4771824"/>
            <a:ext cx="0" cy="3143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1E0B1671-F96C-4FF3-80ED-6B3EFA011C2A}"/>
              </a:ext>
            </a:extLst>
          </p:cNvPr>
          <p:cNvCxnSpPr>
            <a:cxnSpLocks/>
            <a:stCxn id="9" idx="2"/>
            <a:endCxn id="42" idx="3"/>
          </p:cNvCxnSpPr>
          <p:nvPr/>
        </p:nvCxnSpPr>
        <p:spPr>
          <a:xfrm rot="5400000">
            <a:off x="3940254" y="4598412"/>
            <a:ext cx="465320" cy="999737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수행의 시작/종료 73">
            <a:extLst>
              <a:ext uri="{FF2B5EF4-FFF2-40B4-BE49-F238E27FC236}">
                <a16:creationId xmlns:a16="http://schemas.microsoft.com/office/drawing/2014/main" id="{2CD1DC08-B0BB-4C13-BC0E-BC1BCC1648E3}"/>
              </a:ext>
            </a:extLst>
          </p:cNvPr>
          <p:cNvSpPr/>
          <p:nvPr/>
        </p:nvSpPr>
        <p:spPr>
          <a:xfrm>
            <a:off x="930875" y="5890056"/>
            <a:ext cx="2742170" cy="375567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시작</a:t>
            </a:r>
            <a:endParaRPr lang="en-US" altLang="ko-KR" sz="10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F5415CC-D1A5-4942-ABCE-52F06601A436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2301444" y="5543314"/>
            <a:ext cx="516" cy="3467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id="{1AAD738E-2050-48AD-AB90-6318839C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17" y="647728"/>
            <a:ext cx="2602724" cy="1282174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1D523429-4DD4-483F-8513-B04C1B45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087" y="639109"/>
            <a:ext cx="2582313" cy="128217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C8119372-A663-47CB-9350-F0266B67B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205" y="2269638"/>
            <a:ext cx="1200330" cy="252025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4353B4AE-12BF-4602-806E-F9A1A894D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411" y="2274903"/>
            <a:ext cx="1221152" cy="2521945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97E6F158-E09C-4DCB-AA69-DAEB23927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439" y="2247830"/>
            <a:ext cx="1196478" cy="252194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46C0263-D138-4E47-A632-67F0CA6EA66B}"/>
              </a:ext>
            </a:extLst>
          </p:cNvPr>
          <p:cNvSpPr txBox="1"/>
          <p:nvPr/>
        </p:nvSpPr>
        <p:spPr>
          <a:xfrm>
            <a:off x="930359" y="249412"/>
            <a:ext cx="15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가감로직</a:t>
            </a:r>
            <a:endParaRPr lang="ko-KR" altLang="en-US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F0B6E72-21C3-413E-80B4-E1A593071FC8}"/>
              </a:ext>
            </a:extLst>
          </p:cNvPr>
          <p:cNvSpPr txBox="1"/>
          <p:nvPr/>
        </p:nvSpPr>
        <p:spPr>
          <a:xfrm>
            <a:off x="5664025" y="249412"/>
            <a:ext cx="15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표정분석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297EAB2-6FB0-4768-9157-230F344C265B}"/>
              </a:ext>
            </a:extLst>
          </p:cNvPr>
          <p:cNvSpPr txBox="1"/>
          <p:nvPr/>
        </p:nvSpPr>
        <p:spPr>
          <a:xfrm>
            <a:off x="6241199" y="1937952"/>
            <a:ext cx="1825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집중 시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7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 표정변화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(5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분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</a:t>
            </a:r>
            <a:endParaRPr lang="ko-KR" altLang="en-US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A50AAB0-B65F-4854-98FC-C037260F0151}"/>
              </a:ext>
            </a:extLst>
          </p:cNvPr>
          <p:cNvSpPr txBox="1"/>
          <p:nvPr/>
        </p:nvSpPr>
        <p:spPr>
          <a:xfrm>
            <a:off x="9205563" y="1937952"/>
            <a:ext cx="1825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산만 시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7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 표정변화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(5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분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</a:t>
            </a:r>
            <a:endParaRPr lang="ko-KR" altLang="en-US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176130-C684-452B-B801-B4D480C53C3D}"/>
              </a:ext>
            </a:extLst>
          </p:cNvPr>
          <p:cNvSpPr txBox="1"/>
          <p:nvPr/>
        </p:nvSpPr>
        <p:spPr>
          <a:xfrm>
            <a:off x="6727355" y="4769775"/>
            <a:ext cx="678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Neutral</a:t>
            </a:r>
            <a:endParaRPr lang="ko-KR" altLang="en-US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22909C2-4B8C-44DC-91B5-0EC41BE05DD2}"/>
              </a:ext>
            </a:extLst>
          </p:cNvPr>
          <p:cNvSpPr txBox="1"/>
          <p:nvPr/>
        </p:nvSpPr>
        <p:spPr>
          <a:xfrm>
            <a:off x="8337851" y="4769775"/>
            <a:ext cx="678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Sad</a:t>
            </a:r>
            <a:endParaRPr lang="ko-KR" altLang="en-US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F934AD-E88D-47B3-8EA3-1625A514F57E}"/>
              </a:ext>
            </a:extLst>
          </p:cNvPr>
          <p:cNvSpPr txBox="1"/>
          <p:nvPr/>
        </p:nvSpPr>
        <p:spPr>
          <a:xfrm>
            <a:off x="9718519" y="4769775"/>
            <a:ext cx="10613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Neutral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제거</a:t>
            </a: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2A2C5750-BCE1-4EAD-ACD9-5A311FD2D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1127" y="5086207"/>
            <a:ext cx="3005954" cy="1480817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CF850D9-735A-4537-9A05-8F4D5EB3CB59}"/>
              </a:ext>
            </a:extLst>
          </p:cNvPr>
          <p:cNvSpPr txBox="1"/>
          <p:nvPr/>
        </p:nvSpPr>
        <p:spPr>
          <a:xfrm>
            <a:off x="6557320" y="6567024"/>
            <a:ext cx="18979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산만 시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7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 표정변화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(10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초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</a:t>
            </a:r>
            <a:endParaRPr lang="ko-KR" altLang="en-US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53E4AA-A1EE-476A-9CF6-A7D7806CFC60}"/>
              </a:ext>
            </a:extLst>
          </p:cNvPr>
          <p:cNvSpPr txBox="1"/>
          <p:nvPr/>
        </p:nvSpPr>
        <p:spPr>
          <a:xfrm>
            <a:off x="9416044" y="5214909"/>
            <a:ext cx="2191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얼굴을 돌리거나 많이 움직이면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Neutral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수치가 줄고 다른 수치가 상승함 </a:t>
            </a:r>
            <a:endParaRPr lang="en-US" altLang="ko-KR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-&gt;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Neutral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0.9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이상이면 집중 </a:t>
            </a:r>
            <a:endParaRPr lang="en-US" altLang="ko-KR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-&gt;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그 외 표정 중 하나라도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0.5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이상이면 집중</a:t>
            </a:r>
            <a:endParaRPr lang="en-US" altLang="ko-KR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-&gt;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나머지 노이즈 대상은 미 집중</a:t>
            </a:r>
            <a:endParaRPr lang="en-US" altLang="ko-KR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**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테스트 중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9BCE7FC-658E-4DDE-872F-CC4FDD1F0525}"/>
              </a:ext>
            </a:extLst>
          </p:cNvPr>
          <p:cNvSpPr/>
          <p:nvPr/>
        </p:nvSpPr>
        <p:spPr>
          <a:xfrm>
            <a:off x="6323702" y="6028004"/>
            <a:ext cx="165006" cy="4538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358253C-437B-4C40-A05A-5A809F238B48}"/>
              </a:ext>
            </a:extLst>
          </p:cNvPr>
          <p:cNvSpPr/>
          <p:nvPr/>
        </p:nvSpPr>
        <p:spPr>
          <a:xfrm>
            <a:off x="7702378" y="5890056"/>
            <a:ext cx="444844" cy="59312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8AC6635-82F3-4B32-AFFB-CC4638E6D124}"/>
              </a:ext>
            </a:extLst>
          </p:cNvPr>
          <p:cNvSpPr/>
          <p:nvPr/>
        </p:nvSpPr>
        <p:spPr>
          <a:xfrm>
            <a:off x="8423300" y="6093906"/>
            <a:ext cx="171687" cy="38791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11C5D79-DD90-45F9-9C7F-C7E34858DB4A}"/>
              </a:ext>
            </a:extLst>
          </p:cNvPr>
          <p:cNvSpPr/>
          <p:nvPr/>
        </p:nvSpPr>
        <p:spPr>
          <a:xfrm>
            <a:off x="6912781" y="6093906"/>
            <a:ext cx="165006" cy="38791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17FD9C0-1087-4036-AD86-A53FF46E5906}"/>
              </a:ext>
            </a:extLst>
          </p:cNvPr>
          <p:cNvCxnSpPr>
            <a:cxnSpLocks/>
          </p:cNvCxnSpPr>
          <p:nvPr/>
        </p:nvCxnSpPr>
        <p:spPr>
          <a:xfrm>
            <a:off x="5868993" y="5807678"/>
            <a:ext cx="3054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EAC3E84-1177-4D12-A6C9-9045708458A7}"/>
              </a:ext>
            </a:extLst>
          </p:cNvPr>
          <p:cNvSpPr/>
          <p:nvPr/>
        </p:nvSpPr>
        <p:spPr>
          <a:xfrm>
            <a:off x="8870658" y="5707650"/>
            <a:ext cx="348924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0.5</a:t>
            </a:r>
            <a:endParaRPr lang="ko-KR" altLang="en-US" sz="7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5247952-8EFE-4269-8A08-0DD289259BCC}"/>
              </a:ext>
            </a:extLst>
          </p:cNvPr>
          <p:cNvSpPr/>
          <p:nvPr/>
        </p:nvSpPr>
        <p:spPr>
          <a:xfrm>
            <a:off x="5987916" y="5836522"/>
            <a:ext cx="165006" cy="64528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204</Words>
  <Application>Microsoft Office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210 옴니고딕 020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Yoo Chul</dc:creator>
  <cp:lastModifiedBy>Kim Yoo Chul</cp:lastModifiedBy>
  <cp:revision>14</cp:revision>
  <dcterms:created xsi:type="dcterms:W3CDTF">2020-12-18T02:01:49Z</dcterms:created>
  <dcterms:modified xsi:type="dcterms:W3CDTF">2020-12-18T03:49:15Z</dcterms:modified>
</cp:coreProperties>
</file>