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66" r:id="rId3"/>
    <p:sldId id="256" r:id="rId4"/>
    <p:sldId id="259" r:id="rId5"/>
    <p:sldId id="260" r:id="rId6"/>
    <p:sldId id="258" r:id="rId7"/>
    <p:sldId id="261" r:id="rId8"/>
    <p:sldId id="262" r:id="rId9"/>
    <p:sldId id="267" r:id="rId10"/>
    <p:sldId id="263" r:id="rId11"/>
    <p:sldId id="257" r:id="rId12"/>
    <p:sldId id="268" r:id="rId13"/>
    <p:sldId id="264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해창" initials="정" lastIdx="3" clrIdx="0">
    <p:extLst>
      <p:ext uri="{19B8F6BF-5375-455C-9EA6-DF929625EA0E}">
        <p15:presenceInfo xmlns:p15="http://schemas.microsoft.com/office/powerpoint/2012/main" userId="55280b6b226349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2" autoAdjust="0"/>
    <p:restoredTop sz="75646" autoAdjust="0"/>
  </p:normalViewPr>
  <p:slideViewPr>
    <p:cSldViewPr snapToGrid="0">
      <p:cViewPr varScale="1">
        <p:scale>
          <a:sx n="95" d="100"/>
          <a:sy n="95" d="100"/>
        </p:scale>
        <p:origin x="1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9T12:35:21.192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9T08:56:14.400" idx="1">
    <p:pos x="10" y="10"/>
    <p:text>face-api의 68개의 landmark를 활용하여 눈깜박이는 모델을 CNN으로 모델링</p:text>
    <p:extLst>
      <p:ext uri="{C676402C-5697-4E1C-873F-D02D1690AC5C}">
        <p15:threadingInfo xmlns:p15="http://schemas.microsoft.com/office/powerpoint/2012/main" timeZoneBias="-540"/>
      </p:ext>
    </p:extLst>
  </p:cm>
  <p:cm authorId="1" dt="2020-12-19T08:58:36.339" idx="2">
    <p:pos x="10" y="146"/>
    <p:text>face-api가 js 기반이라 .h5 모델을 로드할수 없어서 .json파일로 변환 후 로드하였다.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53E93-7754-484F-8104-1A6109EE551B}" type="datetimeFigureOut">
              <a:rPr lang="ko-KR" altLang="en-US" smtClean="0"/>
              <a:t>2020. 12. 19.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DB924-1C77-4A82-BB18-6F83E186F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5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일전에 </a:t>
            </a:r>
            <a:r>
              <a:rPr lang="ko-KR" altLang="en-US" dirty="0" err="1"/>
              <a:t>맨토님들이</a:t>
            </a:r>
            <a:r>
              <a:rPr lang="ko-KR" altLang="en-US" dirty="0"/>
              <a:t> 말씀 하신 것 처럼 </a:t>
            </a:r>
            <a:r>
              <a:rPr lang="en-US" altLang="ko-KR" dirty="0"/>
              <a:t>big</a:t>
            </a:r>
            <a:r>
              <a:rPr lang="ko-KR" altLang="en-US" dirty="0"/>
              <a:t>데이터와 </a:t>
            </a:r>
            <a:r>
              <a:rPr lang="en-US" altLang="ko-KR" dirty="0"/>
              <a:t>AI</a:t>
            </a:r>
            <a:r>
              <a:rPr lang="ko-KR" altLang="en-US" dirty="0"/>
              <a:t>는 구분이 모호하다 라고 하셨고</a:t>
            </a:r>
          </a:p>
          <a:p>
            <a:endParaRPr lang="ko-KR" altLang="en-US" dirty="0"/>
          </a:p>
          <a:p>
            <a:r>
              <a:rPr lang="ko-KR" altLang="en-US" dirty="0"/>
              <a:t>저희 팀 역시 </a:t>
            </a:r>
            <a:r>
              <a:rPr lang="en-US" altLang="ko-KR" dirty="0"/>
              <a:t>AI</a:t>
            </a:r>
            <a:r>
              <a:rPr lang="ko-KR" altLang="en-US" dirty="0"/>
              <a:t>와 </a:t>
            </a:r>
            <a:r>
              <a:rPr lang="en-US" altLang="ko-KR" dirty="0"/>
              <a:t>BIG</a:t>
            </a:r>
            <a:r>
              <a:rPr lang="ko-KR" altLang="en-US" dirty="0"/>
              <a:t>데이터 팀의 </a:t>
            </a:r>
            <a:r>
              <a:rPr lang="en-US" altLang="ko-KR" dirty="0"/>
              <a:t>R&amp;R</a:t>
            </a:r>
            <a:r>
              <a:rPr lang="ko-KR" altLang="en-US" dirty="0"/>
              <a:t>의 구분이 모호하며 프로젝트 완수하는 것에 </a:t>
            </a:r>
            <a:r>
              <a:rPr lang="ko-KR" altLang="en-US" dirty="0" err="1"/>
              <a:t>촛점을</a:t>
            </a:r>
            <a:r>
              <a:rPr lang="ko-KR" altLang="en-US" dirty="0"/>
              <a:t> 맞추어 </a:t>
            </a:r>
            <a:r>
              <a:rPr lang="en-US" altLang="ko-KR" dirty="0"/>
              <a:t>R&amp;R</a:t>
            </a:r>
            <a:r>
              <a:rPr lang="ko-KR" altLang="en-US" dirty="0"/>
              <a:t>구분없이 긴밀하게 협력하여 </a:t>
            </a:r>
            <a:r>
              <a:rPr lang="ko-KR" altLang="en-US" dirty="0" err="1"/>
              <a:t>프로젝을</a:t>
            </a:r>
            <a:r>
              <a:rPr lang="ko-KR" altLang="en-US" dirty="0"/>
              <a:t> 하였다고 말씀드리고 싶습니다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들의 가장 큰 </a:t>
            </a:r>
            <a:r>
              <a:rPr lang="ko-KR" altLang="en-US" dirty="0" err="1"/>
              <a:t>첼린지는</a:t>
            </a:r>
            <a:r>
              <a:rPr lang="ko-KR" altLang="en-US" dirty="0"/>
              <a:t> 길지 않은 프로젝트 기간 동안 빠르게 </a:t>
            </a:r>
            <a:r>
              <a:rPr lang="ko-KR" altLang="en-US" dirty="0" err="1"/>
              <a:t>화상툴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찾아 소스를 분석 이해하고 </a:t>
            </a:r>
            <a:r>
              <a:rPr lang="ko-KR" altLang="en-US" dirty="0" err="1"/>
              <a:t>눈깜박임</a:t>
            </a:r>
            <a:r>
              <a:rPr lang="ko-KR" altLang="en-US" dirty="0"/>
              <a:t> 및 안면을 </a:t>
            </a:r>
            <a:r>
              <a:rPr lang="en-US" altLang="ko-KR" dirty="0"/>
              <a:t>detection</a:t>
            </a:r>
            <a:r>
              <a:rPr lang="ko-KR" altLang="en-US" dirty="0"/>
              <a:t>하는 모델을 </a:t>
            </a:r>
            <a:r>
              <a:rPr lang="ko-KR" altLang="en-US" dirty="0" err="1"/>
              <a:t>화상툴에</a:t>
            </a:r>
            <a:r>
              <a:rPr lang="ko-KR" altLang="en-US" dirty="0"/>
              <a:t> 이식하는 것 이였습니다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교육과정의 </a:t>
            </a:r>
            <a:r>
              <a:rPr lang="ko-KR" altLang="en-US" dirty="0" err="1"/>
              <a:t>기술들외에</a:t>
            </a:r>
            <a:r>
              <a:rPr lang="ko-KR" altLang="en-US" dirty="0"/>
              <a:t> 상당수 추가적인 기술을 요하는 주제이기 때문에 </a:t>
            </a:r>
            <a:r>
              <a:rPr lang="en-US" altLang="ko-KR" dirty="0" err="1"/>
              <a:t>KnowHow</a:t>
            </a:r>
            <a:r>
              <a:rPr lang="ko-KR" altLang="en-US" dirty="0"/>
              <a:t>와 </a:t>
            </a:r>
            <a:r>
              <a:rPr lang="en-US" altLang="ko-KR" dirty="0" err="1"/>
              <a:t>KnowWhere</a:t>
            </a:r>
            <a:r>
              <a:rPr lang="ko-KR" altLang="en-US" dirty="0"/>
              <a:t>라는 관점에서 단기간에 빠르게 신기술을 습득하여 필요한 기능을 찾는 </a:t>
            </a:r>
            <a:r>
              <a:rPr lang="ko-KR" altLang="en-US" dirty="0" err="1"/>
              <a:t>것이였습니다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투트렉으로</a:t>
            </a:r>
            <a:r>
              <a:rPr lang="ko-KR" altLang="en-US" dirty="0"/>
              <a:t> </a:t>
            </a:r>
            <a:r>
              <a:rPr lang="ko-KR" altLang="en-US" dirty="0" err="1"/>
              <a:t>클라우드팀에서</a:t>
            </a:r>
            <a:r>
              <a:rPr lang="ko-KR" altLang="en-US" dirty="0"/>
              <a:t> </a:t>
            </a:r>
            <a:r>
              <a:rPr lang="en-US" altLang="ko-KR" dirty="0"/>
              <a:t>AWS chime </a:t>
            </a:r>
            <a:r>
              <a:rPr lang="ko-KR" altLang="en-US" dirty="0"/>
              <a:t>모듈을 스터디 하고</a:t>
            </a:r>
            <a:r>
              <a:rPr lang="en-US" altLang="ko-KR" dirty="0"/>
              <a:t>, Big</a:t>
            </a:r>
            <a:r>
              <a:rPr lang="ko-KR" altLang="en-US" dirty="0"/>
              <a:t>데이터와 </a:t>
            </a:r>
            <a:r>
              <a:rPr lang="en-US" altLang="ko-KR" dirty="0"/>
              <a:t>AI</a:t>
            </a:r>
            <a:r>
              <a:rPr lang="ko-KR" altLang="en-US" dirty="0"/>
              <a:t>팀에서는 </a:t>
            </a:r>
            <a:r>
              <a:rPr lang="en-US" altLang="ko-KR" dirty="0" err="1"/>
              <a:t>camus</a:t>
            </a:r>
            <a:r>
              <a:rPr lang="ko-KR" altLang="en-US" dirty="0"/>
              <a:t>라는 </a:t>
            </a:r>
            <a:r>
              <a:rPr lang="ko-KR" altLang="en-US" dirty="0" err="1"/>
              <a:t>화상툴을</a:t>
            </a:r>
            <a:r>
              <a:rPr lang="ko-KR" altLang="en-US" dirty="0"/>
              <a:t> 빠르게 선정하여 로컬에 설치하고 </a:t>
            </a:r>
            <a:r>
              <a:rPr lang="en-US" altLang="ko-KR" dirty="0" err="1"/>
              <a:t>faceApi</a:t>
            </a:r>
            <a:r>
              <a:rPr lang="ko-KR" altLang="en-US" dirty="0"/>
              <a:t>의 안면인식 기능을 습득하였고</a:t>
            </a:r>
            <a:r>
              <a:rPr lang="en-US" altLang="ko-KR" dirty="0"/>
              <a:t>, </a:t>
            </a:r>
            <a:r>
              <a:rPr lang="ko-KR" altLang="en-US" dirty="0"/>
              <a:t>동시에 졸음 감지를 위한 별도의 </a:t>
            </a:r>
            <a:r>
              <a:rPr lang="ko-KR" altLang="en-US" dirty="0" err="1"/>
              <a:t>눈깜박임</a:t>
            </a:r>
            <a:r>
              <a:rPr lang="ko-KR" altLang="en-US" dirty="0"/>
              <a:t> 감지 모델을 개발하였습니다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최종적으로 관리</a:t>
            </a:r>
            <a:r>
              <a:rPr lang="en-US" altLang="ko-KR" dirty="0"/>
              <a:t>/</a:t>
            </a:r>
            <a:r>
              <a:rPr lang="ko-KR" altLang="en-US" dirty="0"/>
              <a:t>유지보수 측면에서 </a:t>
            </a:r>
            <a:r>
              <a:rPr lang="en-US" altLang="ko-KR" dirty="0"/>
              <a:t>AWS chime</a:t>
            </a:r>
            <a:r>
              <a:rPr lang="ko-KR" altLang="en-US" dirty="0"/>
              <a:t>모듈을 선정하였고 그와 동시에 로컬에서 스터디 및 검증을 한 안면인식과 </a:t>
            </a:r>
            <a:r>
              <a:rPr lang="ko-KR" altLang="en-US" dirty="0" err="1"/>
              <a:t>눈깜박임</a:t>
            </a:r>
            <a:r>
              <a:rPr lang="ko-KR" altLang="en-US" dirty="0"/>
              <a:t> 모델을 이식하였습니다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보시는 </a:t>
            </a:r>
            <a:r>
              <a:rPr lang="ko-KR" altLang="en-US" dirty="0" err="1"/>
              <a:t>것고</a:t>
            </a:r>
            <a:r>
              <a:rPr lang="ko-KR" altLang="en-US" dirty="0"/>
              <a:t> 같은 변수를 확보 하였고 분석과 테스트를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DB924-1C77-4A82-BB18-6F83E186FF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1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집중도의 스코어는 학습시작 시 </a:t>
            </a:r>
            <a:r>
              <a:rPr lang="en-US" altLang="ko-KR" dirty="0"/>
              <a:t>100</a:t>
            </a:r>
            <a:r>
              <a:rPr lang="ko-KR" altLang="en-US" dirty="0"/>
              <a:t>점을 주고 가감 로직을 사용해 조절하는 것으로 정했습니다</a:t>
            </a:r>
            <a:r>
              <a:rPr lang="en-US" altLang="ko-KR" dirty="0"/>
              <a:t>. 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개의 가감 스코어를 만들었습니다</a:t>
            </a:r>
            <a:r>
              <a:rPr lang="en-US" altLang="ko-KR" dirty="0"/>
              <a:t>. </a:t>
            </a:r>
            <a:r>
              <a:rPr lang="ko-KR" altLang="en-US" dirty="0" err="1"/>
              <a:t>졸음가감</a:t>
            </a:r>
            <a:r>
              <a:rPr lang="en-US" altLang="ko-KR" dirty="0"/>
              <a:t>, Detection</a:t>
            </a:r>
            <a:r>
              <a:rPr lang="ko-KR" altLang="en-US" dirty="0"/>
              <a:t>가감</a:t>
            </a:r>
            <a:r>
              <a:rPr lang="en-US" altLang="ko-KR" dirty="0"/>
              <a:t>, </a:t>
            </a:r>
            <a:r>
              <a:rPr lang="ko-KR" altLang="en-US" dirty="0" err="1"/>
              <a:t>집중가감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저희는 통상 사람의 </a:t>
            </a:r>
            <a:r>
              <a:rPr lang="ko-KR" altLang="en-US" dirty="0" err="1"/>
              <a:t>눈깜박임은</a:t>
            </a:r>
            <a:r>
              <a:rPr lang="ko-KR" altLang="en-US" dirty="0"/>
              <a:t> </a:t>
            </a:r>
            <a:r>
              <a:rPr lang="en-US" altLang="ko-KR" dirty="0"/>
              <a:t>200ms ~ 400ms</a:t>
            </a:r>
            <a:r>
              <a:rPr lang="ko-KR" altLang="en-US" dirty="0"/>
              <a:t>이기 때문에 초당 </a:t>
            </a:r>
            <a:r>
              <a:rPr lang="en-US" altLang="ko-KR" dirty="0"/>
              <a:t>5</a:t>
            </a:r>
            <a:r>
              <a:rPr lang="ko-KR" altLang="en-US" dirty="0"/>
              <a:t>개의 정보를 수집하게 하였고</a:t>
            </a:r>
            <a:r>
              <a:rPr lang="en-US" altLang="ko-KR" dirty="0"/>
              <a:t>, 5</a:t>
            </a:r>
            <a:r>
              <a:rPr lang="ko-KR" altLang="en-US" dirty="0"/>
              <a:t>분이면 학생당 </a:t>
            </a:r>
            <a:r>
              <a:rPr lang="en-US" altLang="ko-KR" dirty="0"/>
              <a:t>1500</a:t>
            </a:r>
            <a:r>
              <a:rPr lang="ko-KR" altLang="en-US" dirty="0"/>
              <a:t>개의 로그가 생성됩니다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졸음 스코어의 경우 운전 시 졸음감지 기술을 스터디 해 보니 운전은 신속성을 요하기 때문에 눈의 개폐 비율 혹은 닫힘의 지속 </a:t>
            </a:r>
            <a:r>
              <a:rPr lang="ko-KR" altLang="en-US" dirty="0" err="1"/>
              <a:t>시간등으로</a:t>
            </a:r>
            <a:r>
              <a:rPr lang="ko-KR" altLang="en-US" dirty="0"/>
              <a:t> 감지를 하는데 저희는 선생님이 빠르게 인지 할 수 있도록 </a:t>
            </a:r>
            <a:r>
              <a:rPr lang="en-US" altLang="ko-KR" dirty="0"/>
              <a:t>5</a:t>
            </a:r>
            <a:r>
              <a:rPr lang="ko-KR" altLang="en-US" dirty="0"/>
              <a:t>분간 </a:t>
            </a:r>
            <a:r>
              <a:rPr lang="en-US" altLang="ko-KR" dirty="0"/>
              <a:t>50</a:t>
            </a:r>
            <a:r>
              <a:rPr lang="ko-KR" altLang="en-US" dirty="0"/>
              <a:t>점이 감점 될 수 있도록 하였 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Detection</a:t>
            </a:r>
            <a:r>
              <a:rPr lang="ko-KR" altLang="en-US" dirty="0"/>
              <a:t>스코어는 이미 </a:t>
            </a:r>
            <a:r>
              <a:rPr lang="en-US" altLang="ko-KR" dirty="0" err="1"/>
              <a:t>Etri</a:t>
            </a:r>
            <a:r>
              <a:rPr lang="ko-KR" altLang="en-US" dirty="0"/>
              <a:t>에서 </a:t>
            </a:r>
            <a:r>
              <a:rPr lang="en-US" altLang="ko-KR" dirty="0"/>
              <a:t>2016</a:t>
            </a:r>
            <a:r>
              <a:rPr lang="ko-KR" altLang="en-US" dirty="0"/>
              <a:t>년에 </a:t>
            </a:r>
            <a:r>
              <a:rPr lang="en-US" altLang="ko-KR" dirty="0"/>
              <a:t>Detection</a:t>
            </a:r>
            <a:r>
              <a:rPr lang="ko-KR" altLang="en-US" dirty="0"/>
              <a:t>만으로 학습 집중도를 체크하는 모듈을 개발 한 적이 있었습니다</a:t>
            </a:r>
            <a:r>
              <a:rPr lang="en-US" altLang="ko-KR" dirty="0"/>
              <a:t>. </a:t>
            </a:r>
            <a:r>
              <a:rPr lang="ko-KR" altLang="en-US" dirty="0"/>
              <a:t>스코어는 단순하게 </a:t>
            </a:r>
            <a:r>
              <a:rPr lang="en-US" altLang="ko-KR" dirty="0"/>
              <a:t>50</a:t>
            </a:r>
            <a:r>
              <a:rPr lang="ko-KR" altLang="en-US" dirty="0"/>
              <a:t>의 </a:t>
            </a:r>
            <a:r>
              <a:rPr lang="ko-KR" altLang="en-US" dirty="0" err="1"/>
              <a:t>프레임중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개가 </a:t>
            </a:r>
            <a:r>
              <a:rPr lang="en-US" altLang="ko-KR" dirty="0"/>
              <a:t>detection</a:t>
            </a:r>
            <a:r>
              <a:rPr lang="ko-KR" altLang="en-US" dirty="0"/>
              <a:t>되면 </a:t>
            </a:r>
            <a:r>
              <a:rPr lang="en-US" altLang="ko-KR" dirty="0"/>
              <a:t>1</a:t>
            </a:r>
            <a:r>
              <a:rPr lang="ko-KR" altLang="en-US" dirty="0"/>
              <a:t>으로 산정 하여 되어 있었고 그 기준을 차용하였습니다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표정의 경우는 보시는 것 </a:t>
            </a:r>
            <a:r>
              <a:rPr lang="ko-KR" altLang="en-US" dirty="0" err="1"/>
              <a:t>처럼</a:t>
            </a:r>
            <a:r>
              <a:rPr lang="ko-KR" altLang="en-US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DB924-1C77-4A82-BB18-6F83E186FF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9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DB924-1C77-4A82-BB18-6F83E186FF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7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26157-BBD2-4A54-A7B5-DDB7D55E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8CB21-9E1D-4456-BA9C-C5A2974E7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152E6-3BE6-491C-B03E-74025047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2020. 12. 19.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50455-4992-4010-85D7-30616C57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BB75D-0CBB-48FD-8696-2604F746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1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CB944-8D7A-4E72-B1EB-22F00394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2A374F-4ED2-46B1-80AE-47754D689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543F9-1783-423F-8FF6-D480BA2E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2020. 12. 19.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1EED8-A0A8-463A-B67B-B14F94F4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A1795-816D-4B08-927A-A8F4C5BC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22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29808E-2C95-4FE0-8A5F-CFBFCDE1D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DBA6A1-7EF9-42DF-8702-F94F2AE69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7CAB6-4FE3-4997-AE48-62817B75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2020. 12. 19.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05C49-1971-44D4-B1B5-FD123C0D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33339-1B7E-4E85-96EC-CC2AF68D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44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D38E7-CBF4-4D21-BFA5-2BD859C5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8AB6E-67FF-4591-9422-B7281DF3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91E66-6FA0-4BB4-AEDE-DEB05388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2020. 12. 19.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9C74E-6CC8-4B98-84C7-C6117222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DFF91-5C55-49BF-AD91-63DD86C3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87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6569A-6961-4A6A-B739-AA22A1C7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AA550-934E-4204-82EB-5946DEAA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060CC-FE19-4E04-84B0-E0852AA0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2020. 12. 19.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E7102-C619-4E68-986A-155F7553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A1900-E4CC-4280-A840-B2C77229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3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9BED9-8D99-438E-B99B-B3CA42DC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E9D30-60F2-4DD5-AF9E-CEE9B4E65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5C2390-400A-483D-BC82-80CBA71A9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F3BA4-1BBB-44F4-B31D-426F8764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2020. 12. 19.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CF887-3CB7-4CF6-9762-1DC97D3D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6CC19-C751-4EC2-98A2-B6C7F374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8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30321-D6D8-410C-B6A7-D0F79D5E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760BA9-2305-4080-8EEC-88ABECF5C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176176-828C-4126-B910-414A96457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830610-C941-414F-AC63-512415E00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5EEE6E-DF1C-4D0E-A9B0-DB0B9E343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AF665D-A53A-432B-ABF7-7CAE4F53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2020. 12. 19.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6B511B-9773-4310-8CF4-ED6C2D1C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FC852D-5676-4FFD-973F-0E60F160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64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45D9-00DE-4E80-A176-04157F80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C4239-8534-4B03-B9C7-665ADDF7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2020. 12. 19.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8C88B-BA1B-4A5B-9029-C6F4065B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E753A5-8B1C-4C36-87B2-739E4FBD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AD6A3-9C5F-409C-924D-432B977F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2020. 12. 19.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7F3BDB-117C-4495-89DE-38CA0096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C8A747-98CF-4FA1-B7D3-5BD0934F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3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683B9-9B42-4E99-8732-EB0FF415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8A0E0-576A-4869-92A0-ADB4EC79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35F06F-F89C-4342-ADF0-93E066B41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7A4C5-DF56-4AFE-98BD-B7DB61C8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2020. 12. 19.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34E5C3-A32C-4070-90F5-98E3C80B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931B8-44DF-421D-A948-ADE78407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36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9219C-2636-4FA9-AC9C-329B6717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B6AC8B-9414-4F18-B36E-8E4B716EC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3C8BE0-9980-4130-8BE1-873F3F915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5BAC4-4E26-4447-8C40-38C6A964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B5F-E64E-49F8-908A-BEADB5FA5D34}" type="datetimeFigureOut">
              <a:rPr lang="ko-KR" altLang="en-US" smtClean="0"/>
              <a:t>2020. 12. 19.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386C9-202F-4449-983C-B6B4C1AB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5DFF2-3EF5-47F5-9442-9603DA57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8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C12ECF-7F2F-4EF2-B85B-C214C48C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92018-00B6-4DAE-85C4-73ECE3F76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81551-21A0-4DDB-89AD-478C2B99C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B9B5F-E64E-49F8-908A-BEADB5FA5D34}" type="datetimeFigureOut">
              <a:rPr lang="ko-KR" altLang="en-US" smtClean="0"/>
              <a:t>2020. 12. 19.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DB6D3-00CC-471F-AC28-9EBFA2433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C2C82-B7DF-4290-882D-955BBD3B9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0DE9D-C3D4-411C-B328-32D03685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1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8A623-E4C0-4E60-8F01-74998DE5E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1047" y="0"/>
            <a:ext cx="13205011" cy="4760539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1.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시연영상</a:t>
            </a:r>
            <a:r>
              <a:rPr lang="ko-KR" altLang="en-US" sz="3600" dirty="0"/>
              <a:t> </a:t>
            </a:r>
            <a:br>
              <a:rPr lang="en-US" altLang="ko-KR" sz="3600" dirty="0"/>
            </a:br>
            <a:r>
              <a:rPr lang="en-US" altLang="ko-KR" sz="3600" dirty="0"/>
              <a:t>2.</a:t>
            </a:r>
            <a:r>
              <a:rPr lang="ko-KR" altLang="en-US" sz="3600" dirty="0"/>
              <a:t> 빅데이터 </a:t>
            </a:r>
            <a:br>
              <a:rPr lang="en-US" altLang="ko-KR" sz="3600" dirty="0"/>
            </a:br>
            <a:r>
              <a:rPr lang="en-US" altLang="ko-KR" sz="3600" dirty="0"/>
              <a:t>3.</a:t>
            </a:r>
            <a:r>
              <a:rPr lang="ko-KR" altLang="en-US" sz="3600" dirty="0"/>
              <a:t> </a:t>
            </a:r>
            <a:r>
              <a:rPr lang="en-US" altLang="ko-KR" sz="3600" dirty="0"/>
              <a:t>AI </a:t>
            </a:r>
            <a:br>
              <a:rPr lang="en-US" altLang="ko-KR" sz="3600" dirty="0"/>
            </a:br>
            <a:r>
              <a:rPr lang="en-US" altLang="ko-KR" sz="3600" dirty="0"/>
              <a:t>4.</a:t>
            </a:r>
            <a:r>
              <a:rPr lang="ko-KR" altLang="en-US" sz="3600" dirty="0"/>
              <a:t> </a:t>
            </a:r>
            <a:r>
              <a:rPr lang="en-US" altLang="ko-KR" sz="3600" dirty="0"/>
              <a:t>IoT(</a:t>
            </a:r>
            <a:r>
              <a:rPr lang="ko-KR" altLang="en-US" sz="3600" dirty="0"/>
              <a:t>안드로이드 시연</a:t>
            </a:r>
            <a:r>
              <a:rPr lang="en-US" altLang="ko-KR" sz="3600" dirty="0"/>
              <a:t>) </a:t>
            </a:r>
            <a:br>
              <a:rPr lang="en-US" altLang="ko-KR" sz="3600" dirty="0"/>
            </a:br>
            <a:r>
              <a:rPr lang="en-US" altLang="ko-KR" sz="3600" dirty="0"/>
              <a:t>5.</a:t>
            </a:r>
            <a:r>
              <a:rPr lang="ko-KR" altLang="en-US" sz="3600" dirty="0"/>
              <a:t> </a:t>
            </a:r>
            <a:r>
              <a:rPr lang="ko-KR" altLang="en-US" sz="3600" dirty="0" err="1"/>
              <a:t>클라우드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2760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5560" y="28641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IoT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5" y="1571625"/>
            <a:ext cx="48577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2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22" y="0"/>
            <a:ext cx="4476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3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8A623-E4C0-4E60-8F01-74998DE5E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클라우드</a:t>
            </a:r>
            <a:r>
              <a:rPr lang="en-US" altLang="ko-KR" dirty="0"/>
              <a:t>-</a:t>
            </a:r>
            <a:r>
              <a:rPr lang="ko-KR" altLang="en-US" dirty="0"/>
              <a:t>이준의</a:t>
            </a:r>
          </a:p>
        </p:txBody>
      </p:sp>
    </p:spTree>
    <p:extLst>
      <p:ext uri="{BB962C8B-B14F-4D97-AF65-F5344CB8AC3E}">
        <p14:creationId xmlns:p14="http://schemas.microsoft.com/office/powerpoint/2010/main" val="233825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974E0FA-3543-4116-B7C2-BBD14D726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1" y="208189"/>
            <a:ext cx="10407051" cy="6441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39561F-18AF-4C57-A378-B12B99EF9B66}"/>
              </a:ext>
            </a:extLst>
          </p:cNvPr>
          <p:cNvSpPr txBox="1"/>
          <p:nvPr/>
        </p:nvSpPr>
        <p:spPr>
          <a:xfrm>
            <a:off x="7565457" y="208189"/>
            <a:ext cx="40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 </a:t>
            </a:r>
            <a:r>
              <a:rPr lang="ko-KR" altLang="en-US" dirty="0"/>
              <a:t>서비스와 서버리스 아키텍처</a:t>
            </a:r>
          </a:p>
        </p:txBody>
      </p:sp>
    </p:spTree>
    <p:extLst>
      <p:ext uri="{BB962C8B-B14F-4D97-AF65-F5344CB8AC3E}">
        <p14:creationId xmlns:p14="http://schemas.microsoft.com/office/powerpoint/2010/main" val="270126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D53D96-2A77-45D5-8DA0-306331ABB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92" y="519112"/>
            <a:ext cx="10106025" cy="5819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107E8D-6A14-46DD-9529-9DE947D85C2F}"/>
              </a:ext>
            </a:extLst>
          </p:cNvPr>
          <p:cNvSpPr txBox="1"/>
          <p:nvPr/>
        </p:nvSpPr>
        <p:spPr>
          <a:xfrm>
            <a:off x="8402855" y="208189"/>
            <a:ext cx="300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REST API </a:t>
            </a:r>
            <a:r>
              <a:rPr lang="ko-KR" altLang="en-US" dirty="0"/>
              <a:t>설계와 보안 설계</a:t>
            </a:r>
          </a:p>
        </p:txBody>
      </p:sp>
    </p:spTree>
    <p:extLst>
      <p:ext uri="{BB962C8B-B14F-4D97-AF65-F5344CB8AC3E}">
        <p14:creationId xmlns:p14="http://schemas.microsoft.com/office/powerpoint/2010/main" val="81290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8A623-E4C0-4E60-8F01-74998DE5E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빅데이터</a:t>
            </a:r>
            <a:r>
              <a:rPr lang="en-US" altLang="ko-KR" dirty="0"/>
              <a:t>-</a:t>
            </a:r>
            <a:r>
              <a:rPr lang="ko-KR" altLang="en-US" dirty="0" err="1"/>
              <a:t>김유철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01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88FAC1C-A537-4640-B016-0120C5872685}"/>
              </a:ext>
            </a:extLst>
          </p:cNvPr>
          <p:cNvSpPr/>
          <p:nvPr/>
        </p:nvSpPr>
        <p:spPr>
          <a:xfrm>
            <a:off x="3419039" y="537870"/>
            <a:ext cx="2103461" cy="24951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Know How</a:t>
            </a:r>
          </a:p>
          <a:p>
            <a:pPr algn="ctr"/>
            <a:endParaRPr lang="en-US" altLang="ko-KR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ko-KR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5C7E490-24DB-47DE-9B7D-7D42186EBC53}"/>
              </a:ext>
            </a:extLst>
          </p:cNvPr>
          <p:cNvSpPr/>
          <p:nvPr/>
        </p:nvSpPr>
        <p:spPr>
          <a:xfrm>
            <a:off x="788595" y="531628"/>
            <a:ext cx="2103461" cy="24951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Know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Where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46C0263-D138-4E47-A632-67F0CA6EA66B}"/>
              </a:ext>
            </a:extLst>
          </p:cNvPr>
          <p:cNvSpPr txBox="1"/>
          <p:nvPr/>
        </p:nvSpPr>
        <p:spPr>
          <a:xfrm>
            <a:off x="788595" y="1167262"/>
            <a:ext cx="220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210 옴니고딕 020" panose="02020603020101020101" pitchFamily="18" charset="-127"/>
                <a:ea typeface="210 옴니고딕 020" panose="02020603020101020101"/>
              </a:rPr>
              <a:t>FaceAPI</a:t>
            </a: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/>
              </a:rPr>
              <a:t> Model</a:t>
            </a:r>
            <a:endParaRPr lang="ko-KR" altLang="en-US" dirty="0">
              <a:latin typeface="210 옴니고딕 020" panose="02020603020101020101" pitchFamily="18" charset="-127"/>
              <a:ea typeface="210 옴니고딕 020" panose="02020603020101020101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F0B6E72-21C3-413E-80B4-E1A593071FC8}"/>
              </a:ext>
            </a:extLst>
          </p:cNvPr>
          <p:cNvSpPr txBox="1"/>
          <p:nvPr/>
        </p:nvSpPr>
        <p:spPr>
          <a:xfrm>
            <a:off x="3490305" y="1167998"/>
            <a:ext cx="179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210 옴니고딕 020" panose="02020603020101020101" pitchFamily="18" charset="-127"/>
                <a:ea typeface="210 옴니고딕 020" panose="02020603020101020101"/>
              </a:rPr>
              <a:t>Blink Model</a:t>
            </a:r>
            <a:endParaRPr lang="ko-KR" altLang="en-US" dirty="0">
              <a:latin typeface="210 옴니고딕 020" panose="02020603020101020101" pitchFamily="18" charset="-127"/>
              <a:ea typeface="210 옴니고딕 020" panose="02020603020101020101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5DBE4A5-E5A0-49E1-99AB-0F704352D4EB}"/>
              </a:ext>
            </a:extLst>
          </p:cNvPr>
          <p:cNvSpPr txBox="1"/>
          <p:nvPr/>
        </p:nvSpPr>
        <p:spPr>
          <a:xfrm>
            <a:off x="788595" y="1613947"/>
            <a:ext cx="2491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ea typeface="210 옴니고딕 020" panose="02020603020101020101"/>
              </a:rPr>
              <a:t>안면 </a:t>
            </a:r>
            <a:r>
              <a:rPr lang="en-US" altLang="ko-KR" dirty="0">
                <a:ea typeface="210 옴니고딕 020" panose="02020603020101020101"/>
              </a:rPr>
              <a:t>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ea typeface="210 옴니고딕 020" panose="02020603020101020101"/>
              </a:rPr>
              <a:t>Landmark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ea typeface="210 옴니고딕 020" panose="02020603020101020101"/>
              </a:rPr>
              <a:t>표정</a:t>
            </a:r>
            <a:endParaRPr lang="en-US" altLang="ko-KR" dirty="0">
              <a:ea typeface="210 옴니고딕 020" panose="02020603020101020101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ea typeface="210 옴니고딕 020" panose="02020603020101020101"/>
              </a:rPr>
              <a:t>안면인식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8A74B98-4741-4425-B4C0-48CFEE008E10}"/>
              </a:ext>
            </a:extLst>
          </p:cNvPr>
          <p:cNvSpPr txBox="1"/>
          <p:nvPr/>
        </p:nvSpPr>
        <p:spPr>
          <a:xfrm>
            <a:off x="3490305" y="1585034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ea typeface="210 옴니고딕 020" panose="02020603020101020101"/>
              </a:rPr>
              <a:t>Landmark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>
                <a:ea typeface="210 옴니고딕 020" panose="02020603020101020101"/>
              </a:rPr>
              <a:t>눈깜박임</a:t>
            </a:r>
            <a:r>
              <a:rPr lang="ko-KR" altLang="en-US" dirty="0">
                <a:ea typeface="210 옴니고딕 020" panose="02020603020101020101"/>
              </a:rPr>
              <a:t> 감지</a:t>
            </a:r>
            <a:endParaRPr lang="en-US" altLang="ko-KR" dirty="0">
              <a:ea typeface="210 옴니고딕 020" panose="02020603020101020101"/>
            </a:endParaRPr>
          </a:p>
        </p:txBody>
      </p:sp>
      <p:sp>
        <p:nvSpPr>
          <p:cNvPr id="129" name="원통형 128">
            <a:extLst>
              <a:ext uri="{FF2B5EF4-FFF2-40B4-BE49-F238E27FC236}">
                <a16:creationId xmlns:a16="http://schemas.microsoft.com/office/drawing/2014/main" id="{0B896F85-0588-4BCD-9E2C-52744C261707}"/>
              </a:ext>
            </a:extLst>
          </p:cNvPr>
          <p:cNvSpPr/>
          <p:nvPr/>
        </p:nvSpPr>
        <p:spPr>
          <a:xfrm>
            <a:off x="9299940" y="3516879"/>
            <a:ext cx="2324730" cy="2665496"/>
          </a:xfrm>
          <a:prstGeom prst="can">
            <a:avLst>
              <a:gd name="adj" fmla="val 121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210 옴니고딕 020" panose="02020603020101020101"/>
            </a:endParaRPr>
          </a:p>
        </p:txBody>
      </p:sp>
      <p:sp>
        <p:nvSpPr>
          <p:cNvPr id="131" name="화살표: 오른쪽 130">
            <a:extLst>
              <a:ext uri="{FF2B5EF4-FFF2-40B4-BE49-F238E27FC236}">
                <a16:creationId xmlns:a16="http://schemas.microsoft.com/office/drawing/2014/main" id="{4B15CD05-EE2F-41FA-83D1-E5F13391C8EF}"/>
              </a:ext>
            </a:extLst>
          </p:cNvPr>
          <p:cNvSpPr/>
          <p:nvPr/>
        </p:nvSpPr>
        <p:spPr>
          <a:xfrm>
            <a:off x="6049740" y="2897259"/>
            <a:ext cx="2636214" cy="3904735"/>
          </a:xfrm>
          <a:prstGeom prst="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210 옴니고딕 020" panose="02020603020101020101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6E781D-030F-4494-9BD1-0760C63BB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83834"/>
              </p:ext>
            </p:extLst>
          </p:nvPr>
        </p:nvGraphicFramePr>
        <p:xfrm>
          <a:off x="788595" y="4040860"/>
          <a:ext cx="4635500" cy="1885950"/>
        </p:xfrm>
        <a:graphic>
          <a:graphicData uri="http://schemas.openxmlformats.org/drawingml/2006/table">
            <a:tbl>
              <a:tblPr/>
              <a:tblGrid>
                <a:gridCol w="1573722">
                  <a:extLst>
                    <a:ext uri="{9D8B030D-6E8A-4147-A177-3AD203B41FA5}">
                      <a16:colId xmlns:a16="http://schemas.microsoft.com/office/drawing/2014/main" val="3895888035"/>
                    </a:ext>
                  </a:extLst>
                </a:gridCol>
                <a:gridCol w="1437291">
                  <a:extLst>
                    <a:ext uri="{9D8B030D-6E8A-4147-A177-3AD203B41FA5}">
                      <a16:colId xmlns:a16="http://schemas.microsoft.com/office/drawing/2014/main" val="864938770"/>
                    </a:ext>
                  </a:extLst>
                </a:gridCol>
                <a:gridCol w="1624487">
                  <a:extLst>
                    <a:ext uri="{9D8B030D-6E8A-4147-A177-3AD203B41FA5}">
                      <a16:colId xmlns:a16="http://schemas.microsoft.com/office/drawing/2014/main" val="3740809668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kname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탐지</a:t>
                      </a:r>
                      <a:r>
                        <a:rPr lang="de-D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7998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face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detection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face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detection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화면집중감지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73062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angry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face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recognition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확률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안면집중감지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6323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face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recognition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확률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1958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happy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face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recognition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확률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9234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surprise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face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recognition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확률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79756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disgusting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face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recognition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확률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386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neutral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face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recognition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확률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0272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eye blink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blink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졸음감지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99137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right eye blink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blink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4539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matcher face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접속자 사진과 일치 확률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출석확인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611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972FB19-BB24-4C5F-B140-B6AB32AD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347" y="3987710"/>
            <a:ext cx="1282197" cy="501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18272E-A125-42FA-B030-ED1E178F1FB0}"/>
              </a:ext>
            </a:extLst>
          </p:cNvPr>
          <p:cNvSpPr txBox="1"/>
          <p:nvPr/>
        </p:nvSpPr>
        <p:spPr>
          <a:xfrm>
            <a:off x="1552353" y="3486862"/>
            <a:ext cx="323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프로젝트에 요구되는 변수</a:t>
            </a:r>
          </a:p>
        </p:txBody>
      </p:sp>
      <p:sp>
        <p:nvSpPr>
          <p:cNvPr id="6" name="폭발: 14pt 5">
            <a:extLst>
              <a:ext uri="{FF2B5EF4-FFF2-40B4-BE49-F238E27FC236}">
                <a16:creationId xmlns:a16="http://schemas.microsoft.com/office/drawing/2014/main" id="{870F68D9-154D-4C5C-90A9-2D29F737462D}"/>
              </a:ext>
            </a:extLst>
          </p:cNvPr>
          <p:cNvSpPr/>
          <p:nvPr/>
        </p:nvSpPr>
        <p:spPr>
          <a:xfrm>
            <a:off x="6386624" y="270954"/>
            <a:ext cx="5557284" cy="2665496"/>
          </a:xfrm>
          <a:prstGeom prst="irregularSeal2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ea typeface="210 옴니고딕 020" panose="02020603020101020101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a typeface="210 옴니고딕 020" panose="02020603020101020101"/>
              </a:rPr>
              <a:t>Big</a:t>
            </a:r>
            <a:r>
              <a:rPr lang="ko-KR" altLang="en-US" dirty="0" err="1">
                <a:solidFill>
                  <a:schemeClr val="tx1"/>
                </a:solidFill>
                <a:ea typeface="210 옴니고딕 020" panose="02020603020101020101"/>
              </a:rPr>
              <a:t>테이터</a:t>
            </a:r>
            <a:r>
              <a:rPr lang="ko-KR" altLang="en-US" dirty="0">
                <a:solidFill>
                  <a:schemeClr val="tx1"/>
                </a:solidFill>
                <a:ea typeface="210 옴니고딕 020" panose="02020603020101020101"/>
              </a:rPr>
              <a:t> 팀과 </a:t>
            </a:r>
            <a:r>
              <a:rPr lang="en-US" altLang="ko-KR" dirty="0">
                <a:solidFill>
                  <a:schemeClr val="tx1"/>
                </a:solidFill>
                <a:ea typeface="210 옴니고딕 020" panose="02020603020101020101"/>
              </a:rPr>
              <a:t>AI</a:t>
            </a:r>
            <a:r>
              <a:rPr lang="ko-KR" altLang="en-US" dirty="0">
                <a:solidFill>
                  <a:schemeClr val="tx1"/>
                </a:solidFill>
                <a:ea typeface="210 옴니고딕 020" panose="02020603020101020101"/>
              </a:rPr>
              <a:t>팀의 </a:t>
            </a:r>
            <a:r>
              <a:rPr lang="ko-KR" altLang="en-US" dirty="0" err="1">
                <a:solidFill>
                  <a:schemeClr val="tx1"/>
                </a:solidFill>
                <a:ea typeface="210 옴니고딕 020" panose="02020603020101020101"/>
              </a:rPr>
              <a:t>콜라보</a:t>
            </a:r>
            <a:endParaRPr lang="en-US" altLang="ko-KR" dirty="0">
              <a:solidFill>
                <a:schemeClr val="tx1"/>
              </a:solidFill>
              <a:ea typeface="210 옴니고딕 020" panose="02020603020101020101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a typeface="210 옴니고딕 020" panose="02020603020101020101"/>
              </a:rPr>
              <a:t>+ </a:t>
            </a:r>
            <a:r>
              <a:rPr lang="ko-KR" altLang="en-US" dirty="0">
                <a:solidFill>
                  <a:schemeClr val="tx1"/>
                </a:solidFill>
                <a:ea typeface="210 옴니고딕 020" panose="02020603020101020101"/>
              </a:rPr>
              <a:t>클라우드 </a:t>
            </a:r>
            <a:r>
              <a:rPr lang="en-US" altLang="ko-KR" dirty="0">
                <a:solidFill>
                  <a:schemeClr val="tx1"/>
                </a:solidFill>
                <a:ea typeface="210 옴니고딕 020" panose="02020603020101020101"/>
              </a:rPr>
              <a:t>+ IOT</a:t>
            </a:r>
            <a:endParaRPr lang="ko-KR" altLang="en-US" dirty="0">
              <a:solidFill>
                <a:schemeClr val="tx1"/>
              </a:solidFill>
              <a:ea typeface="210 옴니고딕 020" panose="02020603020101020101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210 옴니고딕 020" panose="02020603020101020101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0A2BF7-1F81-42CA-B522-55D8B7AC3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295" y="4705102"/>
            <a:ext cx="618529" cy="4144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A2659C-51E6-4186-9773-FDEC05ED2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3825" y="5020909"/>
            <a:ext cx="1736607" cy="1972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3781A2-7EAB-4D2B-86D8-4AA2CEC0A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3183" y="4376317"/>
            <a:ext cx="838243" cy="5016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E9DB1E5-74AF-4EAD-8701-3D7E0A47A8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4980" y="4694524"/>
            <a:ext cx="1122062" cy="424993"/>
          </a:xfrm>
          <a:prstGeom prst="rect">
            <a:avLst/>
          </a:prstGeom>
        </p:spPr>
      </p:pic>
      <p:pic>
        <p:nvPicPr>
          <p:cNvPr id="1026" name="Picture 2" descr="How I simplified my import paths in TypeScript - DEV">
            <a:extLst>
              <a:ext uri="{FF2B5EF4-FFF2-40B4-BE49-F238E27FC236}">
                <a16:creationId xmlns:a16="http://schemas.microsoft.com/office/drawing/2014/main" id="{D343D4B1-9884-459A-8ECB-48BEFAC3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732" y="5218126"/>
            <a:ext cx="890462" cy="5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69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>
            <a:extLst>
              <a:ext uri="{FF2B5EF4-FFF2-40B4-BE49-F238E27FC236}">
                <a16:creationId xmlns:a16="http://schemas.microsoft.com/office/drawing/2014/main" id="{1AAD738E-2050-48AD-AB90-6318839CD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49" y="647728"/>
            <a:ext cx="2602724" cy="1282174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1D523429-4DD4-483F-8513-B04C1B45B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019" y="639109"/>
            <a:ext cx="2582313" cy="128217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C8119372-A663-47CB-9350-F0266B67B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848" y="2269638"/>
            <a:ext cx="1200330" cy="252025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4353B4AE-12BF-4602-806E-F9A1A894D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4054" y="2274903"/>
            <a:ext cx="1221152" cy="2521945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97E6F158-E09C-4DCB-AA69-DAEB23927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3082" y="2247830"/>
            <a:ext cx="1196478" cy="252194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BF0B6E72-21C3-413E-80B4-E1A593071FC8}"/>
              </a:ext>
            </a:extLst>
          </p:cNvPr>
          <p:cNvSpPr txBox="1"/>
          <p:nvPr/>
        </p:nvSpPr>
        <p:spPr>
          <a:xfrm>
            <a:off x="529957" y="249412"/>
            <a:ext cx="151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표정분석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297EAB2-6FB0-4768-9157-230F344C265B}"/>
              </a:ext>
            </a:extLst>
          </p:cNvPr>
          <p:cNvSpPr txBox="1"/>
          <p:nvPr/>
        </p:nvSpPr>
        <p:spPr>
          <a:xfrm>
            <a:off x="1107131" y="1937952"/>
            <a:ext cx="1825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집중 시 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7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개 표정변화 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(5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분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)</a:t>
            </a:r>
            <a:endParaRPr lang="ko-KR" altLang="en-US" sz="105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A50AAB0-B65F-4854-98FC-C037260F0151}"/>
              </a:ext>
            </a:extLst>
          </p:cNvPr>
          <p:cNvSpPr txBox="1"/>
          <p:nvPr/>
        </p:nvSpPr>
        <p:spPr>
          <a:xfrm>
            <a:off x="4071495" y="1937952"/>
            <a:ext cx="1825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산만 시 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7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개 표정변화 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(5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분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)</a:t>
            </a:r>
            <a:endParaRPr lang="ko-KR" altLang="en-US" sz="105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176130-C684-452B-B801-B4D480C53C3D}"/>
              </a:ext>
            </a:extLst>
          </p:cNvPr>
          <p:cNvSpPr txBox="1"/>
          <p:nvPr/>
        </p:nvSpPr>
        <p:spPr>
          <a:xfrm>
            <a:off x="1966998" y="4769775"/>
            <a:ext cx="678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Neutral</a:t>
            </a:r>
            <a:endParaRPr lang="ko-KR" altLang="en-US" sz="105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22909C2-4B8C-44DC-91B5-0EC41BE05DD2}"/>
              </a:ext>
            </a:extLst>
          </p:cNvPr>
          <p:cNvSpPr txBox="1"/>
          <p:nvPr/>
        </p:nvSpPr>
        <p:spPr>
          <a:xfrm>
            <a:off x="3577494" y="4769775"/>
            <a:ext cx="678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Sad</a:t>
            </a:r>
            <a:endParaRPr lang="ko-KR" altLang="en-US" sz="105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F934AD-E88D-47B3-8EA3-1625A514F57E}"/>
              </a:ext>
            </a:extLst>
          </p:cNvPr>
          <p:cNvSpPr txBox="1"/>
          <p:nvPr/>
        </p:nvSpPr>
        <p:spPr>
          <a:xfrm>
            <a:off x="4958162" y="4769775"/>
            <a:ext cx="10613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Neutral 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제거</a:t>
            </a: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2A2C5750-BCE1-4EAD-ACD9-5A311FD2D2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059" y="5086207"/>
            <a:ext cx="3005954" cy="1480817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1CF850D9-735A-4537-9A05-8F4D5EB3CB59}"/>
              </a:ext>
            </a:extLst>
          </p:cNvPr>
          <p:cNvSpPr txBox="1"/>
          <p:nvPr/>
        </p:nvSpPr>
        <p:spPr>
          <a:xfrm>
            <a:off x="1423252" y="6567024"/>
            <a:ext cx="18979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산만 시 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7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개 표정변화 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(10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초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)</a:t>
            </a:r>
            <a:endParaRPr lang="ko-KR" altLang="en-US" sz="105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53E4AA-A1EE-476A-9CF6-A7D7806CFC60}"/>
              </a:ext>
            </a:extLst>
          </p:cNvPr>
          <p:cNvSpPr txBox="1"/>
          <p:nvPr/>
        </p:nvSpPr>
        <p:spPr>
          <a:xfrm>
            <a:off x="4281976" y="5214909"/>
            <a:ext cx="219153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얼굴을 돌리거나 많이 움직이면 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Neutral 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수치가 줄고 다른 수치가 상승함 </a:t>
            </a:r>
            <a:endParaRPr lang="en-US" altLang="ko-KR" sz="105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-&gt; 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Neutral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이 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0.9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이상이면 집중 </a:t>
            </a:r>
            <a:endParaRPr lang="en-US" altLang="ko-KR" sz="105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-&gt; 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그 외 표정 중 하나라도 </a:t>
            </a:r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0.5 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이상이면 집중</a:t>
            </a:r>
            <a:endParaRPr lang="en-US" altLang="ko-KR" sz="105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-&gt; 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나머지 노이즈 대상은 미 집중</a:t>
            </a:r>
            <a:endParaRPr lang="en-US" altLang="ko-KR" sz="105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** </a:t>
            </a:r>
            <a:r>
              <a:rPr lang="ko-KR" altLang="en-US" sz="105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테스트 및 감도 조절 중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9BCE7FC-658E-4DDE-872F-CC4FDD1F0525}"/>
              </a:ext>
            </a:extLst>
          </p:cNvPr>
          <p:cNvSpPr/>
          <p:nvPr/>
        </p:nvSpPr>
        <p:spPr>
          <a:xfrm>
            <a:off x="1189634" y="6028004"/>
            <a:ext cx="165006" cy="45381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358253C-437B-4C40-A05A-5A809F238B48}"/>
              </a:ext>
            </a:extLst>
          </p:cNvPr>
          <p:cNvSpPr/>
          <p:nvPr/>
        </p:nvSpPr>
        <p:spPr>
          <a:xfrm>
            <a:off x="2568310" y="5890056"/>
            <a:ext cx="444844" cy="59312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8AC6635-82F3-4B32-AFFB-CC4638E6D124}"/>
              </a:ext>
            </a:extLst>
          </p:cNvPr>
          <p:cNvSpPr/>
          <p:nvPr/>
        </p:nvSpPr>
        <p:spPr>
          <a:xfrm>
            <a:off x="3289232" y="6093906"/>
            <a:ext cx="171687" cy="38791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11C5D79-DD90-45F9-9C7F-C7E34858DB4A}"/>
              </a:ext>
            </a:extLst>
          </p:cNvPr>
          <p:cNvSpPr/>
          <p:nvPr/>
        </p:nvSpPr>
        <p:spPr>
          <a:xfrm>
            <a:off x="1778713" y="6093906"/>
            <a:ext cx="165006" cy="38791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C17FD9C0-1087-4036-AD86-A53FF46E5906}"/>
              </a:ext>
            </a:extLst>
          </p:cNvPr>
          <p:cNvCxnSpPr>
            <a:cxnSpLocks/>
          </p:cNvCxnSpPr>
          <p:nvPr/>
        </p:nvCxnSpPr>
        <p:spPr>
          <a:xfrm>
            <a:off x="734925" y="5807678"/>
            <a:ext cx="3054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EAC3E84-1177-4D12-A6C9-9045708458A7}"/>
              </a:ext>
            </a:extLst>
          </p:cNvPr>
          <p:cNvSpPr/>
          <p:nvPr/>
        </p:nvSpPr>
        <p:spPr>
          <a:xfrm>
            <a:off x="3736590" y="5707650"/>
            <a:ext cx="348924" cy="2000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0.5</a:t>
            </a:r>
            <a:endParaRPr lang="ko-KR" altLang="en-US" sz="700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5247952-8EFE-4269-8A08-0DD289259BCC}"/>
              </a:ext>
            </a:extLst>
          </p:cNvPr>
          <p:cNvSpPr/>
          <p:nvPr/>
        </p:nvSpPr>
        <p:spPr>
          <a:xfrm>
            <a:off x="853848" y="5836522"/>
            <a:ext cx="165006" cy="64528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685F25E1-1284-4444-A1E3-F6BDBDC1A6EA}"/>
              </a:ext>
            </a:extLst>
          </p:cNvPr>
          <p:cNvSpPr/>
          <p:nvPr/>
        </p:nvSpPr>
        <p:spPr>
          <a:xfrm>
            <a:off x="7045940" y="635836"/>
            <a:ext cx="2742170" cy="489466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시작</a:t>
            </a:r>
            <a:endParaRPr lang="en-US" altLang="ko-KR" sz="1000" b="1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7CD1C13B-F28B-4AD4-979F-3FC3ED8435D4}"/>
              </a:ext>
            </a:extLst>
          </p:cNvPr>
          <p:cNvSpPr/>
          <p:nvPr/>
        </p:nvSpPr>
        <p:spPr>
          <a:xfrm>
            <a:off x="7046456" y="2407994"/>
            <a:ext cx="2742172" cy="963827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졸음 여부</a:t>
            </a:r>
            <a:endParaRPr lang="en-US" altLang="ko-KR" sz="1000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10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초 중 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50%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이상의 로그가 감지되며 그중 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80%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가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눈을 감음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2D3B1B56-3279-4F37-B65B-FB67C23A74DE}"/>
              </a:ext>
            </a:extLst>
          </p:cNvPr>
          <p:cNvSpPr/>
          <p:nvPr/>
        </p:nvSpPr>
        <p:spPr>
          <a:xfrm>
            <a:off x="10020570" y="3686203"/>
            <a:ext cx="1535585" cy="1179417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000" u="sng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졸음 </a:t>
            </a:r>
            <a:r>
              <a:rPr lang="en-US" altLang="ko-KR" sz="1000" u="sng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Score</a:t>
            </a:r>
            <a:endParaRPr lang="en-US" altLang="ko-KR" sz="1000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- 2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선생님의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빠른 인지를 위해 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5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분을 졸면 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50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점이 감점되는 수치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9CE02FA-0426-43A6-9E54-2EDF012F8335}"/>
              </a:ext>
            </a:extLst>
          </p:cNvPr>
          <p:cNvCxnSpPr>
            <a:cxnSpLocks/>
            <a:stCxn id="41" idx="3"/>
            <a:endCxn id="43" idx="0"/>
          </p:cNvCxnSpPr>
          <p:nvPr/>
        </p:nvCxnSpPr>
        <p:spPr>
          <a:xfrm>
            <a:off x="9788628" y="2889908"/>
            <a:ext cx="999735" cy="796295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B7DDD25-C5DE-4C31-9115-65EBFA01B304}"/>
              </a:ext>
            </a:extLst>
          </p:cNvPr>
          <p:cNvSpPr txBox="1"/>
          <p:nvPr/>
        </p:nvSpPr>
        <p:spPr>
          <a:xfrm>
            <a:off x="10020570" y="2659075"/>
            <a:ext cx="566351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YES</a:t>
            </a:r>
            <a:endParaRPr lang="ko-KR" altLang="en-US" sz="90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621A8499-1DBC-4A4F-817E-8578021BC9DD}"/>
              </a:ext>
            </a:extLst>
          </p:cNvPr>
          <p:cNvSpPr/>
          <p:nvPr/>
        </p:nvSpPr>
        <p:spPr>
          <a:xfrm>
            <a:off x="7046458" y="1374403"/>
            <a:ext cx="2742170" cy="71920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전처리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눈감은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Count :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두 눈의 수치가 모두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0.02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이하</a:t>
            </a:r>
            <a:endParaRPr lang="en-US" altLang="ko-KR" sz="1000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집중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Count : Neutral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이 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0.9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이상 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or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나머지표정 중 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0.5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이상이 있는 경우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C0156C7-F4F0-4341-AC09-1DC5BB7D7D70}"/>
              </a:ext>
            </a:extLst>
          </p:cNvPr>
          <p:cNvCxnSpPr>
            <a:cxnSpLocks/>
            <a:stCxn id="46" idx="2"/>
            <a:endCxn id="41" idx="0"/>
          </p:cNvCxnSpPr>
          <p:nvPr/>
        </p:nvCxnSpPr>
        <p:spPr>
          <a:xfrm flipH="1">
            <a:off x="8417542" y="2093611"/>
            <a:ext cx="1" cy="31438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C300F07-AE53-4BF1-A072-A609052CF6B6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8417025" y="1125302"/>
            <a:ext cx="518" cy="2491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E32A9B6-266B-48CF-A598-399CCAD3280F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 flipH="1">
            <a:off x="8417541" y="3371821"/>
            <a:ext cx="1" cy="31438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270D82E-1733-4CC7-A9AC-2D1B8CB906E5}"/>
              </a:ext>
            </a:extLst>
          </p:cNvPr>
          <p:cNvSpPr txBox="1"/>
          <p:nvPr/>
        </p:nvSpPr>
        <p:spPr>
          <a:xfrm>
            <a:off x="8417025" y="3374932"/>
            <a:ext cx="477280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NO</a:t>
            </a:r>
            <a:endParaRPr lang="ko-KR" altLang="en-US" sz="900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8F9574BE-BBE5-4EC6-AAB8-02A99B2A1B35}"/>
              </a:ext>
            </a:extLst>
          </p:cNvPr>
          <p:cNvSpPr/>
          <p:nvPr/>
        </p:nvSpPr>
        <p:spPr>
          <a:xfrm>
            <a:off x="7046456" y="3686204"/>
            <a:ext cx="2742170" cy="108562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00" u="sng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Detection Score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+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인식 성공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Log /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총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Log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–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인식실패 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Log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총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Log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000" u="sng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집중 </a:t>
            </a:r>
            <a:r>
              <a:rPr lang="en-US" altLang="ko-KR" sz="1000" u="sng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Score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+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집중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Log /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총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Log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– Non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집중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Log / </a:t>
            </a:r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총</a:t>
            </a:r>
            <a:r>
              <a:rPr lang="en-US" altLang="ko-KR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Log</a:t>
            </a:r>
          </a:p>
        </p:txBody>
      </p:sp>
      <p:sp>
        <p:nvSpPr>
          <p:cNvPr id="52" name="순서도: 문서 51">
            <a:extLst>
              <a:ext uri="{FF2B5EF4-FFF2-40B4-BE49-F238E27FC236}">
                <a16:creationId xmlns:a16="http://schemas.microsoft.com/office/drawing/2014/main" id="{C57AEB57-3973-4E6E-A856-5C27AD4BF723}"/>
              </a:ext>
            </a:extLst>
          </p:cNvPr>
          <p:cNvSpPr/>
          <p:nvPr/>
        </p:nvSpPr>
        <p:spPr>
          <a:xfrm>
            <a:off x="7046456" y="5086206"/>
            <a:ext cx="2742170" cy="621443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합계전달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1DFE0AC-3FA8-4479-832C-9D642A110885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417541" y="4771824"/>
            <a:ext cx="0" cy="3143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F42CD051-B03F-4685-9C24-F3A89D6FA7CB}"/>
              </a:ext>
            </a:extLst>
          </p:cNvPr>
          <p:cNvCxnSpPr>
            <a:cxnSpLocks/>
            <a:stCxn id="43" idx="2"/>
            <a:endCxn id="52" idx="3"/>
          </p:cNvCxnSpPr>
          <p:nvPr/>
        </p:nvCxnSpPr>
        <p:spPr>
          <a:xfrm rot="5400000">
            <a:off x="10022841" y="4631406"/>
            <a:ext cx="531308" cy="999737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수행의 시작/종료 54">
            <a:extLst>
              <a:ext uri="{FF2B5EF4-FFF2-40B4-BE49-F238E27FC236}">
                <a16:creationId xmlns:a16="http://schemas.microsoft.com/office/drawing/2014/main" id="{906F2409-A2E7-466D-BD44-A7F8A78777D9}"/>
              </a:ext>
            </a:extLst>
          </p:cNvPr>
          <p:cNvSpPr/>
          <p:nvPr/>
        </p:nvSpPr>
        <p:spPr>
          <a:xfrm>
            <a:off x="7046456" y="5890056"/>
            <a:ext cx="2742170" cy="489466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종료</a:t>
            </a:r>
            <a:endParaRPr lang="en-US" altLang="ko-KR" sz="1000" b="1" dirty="0">
              <a:solidFill>
                <a:schemeClr val="tx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06F8969-3748-4D94-B251-3C1D214D5A05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8417025" y="5666565"/>
            <a:ext cx="516" cy="2234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1EA783E-C309-47CB-949C-50B08B7E83A2}"/>
              </a:ext>
            </a:extLst>
          </p:cNvPr>
          <p:cNvSpPr txBox="1"/>
          <p:nvPr/>
        </p:nvSpPr>
        <p:spPr>
          <a:xfrm>
            <a:off x="6990283" y="249412"/>
            <a:ext cx="151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가감로직</a:t>
            </a:r>
            <a:endParaRPr lang="ko-KR" altLang="en-US" dirty="0"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225E15E-4617-4B32-A73F-CE3B0643BC06}"/>
              </a:ext>
            </a:extLst>
          </p:cNvPr>
          <p:cNvSpPr/>
          <p:nvPr/>
        </p:nvSpPr>
        <p:spPr>
          <a:xfrm>
            <a:off x="120502" y="2319879"/>
            <a:ext cx="1283136" cy="244988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집중 </a:t>
            </a:r>
            <a:r>
              <a:rPr lang="en-US" altLang="ko-KR" sz="1050" dirty="0"/>
              <a:t>vs </a:t>
            </a:r>
            <a:r>
              <a:rPr lang="ko-KR" altLang="en-US" sz="1050" dirty="0"/>
              <a:t>산만</a:t>
            </a:r>
          </a:p>
        </p:txBody>
      </p:sp>
    </p:spTree>
    <p:extLst>
      <p:ext uri="{BB962C8B-B14F-4D97-AF65-F5344CB8AC3E}">
        <p14:creationId xmlns:p14="http://schemas.microsoft.com/office/powerpoint/2010/main" val="322737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8A623-E4C0-4E60-8F01-74998DE5E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AI-</a:t>
            </a:r>
            <a:r>
              <a:rPr lang="ko-KR" altLang="en-US" dirty="0" err="1"/>
              <a:t>정해창</a:t>
            </a:r>
            <a:r>
              <a:rPr lang="en-US" altLang="ko-KR" dirty="0"/>
              <a:t>, </a:t>
            </a:r>
            <a:r>
              <a:rPr lang="ko-KR" altLang="en-US" dirty="0"/>
              <a:t>유재현</a:t>
            </a:r>
          </a:p>
        </p:txBody>
      </p:sp>
    </p:spTree>
    <p:extLst>
      <p:ext uri="{BB962C8B-B14F-4D97-AF65-F5344CB8AC3E}">
        <p14:creationId xmlns:p14="http://schemas.microsoft.com/office/powerpoint/2010/main" val="345623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B614EBD-F56C-4CAB-995A-2BAC9953CC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15" y="1253331"/>
            <a:ext cx="43434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A3B1ACF-B94D-4756-BD3B-FA9F2529715F}"/>
              </a:ext>
            </a:extLst>
          </p:cNvPr>
          <p:cNvSpPr/>
          <p:nvPr/>
        </p:nvSpPr>
        <p:spPr>
          <a:xfrm rot="19369415">
            <a:off x="5997267" y="1786485"/>
            <a:ext cx="1840056" cy="993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7CAE679-304B-4A90-8279-9374044CB3B0}"/>
              </a:ext>
            </a:extLst>
          </p:cNvPr>
          <p:cNvSpPr/>
          <p:nvPr/>
        </p:nvSpPr>
        <p:spPr>
          <a:xfrm rot="2560132">
            <a:off x="5977194" y="3921059"/>
            <a:ext cx="1840056" cy="993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6750066-B645-4E82-89F9-7BBAE5E1BF5F}"/>
              </a:ext>
            </a:extLst>
          </p:cNvPr>
          <p:cNvSpPr/>
          <p:nvPr/>
        </p:nvSpPr>
        <p:spPr>
          <a:xfrm>
            <a:off x="7950529" y="880661"/>
            <a:ext cx="3488924" cy="1837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 </a:t>
            </a:r>
            <a:r>
              <a:rPr lang="ko-KR" altLang="en-US" dirty="0"/>
              <a:t>활용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2103303-611F-406E-B1CA-A3CB48193AA6}"/>
              </a:ext>
            </a:extLst>
          </p:cNvPr>
          <p:cNvSpPr/>
          <p:nvPr/>
        </p:nvSpPr>
        <p:spPr>
          <a:xfrm>
            <a:off x="7950529" y="4039365"/>
            <a:ext cx="3488924" cy="1837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직접 구현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48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9CED1FF-87AF-4313-8D83-02F43859CE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7" y="1253331"/>
            <a:ext cx="5398451" cy="43513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67EC46C5-7F92-4222-BA66-276AE53FE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59" y="1253331"/>
            <a:ext cx="52330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FEAB853-5A40-4353-89B5-C7B52D5469CD}"/>
              </a:ext>
            </a:extLst>
          </p:cNvPr>
          <p:cNvSpPr/>
          <p:nvPr/>
        </p:nvSpPr>
        <p:spPr>
          <a:xfrm>
            <a:off x="5746534" y="3165999"/>
            <a:ext cx="798990" cy="526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3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06DE224-58F5-40B7-A1F3-DF4871BA8D27}"/>
              </a:ext>
            </a:extLst>
          </p:cNvPr>
          <p:cNvGrpSpPr/>
          <p:nvPr/>
        </p:nvGrpSpPr>
        <p:grpSpPr>
          <a:xfrm>
            <a:off x="8150622" y="3323022"/>
            <a:ext cx="1288620" cy="849672"/>
            <a:chOff x="6832609" y="4282164"/>
            <a:chExt cx="1288620" cy="849672"/>
          </a:xfrm>
        </p:grpSpPr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83CBED6F-B152-411A-99E2-97217603D2C7}"/>
                </a:ext>
              </a:extLst>
            </p:cNvPr>
            <p:cNvSpPr/>
            <p:nvPr/>
          </p:nvSpPr>
          <p:spPr>
            <a:xfrm>
              <a:off x="7143913" y="4421012"/>
              <a:ext cx="977316" cy="710824"/>
            </a:xfrm>
            <a:prstGeom prst="cube">
              <a:avLst>
                <a:gd name="adj" fmla="val 4631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DBDC1A-8EC0-49E9-872A-C9E5CF7F9BC0}"/>
                </a:ext>
              </a:extLst>
            </p:cNvPr>
            <p:cNvSpPr txBox="1"/>
            <p:nvPr/>
          </p:nvSpPr>
          <p:spPr>
            <a:xfrm>
              <a:off x="6832609" y="4762504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F3D057-E0A3-4ACB-82B8-666A7A98F363}"/>
                </a:ext>
              </a:extLst>
            </p:cNvPr>
            <p:cNvSpPr txBox="1"/>
            <p:nvPr/>
          </p:nvSpPr>
          <p:spPr>
            <a:xfrm>
              <a:off x="7084593" y="4282164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111C6C-4B86-4E13-B654-FCD8174E0C69}"/>
              </a:ext>
            </a:extLst>
          </p:cNvPr>
          <p:cNvSpPr/>
          <p:nvPr/>
        </p:nvSpPr>
        <p:spPr>
          <a:xfrm>
            <a:off x="10086026" y="1432958"/>
            <a:ext cx="311305" cy="3777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C91B82-19A0-462D-AAB3-9B045F076667}"/>
              </a:ext>
            </a:extLst>
          </p:cNvPr>
          <p:cNvSpPr txBox="1"/>
          <p:nvPr/>
        </p:nvSpPr>
        <p:spPr>
          <a:xfrm>
            <a:off x="9959389" y="102316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512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BC26B3-2F7C-47CE-BE4B-6D24C9E4966A}"/>
              </a:ext>
            </a:extLst>
          </p:cNvPr>
          <p:cNvSpPr/>
          <p:nvPr/>
        </p:nvSpPr>
        <p:spPr>
          <a:xfrm>
            <a:off x="11383613" y="3402834"/>
            <a:ext cx="311305" cy="332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5EA07-3840-4B82-A883-772B9090E797}"/>
              </a:ext>
            </a:extLst>
          </p:cNvPr>
          <p:cNvSpPr txBox="1"/>
          <p:nvPr/>
        </p:nvSpPr>
        <p:spPr>
          <a:xfrm>
            <a:off x="11383614" y="2999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18D2073-E16A-4E88-B33A-5B96AD4C9538}"/>
              </a:ext>
            </a:extLst>
          </p:cNvPr>
          <p:cNvGrpSpPr/>
          <p:nvPr/>
        </p:nvGrpSpPr>
        <p:grpSpPr>
          <a:xfrm>
            <a:off x="2733778" y="693059"/>
            <a:ext cx="2894179" cy="4517600"/>
            <a:chOff x="1440623" y="614236"/>
            <a:chExt cx="2894179" cy="4517600"/>
          </a:xfrm>
        </p:grpSpPr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F1B33C98-36BF-42E3-B17D-D14D7CA24384}"/>
                </a:ext>
              </a:extLst>
            </p:cNvPr>
            <p:cNvSpPr/>
            <p:nvPr/>
          </p:nvSpPr>
          <p:spPr>
            <a:xfrm>
              <a:off x="1894114" y="614236"/>
              <a:ext cx="1996751" cy="4517600"/>
            </a:xfrm>
            <a:prstGeom prst="cube">
              <a:avLst>
                <a:gd name="adj" fmla="val 920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D45E063-F0A7-4491-92B9-78213FAAFC41}"/>
                </a:ext>
              </a:extLst>
            </p:cNvPr>
            <p:cNvGrpSpPr/>
            <p:nvPr/>
          </p:nvGrpSpPr>
          <p:grpSpPr>
            <a:xfrm>
              <a:off x="2755699" y="2550734"/>
              <a:ext cx="387606" cy="523703"/>
              <a:chOff x="2755699" y="2550734"/>
              <a:chExt cx="387606" cy="523703"/>
            </a:xfrm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3491C914-280C-4EB1-9B66-3F21435B6C25}"/>
                  </a:ext>
                </a:extLst>
              </p:cNvPr>
              <p:cNvSpPr/>
              <p:nvPr/>
            </p:nvSpPr>
            <p:spPr>
              <a:xfrm>
                <a:off x="2960914" y="2680204"/>
                <a:ext cx="174172" cy="385664"/>
              </a:xfrm>
              <a:prstGeom prst="cube">
                <a:avLst>
                  <a:gd name="adj" fmla="val 9202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601251-9CD5-4448-9974-89EA65C73C6C}"/>
                  </a:ext>
                </a:extLst>
              </p:cNvPr>
              <p:cNvSpPr txBox="1"/>
              <p:nvPr/>
            </p:nvSpPr>
            <p:spPr>
              <a:xfrm>
                <a:off x="2755699" y="2828216"/>
                <a:ext cx="2584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3</a:t>
                </a:r>
                <a:endParaRPr lang="ko-KR" altLang="en-US" sz="1000" b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BDAA771-A407-4920-9A0B-BECFE4D791A7}"/>
                  </a:ext>
                </a:extLst>
              </p:cNvPr>
              <p:cNvSpPr txBox="1"/>
              <p:nvPr/>
            </p:nvSpPr>
            <p:spPr>
              <a:xfrm>
                <a:off x="2884901" y="2550734"/>
                <a:ext cx="25840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3</a:t>
                </a:r>
                <a:endParaRPr lang="ko-KR" altLang="en-US" sz="1000" b="1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F1556-8A6F-4D74-B063-E943CCDE50D8}"/>
                </a:ext>
              </a:extLst>
            </p:cNvPr>
            <p:cNvSpPr txBox="1"/>
            <p:nvPr/>
          </p:nvSpPr>
          <p:spPr>
            <a:xfrm>
              <a:off x="2454549" y="112900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B13298-978D-4003-AEB6-CD04BE399B00}"/>
                </a:ext>
              </a:extLst>
            </p:cNvPr>
            <p:cNvSpPr txBox="1"/>
            <p:nvPr/>
          </p:nvSpPr>
          <p:spPr>
            <a:xfrm>
              <a:off x="1440623" y="356740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26</a:t>
              </a:r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1D2A7A6-BBD5-41A0-8EFA-956C8DB8F5A6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2967860" y="3065868"/>
              <a:ext cx="1366942" cy="63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52AF362-7FFB-460F-9E1B-3A3390BF830B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>
              <a:off x="2967860" y="2840484"/>
              <a:ext cx="1355180" cy="2317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8AED9B3-4274-490F-94FF-8124FFAA271C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>
              <a:off x="3128140" y="2680204"/>
              <a:ext cx="1183721" cy="3920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BCF2A4A-0455-4995-A33B-61093AAC1B0F}"/>
                </a:ext>
              </a:extLst>
            </p:cNvPr>
            <p:cNvCxnSpPr>
              <a:cxnSpLocks/>
            </p:cNvCxnSpPr>
            <p:nvPr/>
          </p:nvCxnSpPr>
          <p:spPr>
            <a:xfrm>
              <a:off x="3142032" y="2919041"/>
              <a:ext cx="1166205" cy="1531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CE121E8-8C3D-4035-ACBE-1AC9687B2E2B}"/>
              </a:ext>
            </a:extLst>
          </p:cNvPr>
          <p:cNvGrpSpPr/>
          <p:nvPr/>
        </p:nvGrpSpPr>
        <p:grpSpPr>
          <a:xfrm>
            <a:off x="4719715" y="1996913"/>
            <a:ext cx="2646399" cy="3021819"/>
            <a:chOff x="3426560" y="1918090"/>
            <a:chExt cx="2646399" cy="3021819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2596FBD-E259-44DF-8A1C-E738A59E0487}"/>
                </a:ext>
              </a:extLst>
            </p:cNvPr>
            <p:cNvGrpSpPr/>
            <p:nvPr/>
          </p:nvGrpSpPr>
          <p:grpSpPr>
            <a:xfrm>
              <a:off x="3426560" y="1918090"/>
              <a:ext cx="1681050" cy="3021819"/>
              <a:chOff x="3501262" y="2110017"/>
              <a:chExt cx="1681050" cy="3021819"/>
            </a:xfrm>
          </p:grpSpPr>
          <p:sp>
            <p:nvSpPr>
              <p:cNvPr id="30" name="정육면체 29">
                <a:extLst>
                  <a:ext uri="{FF2B5EF4-FFF2-40B4-BE49-F238E27FC236}">
                    <a16:creationId xmlns:a16="http://schemas.microsoft.com/office/drawing/2014/main" id="{8C55900D-A7FA-4F6C-A55E-201809414B60}"/>
                  </a:ext>
                </a:extLst>
              </p:cNvPr>
              <p:cNvSpPr/>
              <p:nvPr/>
            </p:nvSpPr>
            <p:spPr>
              <a:xfrm>
                <a:off x="3933437" y="2110017"/>
                <a:ext cx="1248875" cy="3021819"/>
              </a:xfrm>
              <a:prstGeom prst="cube">
                <a:avLst>
                  <a:gd name="adj" fmla="val 7857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7D9B643-1BF5-4D4B-A0E9-EA0BCBA7A751}"/>
                  </a:ext>
                </a:extLst>
              </p:cNvPr>
              <p:cNvGrpSpPr/>
              <p:nvPr/>
            </p:nvGrpSpPr>
            <p:grpSpPr>
              <a:xfrm>
                <a:off x="4422650" y="3295763"/>
                <a:ext cx="393628" cy="537368"/>
                <a:chOff x="2757265" y="2539840"/>
                <a:chExt cx="393628" cy="537368"/>
              </a:xfrm>
            </p:grpSpPr>
            <p:sp>
              <p:nvSpPr>
                <p:cNvPr id="34" name="정육면체 33">
                  <a:extLst>
                    <a:ext uri="{FF2B5EF4-FFF2-40B4-BE49-F238E27FC236}">
                      <a16:creationId xmlns:a16="http://schemas.microsoft.com/office/drawing/2014/main" id="{2AE2A064-83B0-422A-A89C-E11365048372}"/>
                    </a:ext>
                  </a:extLst>
                </p:cNvPr>
                <p:cNvSpPr/>
                <p:nvPr/>
              </p:nvSpPr>
              <p:spPr>
                <a:xfrm>
                  <a:off x="2960914" y="2680204"/>
                  <a:ext cx="174172" cy="385664"/>
                </a:xfrm>
                <a:prstGeom prst="cube">
                  <a:avLst>
                    <a:gd name="adj" fmla="val 9202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575B443-44BE-48FD-824F-4933F6B95D64}"/>
                    </a:ext>
                  </a:extLst>
                </p:cNvPr>
                <p:cNvSpPr txBox="1"/>
                <p:nvPr/>
              </p:nvSpPr>
              <p:spPr>
                <a:xfrm>
                  <a:off x="2892489" y="2539840"/>
                  <a:ext cx="2584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/>
                    <a:t>3</a:t>
                  </a:r>
                  <a:endParaRPr lang="ko-KR" altLang="en-US" sz="1000" b="1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B5C0345-EBD3-4344-8AEB-3CF89B1B5F41}"/>
                    </a:ext>
                  </a:extLst>
                </p:cNvPr>
                <p:cNvSpPr txBox="1"/>
                <p:nvPr/>
              </p:nvSpPr>
              <p:spPr>
                <a:xfrm>
                  <a:off x="2757265" y="2830987"/>
                  <a:ext cx="2584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/>
                    <a:t>3</a:t>
                  </a:r>
                  <a:endParaRPr lang="ko-KR" altLang="en-US" sz="1000" b="1" dirty="0"/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84600A-E58D-4D11-AFAF-1F90425DC58C}"/>
                  </a:ext>
                </a:extLst>
              </p:cNvPr>
              <p:cNvSpPr txBox="1"/>
              <p:nvPr/>
            </p:nvSpPr>
            <p:spPr>
              <a:xfrm>
                <a:off x="3501262" y="3936736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13</a:t>
                </a:r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DB00C6-18A3-419D-A623-39A16D67F31A}"/>
                  </a:ext>
                </a:extLst>
              </p:cNvPr>
              <p:cNvSpPr txBox="1"/>
              <p:nvPr/>
            </p:nvSpPr>
            <p:spPr>
              <a:xfrm>
                <a:off x="4048814" y="2187761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17</a:t>
                </a:r>
                <a:endParaRPr lang="ko-KR" altLang="en-US" dirty="0"/>
              </a:p>
            </p:txBody>
          </p:sp>
        </p:grp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4E2D295-E042-4316-B927-92A06C47F375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4558543" y="3567404"/>
              <a:ext cx="1514416" cy="624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17499AC-6A49-4173-B759-B31DF27FF67E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>
              <a:off x="4558543" y="3404480"/>
              <a:ext cx="1493847" cy="1629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C422F92-01C3-4FE8-A9A5-AA3FB0B29D1A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>
              <a:off x="4718823" y="3244200"/>
              <a:ext cx="1354136" cy="32320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4D84EA0-87A2-4CF7-BA44-F36195CA73BF}"/>
                </a:ext>
              </a:extLst>
            </p:cNvPr>
            <p:cNvCxnSpPr>
              <a:cxnSpLocks/>
            </p:cNvCxnSpPr>
            <p:nvPr/>
          </p:nvCxnSpPr>
          <p:spPr>
            <a:xfrm>
              <a:off x="4741234" y="3485942"/>
              <a:ext cx="1318102" cy="8146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D176D13-0209-493F-A6C6-6C082FEE87E0}"/>
              </a:ext>
            </a:extLst>
          </p:cNvPr>
          <p:cNvGrpSpPr/>
          <p:nvPr/>
        </p:nvGrpSpPr>
        <p:grpSpPr>
          <a:xfrm>
            <a:off x="6475212" y="2928142"/>
            <a:ext cx="2792883" cy="1527232"/>
            <a:chOff x="5182057" y="2849319"/>
            <a:chExt cx="2792883" cy="152723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2536049-C822-4306-A2D3-62052B7288BB}"/>
                </a:ext>
              </a:extLst>
            </p:cNvPr>
            <p:cNvGrpSpPr/>
            <p:nvPr/>
          </p:nvGrpSpPr>
          <p:grpSpPr>
            <a:xfrm>
              <a:off x="5182057" y="2849319"/>
              <a:ext cx="1420767" cy="1527232"/>
              <a:chOff x="5224884" y="3604604"/>
              <a:chExt cx="1420767" cy="1527232"/>
            </a:xfrm>
          </p:grpSpPr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C617FEB8-5379-4A10-B4AF-F78DC71EB1AE}"/>
                  </a:ext>
                </a:extLst>
              </p:cNvPr>
              <p:cNvSpPr/>
              <p:nvPr/>
            </p:nvSpPr>
            <p:spPr>
              <a:xfrm>
                <a:off x="5546349" y="3604604"/>
                <a:ext cx="1099302" cy="1527232"/>
              </a:xfrm>
              <a:prstGeom prst="cube">
                <a:avLst>
                  <a:gd name="adj" fmla="val 6075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1155EF-2EB9-4EE9-8701-3D9E53A9C790}"/>
                  </a:ext>
                </a:extLst>
              </p:cNvPr>
              <p:cNvGrpSpPr/>
              <p:nvPr/>
            </p:nvGrpSpPr>
            <p:grpSpPr>
              <a:xfrm>
                <a:off x="6067166" y="4042214"/>
                <a:ext cx="391990" cy="518241"/>
                <a:chOff x="2770035" y="2547627"/>
                <a:chExt cx="391990" cy="518241"/>
              </a:xfrm>
            </p:grpSpPr>
            <p:sp>
              <p:nvSpPr>
                <p:cNvPr id="47" name="정육면체 46">
                  <a:extLst>
                    <a:ext uri="{FF2B5EF4-FFF2-40B4-BE49-F238E27FC236}">
                      <a16:creationId xmlns:a16="http://schemas.microsoft.com/office/drawing/2014/main" id="{EFCAF509-753F-459F-82F3-A8B3E90191E3}"/>
                    </a:ext>
                  </a:extLst>
                </p:cNvPr>
                <p:cNvSpPr/>
                <p:nvPr/>
              </p:nvSpPr>
              <p:spPr>
                <a:xfrm>
                  <a:off x="2960914" y="2680204"/>
                  <a:ext cx="174172" cy="385664"/>
                </a:xfrm>
                <a:prstGeom prst="cube">
                  <a:avLst>
                    <a:gd name="adj" fmla="val 9202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9B44CC6-DF10-434A-8A91-E7750BC1A2E8}"/>
                    </a:ext>
                  </a:extLst>
                </p:cNvPr>
                <p:cNvSpPr txBox="1"/>
                <p:nvPr/>
              </p:nvSpPr>
              <p:spPr>
                <a:xfrm>
                  <a:off x="2903621" y="2547627"/>
                  <a:ext cx="2584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/>
                    <a:t>3</a:t>
                  </a:r>
                  <a:endParaRPr lang="ko-KR" altLang="en-US" sz="1000" b="1" dirty="0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BCCD92A-E29B-4225-893A-4FCEA3C507A5}"/>
                    </a:ext>
                  </a:extLst>
                </p:cNvPr>
                <p:cNvSpPr txBox="1"/>
                <p:nvPr/>
              </p:nvSpPr>
              <p:spPr>
                <a:xfrm>
                  <a:off x="2770035" y="2815088"/>
                  <a:ext cx="2584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/>
                    <a:t>3</a:t>
                  </a:r>
                  <a:endParaRPr lang="ko-KR" altLang="en-US" sz="1000" b="1" dirty="0"/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3CC7FA-A4D8-4159-975D-D1F616350696}"/>
                  </a:ext>
                </a:extLst>
              </p:cNvPr>
              <p:cNvSpPr txBox="1"/>
              <p:nvPr/>
            </p:nvSpPr>
            <p:spPr>
              <a:xfrm>
                <a:off x="5224884" y="4514666"/>
                <a:ext cx="311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E9EEC79-6A4A-45E9-8396-96763536608C}"/>
                  </a:ext>
                </a:extLst>
              </p:cNvPr>
              <p:cNvSpPr txBox="1"/>
              <p:nvPr/>
            </p:nvSpPr>
            <p:spPr>
              <a:xfrm>
                <a:off x="5605987" y="360460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</p:grp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3389D0E-1402-4786-8FB4-3B4C8140DB66}"/>
                </a:ext>
              </a:extLst>
            </p:cNvPr>
            <p:cNvCxnSpPr>
              <a:cxnSpLocks/>
            </p:cNvCxnSpPr>
            <p:nvPr/>
          </p:nvCxnSpPr>
          <p:spPr>
            <a:xfrm>
              <a:off x="6389390" y="3437032"/>
              <a:ext cx="1585550" cy="31503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AE3B106-8215-4870-AF88-00A22B52CE9A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>
              <a:off x="6222164" y="3579786"/>
              <a:ext cx="1752776" cy="17228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D1A18AE-3DDA-4F37-AFFD-9AFEB6A0C80C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6222164" y="3759381"/>
              <a:ext cx="1752776" cy="4578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0814368-97A7-4C92-945C-EDFE62F48A92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36" y="3656830"/>
              <a:ext cx="1578604" cy="10255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9077E50-E919-404C-9DC2-1672E7E4A066}"/>
              </a:ext>
            </a:extLst>
          </p:cNvPr>
          <p:cNvCxnSpPr>
            <a:cxnSpLocks/>
            <a:endCxn id="5" idx="5"/>
          </p:cNvCxnSpPr>
          <p:nvPr/>
        </p:nvCxnSpPr>
        <p:spPr>
          <a:xfrm flipH="1">
            <a:off x="9439242" y="1432958"/>
            <a:ext cx="646784" cy="22197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D71EA87-DDBB-4B85-95A6-248ACDCC66FD}"/>
              </a:ext>
            </a:extLst>
          </p:cNvPr>
          <p:cNvCxnSpPr>
            <a:cxnSpLocks/>
          </p:cNvCxnSpPr>
          <p:nvPr/>
        </p:nvCxnSpPr>
        <p:spPr>
          <a:xfrm flipH="1" flipV="1">
            <a:off x="9442268" y="3838204"/>
            <a:ext cx="643758" cy="13724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CAA763-8940-4FCA-BEEB-3F7B2CD74E3E}"/>
              </a:ext>
            </a:extLst>
          </p:cNvPr>
          <p:cNvCxnSpPr>
            <a:cxnSpLocks/>
          </p:cNvCxnSpPr>
          <p:nvPr/>
        </p:nvCxnSpPr>
        <p:spPr>
          <a:xfrm>
            <a:off x="10404592" y="1432958"/>
            <a:ext cx="979021" cy="19698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EC76826-1F5B-4CC5-99EE-90732419DC1B}"/>
              </a:ext>
            </a:extLst>
          </p:cNvPr>
          <p:cNvCxnSpPr>
            <a:cxnSpLocks/>
          </p:cNvCxnSpPr>
          <p:nvPr/>
        </p:nvCxnSpPr>
        <p:spPr>
          <a:xfrm flipH="1">
            <a:off x="10404592" y="3744751"/>
            <a:ext cx="971761" cy="14659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왼쪽 대괄호 53">
            <a:extLst>
              <a:ext uri="{FF2B5EF4-FFF2-40B4-BE49-F238E27FC236}">
                <a16:creationId xmlns:a16="http://schemas.microsoft.com/office/drawing/2014/main" id="{1A84B33A-6A3B-48B4-89F1-4668766F09AF}"/>
              </a:ext>
            </a:extLst>
          </p:cNvPr>
          <p:cNvSpPr/>
          <p:nvPr/>
        </p:nvSpPr>
        <p:spPr>
          <a:xfrm rot="16200000">
            <a:off x="4146577" y="4466084"/>
            <a:ext cx="246647" cy="199473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왼쪽 대괄호 54">
            <a:extLst>
              <a:ext uri="{FF2B5EF4-FFF2-40B4-BE49-F238E27FC236}">
                <a16:creationId xmlns:a16="http://schemas.microsoft.com/office/drawing/2014/main" id="{8A588562-1B53-45BD-9D61-EED461BCC577}"/>
              </a:ext>
            </a:extLst>
          </p:cNvPr>
          <p:cNvSpPr/>
          <p:nvPr/>
        </p:nvSpPr>
        <p:spPr>
          <a:xfrm rot="16200000">
            <a:off x="6044467" y="4624423"/>
            <a:ext cx="246647" cy="169006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왼쪽 대괄호 55">
            <a:extLst>
              <a:ext uri="{FF2B5EF4-FFF2-40B4-BE49-F238E27FC236}">
                <a16:creationId xmlns:a16="http://schemas.microsoft.com/office/drawing/2014/main" id="{B026C508-8DDB-486D-931C-BB7363674D08}"/>
              </a:ext>
            </a:extLst>
          </p:cNvPr>
          <p:cNvSpPr/>
          <p:nvPr/>
        </p:nvSpPr>
        <p:spPr>
          <a:xfrm rot="16200000">
            <a:off x="7790021" y="4632672"/>
            <a:ext cx="246647" cy="169006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왼쪽 대괄호 56">
            <a:extLst>
              <a:ext uri="{FF2B5EF4-FFF2-40B4-BE49-F238E27FC236}">
                <a16:creationId xmlns:a16="http://schemas.microsoft.com/office/drawing/2014/main" id="{3F7E79C3-C74B-43A6-A7C2-7B4A12A15A68}"/>
              </a:ext>
            </a:extLst>
          </p:cNvPr>
          <p:cNvSpPr/>
          <p:nvPr/>
        </p:nvSpPr>
        <p:spPr>
          <a:xfrm rot="16200000">
            <a:off x="9404216" y="4770413"/>
            <a:ext cx="246647" cy="142734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왼쪽 대괄호 57">
            <a:extLst>
              <a:ext uri="{FF2B5EF4-FFF2-40B4-BE49-F238E27FC236}">
                <a16:creationId xmlns:a16="http://schemas.microsoft.com/office/drawing/2014/main" id="{2A401848-0D8A-4835-B92F-68C2C73EE20F}"/>
              </a:ext>
            </a:extLst>
          </p:cNvPr>
          <p:cNvSpPr/>
          <p:nvPr/>
        </p:nvSpPr>
        <p:spPr>
          <a:xfrm rot="16200000">
            <a:off x="10777211" y="4890789"/>
            <a:ext cx="246647" cy="121048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9AA8F2-5A9C-4691-B3EB-39B45D684258}"/>
              </a:ext>
            </a:extLst>
          </p:cNvPr>
          <p:cNvSpPr txBox="1"/>
          <p:nvPr/>
        </p:nvSpPr>
        <p:spPr>
          <a:xfrm>
            <a:off x="3234560" y="5677014"/>
            <a:ext cx="2057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Convolution + </a:t>
            </a:r>
            <a:r>
              <a:rPr lang="en-US" altLang="ko-KR" sz="1100" dirty="0" err="1"/>
              <a:t>Maxpooling</a:t>
            </a:r>
            <a:r>
              <a:rPr lang="en-US" altLang="ko-KR" sz="1100" dirty="0"/>
              <a:t> 1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99CD27-520F-4A5C-8BFE-66E485391AB7}"/>
              </a:ext>
            </a:extLst>
          </p:cNvPr>
          <p:cNvSpPr txBox="1"/>
          <p:nvPr/>
        </p:nvSpPr>
        <p:spPr>
          <a:xfrm>
            <a:off x="5459167" y="5690963"/>
            <a:ext cx="1417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Conv + </a:t>
            </a:r>
            <a:r>
              <a:rPr lang="en-US" altLang="ko-KR" sz="1100" dirty="0" err="1"/>
              <a:t>Maxpool</a:t>
            </a:r>
            <a:r>
              <a:rPr lang="en-US" altLang="ko-KR" sz="1100" dirty="0"/>
              <a:t> 2</a:t>
            </a:r>
            <a:endParaRPr lang="ko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D7F3D6-F8A3-40E8-AB7E-DA93F9CA4943}"/>
              </a:ext>
            </a:extLst>
          </p:cNvPr>
          <p:cNvSpPr txBox="1"/>
          <p:nvPr/>
        </p:nvSpPr>
        <p:spPr>
          <a:xfrm>
            <a:off x="7204721" y="5677014"/>
            <a:ext cx="1417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Conv + </a:t>
            </a:r>
            <a:r>
              <a:rPr lang="en-US" altLang="ko-KR" sz="1100" dirty="0" err="1"/>
              <a:t>Maxpool</a:t>
            </a:r>
            <a:r>
              <a:rPr lang="en-US" altLang="ko-KR" sz="1100" dirty="0"/>
              <a:t> 3</a:t>
            </a:r>
            <a:endParaRPr lang="ko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8D4BCD-8F3A-4B0A-9459-AFB89034817D}"/>
              </a:ext>
            </a:extLst>
          </p:cNvPr>
          <p:cNvSpPr txBox="1"/>
          <p:nvPr/>
        </p:nvSpPr>
        <p:spPr>
          <a:xfrm>
            <a:off x="8978222" y="5677014"/>
            <a:ext cx="1098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Dense 1</a:t>
            </a:r>
            <a:endParaRPr lang="ko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217E77-F144-4182-8368-904FC2802D8D}"/>
              </a:ext>
            </a:extLst>
          </p:cNvPr>
          <p:cNvSpPr txBox="1"/>
          <p:nvPr/>
        </p:nvSpPr>
        <p:spPr>
          <a:xfrm>
            <a:off x="10341155" y="5677014"/>
            <a:ext cx="1098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Dense 2</a:t>
            </a:r>
            <a:endParaRPr lang="ko-KR" altLang="en-US" sz="1100" dirty="0"/>
          </a:p>
        </p:txBody>
      </p:sp>
      <p:sp>
        <p:nvSpPr>
          <p:cNvPr id="3072" name="화살표: 오른쪽 3071">
            <a:extLst>
              <a:ext uri="{FF2B5EF4-FFF2-40B4-BE49-F238E27FC236}">
                <a16:creationId xmlns:a16="http://schemas.microsoft.com/office/drawing/2014/main" id="{D8D276ED-EFB4-4A20-AF91-F3965F677ABE}"/>
              </a:ext>
            </a:extLst>
          </p:cNvPr>
          <p:cNvSpPr/>
          <p:nvPr/>
        </p:nvSpPr>
        <p:spPr>
          <a:xfrm>
            <a:off x="2381100" y="3297474"/>
            <a:ext cx="619674" cy="348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7987416-04A2-4BB1-A45E-2376DE361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97" y="2896852"/>
            <a:ext cx="1901340" cy="131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76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8A623-E4C0-4E60-8F01-74998DE5E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IoT-</a:t>
            </a:r>
            <a:r>
              <a:rPr lang="ko-KR" altLang="en-US" dirty="0" err="1"/>
              <a:t>권혜주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13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638</Words>
  <Application>Microsoft Macintosh PowerPoint</Application>
  <PresentationFormat>와이드스크린</PresentationFormat>
  <Paragraphs>138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210 옴니고딕 020</vt:lpstr>
      <vt:lpstr>맑은 고딕</vt:lpstr>
      <vt:lpstr>Arial</vt:lpstr>
      <vt:lpstr>Office 테마</vt:lpstr>
      <vt:lpstr>1. 시연영상  2. 빅데이터  3. AI  4. IoT(안드로이드 시연)  5. 클라우드</vt:lpstr>
      <vt:lpstr>빅데이터-김유철</vt:lpstr>
      <vt:lpstr>PowerPoint 프레젠테이션</vt:lpstr>
      <vt:lpstr>PowerPoint 프레젠테이션</vt:lpstr>
      <vt:lpstr>AI-정해창, 유재현</vt:lpstr>
      <vt:lpstr>PowerPoint 프레젠테이션</vt:lpstr>
      <vt:lpstr>PowerPoint 프레젠테이션</vt:lpstr>
      <vt:lpstr>PowerPoint 프레젠테이션</vt:lpstr>
      <vt:lpstr>IoT-권혜주</vt:lpstr>
      <vt:lpstr>PowerPoint 프레젠테이션</vt:lpstr>
      <vt:lpstr>PowerPoint 프레젠테이션</vt:lpstr>
      <vt:lpstr>클라우드-이준의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Yoo Chul</dc:creator>
  <cp:lastModifiedBy>campusseven103</cp:lastModifiedBy>
  <cp:revision>41</cp:revision>
  <dcterms:created xsi:type="dcterms:W3CDTF">2020-12-18T02:01:49Z</dcterms:created>
  <dcterms:modified xsi:type="dcterms:W3CDTF">2020-12-19T09:06:20Z</dcterms:modified>
</cp:coreProperties>
</file>