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76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56F8DD-EAEE-4F8A-9B40-21FDAAE862C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591634-2220-4509-81AB-73B56DBEF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6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5F098-5327-43E7-88FD-F0D9A7D7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2: </a:t>
            </a:r>
            <a:r>
              <a:rPr lang="es-PE" dirty="0" err="1"/>
              <a:t>Casificación</a:t>
            </a:r>
            <a:r>
              <a:rPr lang="en-US" dirty="0"/>
              <a:t> de vinos </a:t>
            </a:r>
            <a:r>
              <a:rPr lang="es-PE" dirty="0"/>
              <a:t>por</a:t>
            </a:r>
            <a:r>
              <a:rPr lang="en-US" dirty="0"/>
              <a:t> Calidad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BB5C8-9C12-48F8-7DCD-CBD5F50BD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Albarracin</a:t>
            </a:r>
          </a:p>
        </p:txBody>
      </p:sp>
    </p:spTree>
    <p:extLst>
      <p:ext uri="{BB962C8B-B14F-4D97-AF65-F5344CB8AC3E}">
        <p14:creationId xmlns:p14="http://schemas.microsoft.com/office/powerpoint/2010/main" val="294625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759D-FFD7-38F3-F164-9615E340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A0185-4AAC-EE2F-9F74-2808139C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seria interesante probar el modelo que obtuvo mejor </a:t>
            </a:r>
            <a:r>
              <a:rPr lang="es-ES" dirty="0" err="1"/>
              <a:t>accuracy</a:t>
            </a:r>
            <a:r>
              <a:rPr lang="es-ES" dirty="0"/>
              <a:t> en el </a:t>
            </a:r>
            <a:r>
              <a:rPr lang="es-ES" dirty="0" err="1"/>
              <a:t>dataset</a:t>
            </a:r>
            <a:r>
              <a:rPr lang="es-ES" dirty="0"/>
              <a:t> sin aplicar SMOTE para evaluar su comportamiento en un escenario con data sin mayores modificaciones.</a:t>
            </a:r>
          </a:p>
          <a:p>
            <a:r>
              <a:rPr lang="es-ES" dirty="0"/>
              <a:t>Seria propicio crear un modelo de clasificación para el rango de calores de 2 a 9 con un total de 8 clases y entrenarlo con los distintos modelos para agregar mayor precisión a las calidades </a:t>
            </a:r>
            <a:r>
              <a:rPr lang="es-ES" dirty="0" err="1"/>
              <a:t>predecidas</a:t>
            </a:r>
            <a:r>
              <a:rPr lang="es-ES"/>
              <a:t>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0E9F5-87ED-E307-CC15-038B5B07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4137C-DEB9-027D-C9BB-CB5F47BA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en 2 archivos distintos, tuvieron que combinarse y modificar la data para agregar una columna que indique el color de vino.</a:t>
            </a:r>
          </a:p>
          <a:p>
            <a:r>
              <a:rPr lang="es-PE" dirty="0"/>
              <a:t>Columna objetivo desbalanceada, se supero con SMOTE pero es probable que esta técnica reduzca el </a:t>
            </a:r>
            <a:r>
              <a:rPr lang="es-PE" dirty="0" err="1"/>
              <a:t>accuracy</a:t>
            </a:r>
            <a:r>
              <a:rPr lang="es-PE" dirty="0"/>
              <a:t> en el </a:t>
            </a:r>
            <a:r>
              <a:rPr lang="es-PE" dirty="0" err="1"/>
              <a:t>dataset</a:t>
            </a:r>
            <a:r>
              <a:rPr lang="es-PE" dirty="0"/>
              <a:t> real.</a:t>
            </a:r>
          </a:p>
          <a:p>
            <a:r>
              <a:rPr lang="es-PE" dirty="0"/>
              <a:t>Al usar Redes Neuronales el tiempo de procesamiento fue relativamente elevado.</a:t>
            </a:r>
          </a:p>
        </p:txBody>
      </p:sp>
    </p:spTree>
    <p:extLst>
      <p:ext uri="{BB962C8B-B14F-4D97-AF65-F5344CB8AC3E}">
        <p14:creationId xmlns:p14="http://schemas.microsoft.com/office/powerpoint/2010/main" val="359567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3BB35-8BEE-3727-AB4E-3FED8DA8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791374"/>
            <a:ext cx="10353762" cy="970450"/>
          </a:xfrm>
        </p:spPr>
        <p:txBody>
          <a:bodyPr/>
          <a:lstStyle/>
          <a:p>
            <a:r>
              <a:rPr lang="es-ES" dirty="0"/>
              <a:t>Gracias por </a:t>
            </a:r>
            <a:r>
              <a:rPr lang="es-ES"/>
              <a:t>su 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1FB0-C0C6-B143-F4AC-2DCA464F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y contexto del problema.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72937-70CF-55FB-8231-963427DB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data utilizada fue obtenida de UCI Machine </a:t>
            </a:r>
            <a:r>
              <a:rPr lang="es-PE" dirty="0" err="1"/>
              <a:t>Lerning</a:t>
            </a:r>
            <a:r>
              <a:rPr lang="es-PE" dirty="0"/>
              <a:t> </a:t>
            </a:r>
            <a:r>
              <a:rPr lang="es-PE" dirty="0" err="1"/>
              <a:t>Repository</a:t>
            </a:r>
            <a:r>
              <a:rPr lang="es-PE" dirty="0"/>
              <a:t>, esta contiene características fisicoquímicas de vinos rojos y blancos de una hacienda portuguesa.</a:t>
            </a:r>
          </a:p>
          <a:p>
            <a:r>
              <a:rPr lang="es-PE" dirty="0"/>
              <a:t>Este Proyecto parte de la necesidad de clasificar diversos vinos en tres rangos de calidad: Baja, Media y Superior.</a:t>
            </a:r>
          </a:p>
          <a:p>
            <a:r>
              <a:rPr lang="es-PE" dirty="0"/>
              <a:t>La idea es poder predecir la calidad del vino que es otorgada por </a:t>
            </a:r>
            <a:r>
              <a:rPr lang="es-PE" dirty="0" err="1"/>
              <a:t>sommeliers</a:t>
            </a:r>
            <a:r>
              <a:rPr lang="es-PE" dirty="0"/>
              <a:t> a partir de datos cuantitativos que pueden conocerse antes de que el vino sea catado</a:t>
            </a:r>
          </a:p>
        </p:txBody>
      </p:sp>
    </p:spTree>
    <p:extLst>
      <p:ext uri="{BB962C8B-B14F-4D97-AF65-F5344CB8AC3E}">
        <p14:creationId xmlns:p14="http://schemas.microsoft.com/office/powerpoint/2010/main" val="42765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1FB0-C0C6-B143-F4AC-2DCA464F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 los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72937-70CF-55FB-8231-963427DB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814176" cy="4576072"/>
          </a:xfrm>
        </p:spPr>
        <p:txBody>
          <a:bodyPr>
            <a:normAutofit fontScale="70000" lnSpcReduction="20000"/>
          </a:bodyPr>
          <a:lstStyle/>
          <a:p>
            <a:r>
              <a:rPr lang="es-PE" dirty="0"/>
              <a:t>Los datos se basan en </a:t>
            </a:r>
            <a:r>
              <a:rPr lang="es-PE" dirty="0" err="1"/>
              <a:t>tests</a:t>
            </a:r>
            <a:r>
              <a:rPr lang="es-PE" dirty="0"/>
              <a:t> físico-químicos los cuales toman 11 variables y una columna de puntaje de calidad:</a:t>
            </a:r>
          </a:p>
          <a:p>
            <a:r>
              <a:rPr lang="es-PE" dirty="0"/>
              <a:t>1 - </a:t>
            </a:r>
            <a:r>
              <a:rPr lang="es-PE" dirty="0" err="1"/>
              <a:t>fixed</a:t>
            </a:r>
            <a:r>
              <a:rPr lang="es-PE" dirty="0"/>
              <a:t> </a:t>
            </a:r>
            <a:r>
              <a:rPr lang="es-PE" dirty="0" err="1"/>
              <a:t>acidity</a:t>
            </a:r>
            <a:endParaRPr lang="es-PE" dirty="0"/>
          </a:p>
          <a:p>
            <a:r>
              <a:rPr lang="es-PE" dirty="0"/>
              <a:t>2 - </a:t>
            </a:r>
            <a:r>
              <a:rPr lang="es-PE" dirty="0" err="1"/>
              <a:t>volatile</a:t>
            </a:r>
            <a:r>
              <a:rPr lang="es-PE" dirty="0"/>
              <a:t> </a:t>
            </a:r>
            <a:r>
              <a:rPr lang="es-PE" dirty="0" err="1"/>
              <a:t>acidity</a:t>
            </a:r>
            <a:endParaRPr lang="es-PE" dirty="0"/>
          </a:p>
          <a:p>
            <a:r>
              <a:rPr lang="es-PE" dirty="0"/>
              <a:t>3 - </a:t>
            </a:r>
            <a:r>
              <a:rPr lang="es-PE" dirty="0" err="1"/>
              <a:t>citric</a:t>
            </a:r>
            <a:r>
              <a:rPr lang="es-PE" dirty="0"/>
              <a:t> </a:t>
            </a:r>
            <a:r>
              <a:rPr lang="es-PE" dirty="0" err="1"/>
              <a:t>acid</a:t>
            </a:r>
            <a:endParaRPr lang="es-PE" dirty="0"/>
          </a:p>
          <a:p>
            <a:r>
              <a:rPr lang="es-PE" dirty="0"/>
              <a:t>4 - residual </a:t>
            </a:r>
            <a:r>
              <a:rPr lang="es-PE" dirty="0" err="1"/>
              <a:t>sugar</a:t>
            </a:r>
            <a:endParaRPr lang="es-PE" dirty="0"/>
          </a:p>
          <a:p>
            <a:r>
              <a:rPr lang="es-PE" dirty="0"/>
              <a:t>5 - </a:t>
            </a:r>
            <a:r>
              <a:rPr lang="es-PE" dirty="0" err="1"/>
              <a:t>chlorides</a:t>
            </a:r>
            <a:endParaRPr lang="es-PE" dirty="0"/>
          </a:p>
          <a:p>
            <a:r>
              <a:rPr lang="es-PE" dirty="0"/>
              <a:t>6 - free </a:t>
            </a:r>
            <a:r>
              <a:rPr lang="es-PE" dirty="0" err="1"/>
              <a:t>sulfur</a:t>
            </a:r>
            <a:r>
              <a:rPr lang="es-PE" dirty="0"/>
              <a:t> </a:t>
            </a:r>
            <a:r>
              <a:rPr lang="es-PE" dirty="0" err="1"/>
              <a:t>dioxide</a:t>
            </a:r>
            <a:endParaRPr lang="es-PE" dirty="0"/>
          </a:p>
          <a:p>
            <a:r>
              <a:rPr lang="es-PE" dirty="0"/>
              <a:t>7 - total </a:t>
            </a:r>
            <a:r>
              <a:rPr lang="es-PE" dirty="0" err="1"/>
              <a:t>sulfur</a:t>
            </a:r>
            <a:r>
              <a:rPr lang="es-PE" dirty="0"/>
              <a:t> </a:t>
            </a:r>
            <a:r>
              <a:rPr lang="es-PE" dirty="0" err="1"/>
              <a:t>dioxide</a:t>
            </a:r>
            <a:endParaRPr lang="es-PE" dirty="0"/>
          </a:p>
          <a:p>
            <a:r>
              <a:rPr lang="es-PE" dirty="0"/>
              <a:t>8 - </a:t>
            </a:r>
            <a:r>
              <a:rPr lang="es-PE" dirty="0" err="1"/>
              <a:t>density</a:t>
            </a:r>
            <a:endParaRPr lang="es-PE" dirty="0"/>
          </a:p>
          <a:p>
            <a:r>
              <a:rPr lang="es-PE" dirty="0"/>
              <a:t>9 - pH</a:t>
            </a:r>
          </a:p>
          <a:p>
            <a:r>
              <a:rPr lang="es-PE" dirty="0"/>
              <a:t>10 - </a:t>
            </a:r>
            <a:r>
              <a:rPr lang="es-PE" dirty="0" err="1"/>
              <a:t>sulphates</a:t>
            </a:r>
            <a:endParaRPr lang="es-PE" dirty="0"/>
          </a:p>
          <a:p>
            <a:r>
              <a:rPr lang="es-PE" dirty="0"/>
              <a:t>11 - alcohol</a:t>
            </a:r>
          </a:p>
          <a:p>
            <a:r>
              <a:rPr lang="es-PE" dirty="0"/>
              <a:t>Output variable (</a:t>
            </a:r>
            <a:r>
              <a:rPr lang="es-PE" dirty="0" err="1"/>
              <a:t>based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sensory</a:t>
            </a:r>
            <a:r>
              <a:rPr lang="es-PE" dirty="0"/>
              <a:t> data):</a:t>
            </a:r>
          </a:p>
          <a:p>
            <a:r>
              <a:rPr lang="es-PE" dirty="0"/>
              <a:t>12 - </a:t>
            </a:r>
            <a:r>
              <a:rPr lang="es-PE" dirty="0" err="1"/>
              <a:t>quality</a:t>
            </a:r>
            <a:r>
              <a:rPr lang="es-PE" dirty="0"/>
              <a:t> (score </a:t>
            </a:r>
            <a:r>
              <a:rPr lang="es-PE" dirty="0" err="1"/>
              <a:t>between</a:t>
            </a:r>
            <a:r>
              <a:rPr lang="es-PE" dirty="0"/>
              <a:t> 0 and 10)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3D253E-2B00-193C-89BE-808FD0D4C098}"/>
              </a:ext>
            </a:extLst>
          </p:cNvPr>
          <p:cNvSpPr txBox="1">
            <a:spLocks/>
          </p:cNvSpPr>
          <p:nvPr/>
        </p:nvSpPr>
        <p:spPr>
          <a:xfrm>
            <a:off x="6090676" y="2634143"/>
            <a:ext cx="5814176" cy="33940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combinaron 2 </a:t>
            </a:r>
            <a:r>
              <a:rPr lang="es-PE" dirty="0" err="1"/>
              <a:t>Datasets</a:t>
            </a:r>
            <a:r>
              <a:rPr lang="es-PE" dirty="0"/>
              <a:t>, uno correspondiente a vinos blancos y otro a vinos rojos.</a:t>
            </a:r>
          </a:p>
          <a:p>
            <a:r>
              <a:rPr lang="es-PE" dirty="0"/>
              <a:t>La extensión de estos fue de 6497 filas por 12 columnas originalmente</a:t>
            </a:r>
          </a:p>
          <a:p>
            <a:r>
              <a:rPr lang="es-PE" dirty="0"/>
              <a:t>Todas las variables consistían de números enteros o con decimales.</a:t>
            </a:r>
          </a:p>
        </p:txBody>
      </p:sp>
    </p:spTree>
    <p:extLst>
      <p:ext uri="{BB962C8B-B14F-4D97-AF65-F5344CB8AC3E}">
        <p14:creationId xmlns:p14="http://schemas.microsoft.com/office/powerpoint/2010/main" val="7791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1FB0-C0C6-B143-F4AC-2DCA464F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72937-70CF-55FB-8231-963427DB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Columna “</a:t>
            </a:r>
            <a:r>
              <a:rPr lang="es-PE" dirty="0" err="1"/>
              <a:t>Class</a:t>
            </a:r>
            <a:r>
              <a:rPr lang="es-PE" dirty="0"/>
              <a:t>”: Originalmente el </a:t>
            </a:r>
            <a:r>
              <a:rPr lang="es-PE" dirty="0" err="1"/>
              <a:t>dataset</a:t>
            </a:r>
            <a:r>
              <a:rPr lang="es-PE" dirty="0"/>
              <a:t> tenía una columna “</a:t>
            </a:r>
            <a:r>
              <a:rPr lang="es-PE" dirty="0" err="1"/>
              <a:t>Quality</a:t>
            </a:r>
            <a:r>
              <a:rPr lang="es-PE" dirty="0"/>
              <a:t>” la cual </a:t>
            </a:r>
            <a:r>
              <a:rPr lang="es-PE" dirty="0" err="1"/>
              <a:t>contenia</a:t>
            </a:r>
            <a:r>
              <a:rPr lang="es-PE" dirty="0"/>
              <a:t> valores de 2-9 siendo 9 la mejor calidad.</a:t>
            </a:r>
          </a:p>
          <a:p>
            <a:r>
              <a:rPr lang="es-PE" dirty="0"/>
              <a:t>A partir de “</a:t>
            </a:r>
            <a:r>
              <a:rPr lang="es-PE" dirty="0" err="1"/>
              <a:t>Quality</a:t>
            </a:r>
            <a:r>
              <a:rPr lang="es-PE" dirty="0"/>
              <a:t>” se  creo una columna </a:t>
            </a:r>
            <a:r>
              <a:rPr lang="es-PE" dirty="0" err="1"/>
              <a:t>Class</a:t>
            </a:r>
            <a:r>
              <a:rPr lang="es-PE" dirty="0"/>
              <a:t> con valores de 0 al 2 distribuidos de la siguiente manera:</a:t>
            </a:r>
          </a:p>
          <a:p>
            <a:pPr lvl="1"/>
            <a:r>
              <a:rPr lang="es-PE" dirty="0"/>
              <a:t>0: valores de 2 a 4</a:t>
            </a:r>
          </a:p>
          <a:p>
            <a:pPr lvl="1"/>
            <a:r>
              <a:rPr lang="es-PE" dirty="0"/>
              <a:t>1: valores de 5 a 7</a:t>
            </a:r>
          </a:p>
          <a:p>
            <a:pPr lvl="1"/>
            <a:r>
              <a:rPr lang="es-PE" dirty="0"/>
              <a:t>2: valores de 8 a 9</a:t>
            </a:r>
          </a:p>
          <a:p>
            <a:r>
              <a:rPr lang="es-PE" dirty="0"/>
              <a:t>El objetivo es clasificar correctamente la columna “</a:t>
            </a:r>
            <a:r>
              <a:rPr lang="es-PE" dirty="0" err="1"/>
              <a:t>Class</a:t>
            </a:r>
            <a:r>
              <a:rPr lang="es-PE" dirty="0"/>
              <a:t>”</a:t>
            </a:r>
          </a:p>
          <a:p>
            <a:pPr marL="450000" lvl="1" indent="0">
              <a:buNone/>
            </a:pPr>
            <a:endParaRPr lang="es-PE" dirty="0"/>
          </a:p>
          <a:p>
            <a:pPr marL="4500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88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1FB0-C0C6-B143-F4AC-2DCA464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1762"/>
            <a:ext cx="10353762" cy="970450"/>
          </a:xfrm>
        </p:spPr>
        <p:txBody>
          <a:bodyPr/>
          <a:lstStyle/>
          <a:p>
            <a:r>
              <a:rPr lang="es-ES" dirty="0"/>
              <a:t>Exploración de Datos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343589E-BB00-E9CD-D4C1-40C9EC79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A94800-2780-29C8-0F0D-EE5180B4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80" y="1066800"/>
            <a:ext cx="7463367" cy="551016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55FBF02-C1AA-8443-F089-284C647EF644}"/>
              </a:ext>
            </a:extLst>
          </p:cNvPr>
          <p:cNvSpPr/>
          <p:nvPr/>
        </p:nvSpPr>
        <p:spPr>
          <a:xfrm>
            <a:off x="4085440" y="4697835"/>
            <a:ext cx="2072080" cy="1820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4253E-980E-1625-0442-E4F2C0BD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83CE7-EBB8-9101-A79B-E8869753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36501A-B58E-4B3D-13DF-83DC31FD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72" y="492853"/>
            <a:ext cx="7158778" cy="60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8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4D6C-A550-3550-A675-0E51A889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CC883-F361-8340-96F4-0782659F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columna “</a:t>
            </a:r>
            <a:r>
              <a:rPr lang="es-PE" dirty="0" err="1"/>
              <a:t>Class</a:t>
            </a:r>
            <a:r>
              <a:rPr lang="es-PE" dirty="0"/>
              <a:t>” tenia valores muy desbalanceados, por esto se uso SMOTE para modificar el </a:t>
            </a:r>
            <a:r>
              <a:rPr lang="es-PE" dirty="0" err="1"/>
              <a:t>dataset</a:t>
            </a:r>
            <a:r>
              <a:rPr lang="es-PE" dirty="0"/>
              <a:t> original, agrandando sus valores para que la columna “</a:t>
            </a:r>
            <a:r>
              <a:rPr lang="es-PE" dirty="0" err="1"/>
              <a:t>Class</a:t>
            </a:r>
            <a:r>
              <a:rPr lang="es-PE" dirty="0"/>
              <a:t>” tenga los mismos valores en cada categoría 0, 1y 2.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E12EC-BC82-C392-78EE-BFBB1869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516"/>
            <a:ext cx="12192000" cy="38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8532A-8B65-44A8-2AF3-093AAD63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Métricas y modelos aplicados para la resolución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AAF16-C000-3C48-4090-C6CF054D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utilizaron todos los modelos de clasificación: A continuación se muestra un cuadro con los resultados de la principal métrica a utilizar que en este caso al tratarse de un </a:t>
            </a:r>
            <a:r>
              <a:rPr lang="es-PE" dirty="0" err="1"/>
              <a:t>dataset</a:t>
            </a:r>
            <a:r>
              <a:rPr lang="es-PE" dirty="0"/>
              <a:t> con un objetivo balanceado:</a:t>
            </a:r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3E234A-45AE-325D-A7BE-7C8F46523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 t="675" r="788" b="2083"/>
          <a:stretch/>
        </p:blipFill>
        <p:spPr>
          <a:xfrm>
            <a:off x="4580389" y="3007452"/>
            <a:ext cx="2600588" cy="2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91826-D2AA-977D-FDAA-1AE6BA30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Conclusiones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ACBF0-F16E-1073-1F05-7C4DEB7D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elegido para producción fue XGBC </a:t>
            </a:r>
            <a:r>
              <a:rPr lang="es-ES" dirty="0" err="1"/>
              <a:t>Classifier</a:t>
            </a:r>
            <a:r>
              <a:rPr lang="es-ES" dirty="0"/>
              <a:t>, que obtuvo un valor muy alto de </a:t>
            </a:r>
            <a:r>
              <a:rPr lang="es-ES" dirty="0" err="1"/>
              <a:t>Accuracy</a:t>
            </a:r>
            <a:r>
              <a:rPr lang="es-ES" dirty="0"/>
              <a:t>: 97.75%</a:t>
            </a:r>
          </a:p>
          <a:p>
            <a:r>
              <a:rPr lang="es-ES" dirty="0"/>
              <a:t>Se concluye que el modelo será capaz de predecir efectivamente la calidad del vino en base a sus caracterices físico químicas en el futuro,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149</TotalTime>
  <Words>567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Pizarra</vt:lpstr>
      <vt:lpstr>Proyecto 2: Casificación de vinos por Calidad</vt:lpstr>
      <vt:lpstr>Introducción y contexto del problema.</vt:lpstr>
      <vt:lpstr>Explicación de los Datos</vt:lpstr>
      <vt:lpstr>Objetivo</vt:lpstr>
      <vt:lpstr>Exploración de Datos</vt:lpstr>
      <vt:lpstr>Presentación de PowerPoint</vt:lpstr>
      <vt:lpstr>SMOTE</vt:lpstr>
      <vt:lpstr>Métricas y modelos aplicados para la resolución del problema</vt:lpstr>
      <vt:lpstr>Resultados y Conclusiones</vt:lpstr>
      <vt:lpstr>Trabajo futuro</vt:lpstr>
      <vt:lpstr>Dificultades encontradas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2: Casificación de vinos por Calidad</dc:title>
  <dc:creator>Daniel Albarracin Carnero</dc:creator>
  <cp:lastModifiedBy>Daniel Albarracin Carnero</cp:lastModifiedBy>
  <cp:revision>2</cp:revision>
  <dcterms:created xsi:type="dcterms:W3CDTF">2023-05-26T23:09:17Z</dcterms:created>
  <dcterms:modified xsi:type="dcterms:W3CDTF">2023-05-29T19:49:48Z</dcterms:modified>
</cp:coreProperties>
</file>