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1" r:id="rId4"/>
    <p:sldMasterId id="2147484223" r:id="rId5"/>
  </p:sldMasterIdLst>
  <p:notesMasterIdLst>
    <p:notesMasterId r:id="rId49"/>
  </p:notesMasterIdLst>
  <p:handoutMasterIdLst>
    <p:handoutMasterId r:id="rId50"/>
  </p:handoutMasterIdLst>
  <p:sldIdLst>
    <p:sldId id="256" r:id="rId6"/>
    <p:sldId id="263" r:id="rId7"/>
    <p:sldId id="258" r:id="rId8"/>
    <p:sldId id="267" r:id="rId9"/>
    <p:sldId id="264" r:id="rId10"/>
    <p:sldId id="312" r:id="rId11"/>
    <p:sldId id="327" r:id="rId12"/>
    <p:sldId id="326" r:id="rId13"/>
    <p:sldId id="325" r:id="rId14"/>
    <p:sldId id="270" r:id="rId15"/>
    <p:sldId id="262" r:id="rId16"/>
    <p:sldId id="345" r:id="rId17"/>
    <p:sldId id="273" r:id="rId18"/>
    <p:sldId id="328" r:id="rId19"/>
    <p:sldId id="344" r:id="rId20"/>
    <p:sldId id="274" r:id="rId21"/>
    <p:sldId id="343" r:id="rId22"/>
    <p:sldId id="275" r:id="rId23"/>
    <p:sldId id="276" r:id="rId24"/>
    <p:sldId id="278" r:id="rId25"/>
    <p:sldId id="279" r:id="rId26"/>
    <p:sldId id="285" r:id="rId27"/>
    <p:sldId id="280" r:id="rId28"/>
    <p:sldId id="281" r:id="rId29"/>
    <p:sldId id="283" r:id="rId30"/>
    <p:sldId id="307" r:id="rId31"/>
    <p:sldId id="306" r:id="rId32"/>
    <p:sldId id="305" r:id="rId33"/>
    <p:sldId id="308" r:id="rId34"/>
    <p:sldId id="309" r:id="rId35"/>
    <p:sldId id="286" r:id="rId36"/>
    <p:sldId id="342" r:id="rId37"/>
    <p:sldId id="340" r:id="rId38"/>
    <p:sldId id="333" r:id="rId39"/>
    <p:sldId id="331" r:id="rId40"/>
    <p:sldId id="302" r:id="rId41"/>
    <p:sldId id="334" r:id="rId42"/>
    <p:sldId id="335" r:id="rId43"/>
    <p:sldId id="330" r:id="rId44"/>
    <p:sldId id="336" r:id="rId45"/>
    <p:sldId id="337" r:id="rId46"/>
    <p:sldId id="338" r:id="rId47"/>
    <p:sldId id="33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ção Predefinida" id="{4D5566BC-9DE5-41AD-8395-AD2791BC516A}">
          <p14:sldIdLst>
            <p14:sldId id="256"/>
            <p14:sldId id="263"/>
            <p14:sldId id="258"/>
            <p14:sldId id="267"/>
            <p14:sldId id="264"/>
            <p14:sldId id="312"/>
            <p14:sldId id="327"/>
            <p14:sldId id="326"/>
            <p14:sldId id="325"/>
            <p14:sldId id="270"/>
            <p14:sldId id="262"/>
            <p14:sldId id="345"/>
            <p14:sldId id="273"/>
            <p14:sldId id="328"/>
            <p14:sldId id="344"/>
            <p14:sldId id="274"/>
            <p14:sldId id="343"/>
            <p14:sldId id="275"/>
            <p14:sldId id="276"/>
            <p14:sldId id="278"/>
            <p14:sldId id="279"/>
            <p14:sldId id="285"/>
            <p14:sldId id="280"/>
            <p14:sldId id="281"/>
            <p14:sldId id="283"/>
            <p14:sldId id="307"/>
            <p14:sldId id="306"/>
            <p14:sldId id="305"/>
            <p14:sldId id="308"/>
            <p14:sldId id="309"/>
            <p14:sldId id="286"/>
            <p14:sldId id="342"/>
            <p14:sldId id="340"/>
            <p14:sldId id="333"/>
            <p14:sldId id="331"/>
            <p14:sldId id="302"/>
            <p14:sldId id="334"/>
            <p14:sldId id="335"/>
            <p14:sldId id="330"/>
            <p14:sldId id="336"/>
            <p14:sldId id="337"/>
            <p14:sldId id="338"/>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DD5"/>
    <a:srgbClr val="EBF0F1"/>
    <a:srgbClr val="D4E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4660"/>
  </p:normalViewPr>
  <p:slideViewPr>
    <p:cSldViewPr snapToGrid="0">
      <p:cViewPr varScale="1">
        <p:scale>
          <a:sx n="77" d="100"/>
          <a:sy n="77" d="100"/>
        </p:scale>
        <p:origin x="6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50D72-9477-4828-86C1-8B6F5E77C1D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pt-PT"/>
        </a:p>
      </dgm:t>
    </dgm:pt>
    <dgm:pt modelId="{629C90C4-B51F-4C65-9A77-E3A39D70DD24}">
      <dgm:prSet phldrT="[Texto]"/>
      <dgm:spPr/>
      <dgm:t>
        <a:bodyPr/>
        <a:lstStyle/>
        <a:p>
          <a:r>
            <a:rPr lang="pt-PT" dirty="0"/>
            <a:t>CEO</a:t>
          </a:r>
        </a:p>
      </dgm:t>
    </dgm:pt>
    <dgm:pt modelId="{EA4A6CBA-20F2-47B9-AE72-70660B314FA1}" type="parTrans" cxnId="{ED9E1E34-753F-4DD2-ADB5-D6B36BA4C037}">
      <dgm:prSet/>
      <dgm:spPr/>
      <dgm:t>
        <a:bodyPr/>
        <a:lstStyle/>
        <a:p>
          <a:endParaRPr lang="pt-PT"/>
        </a:p>
      </dgm:t>
    </dgm:pt>
    <dgm:pt modelId="{793C7D26-A275-49CA-93A7-0AAC02F2550A}" type="sibTrans" cxnId="{ED9E1E34-753F-4DD2-ADB5-D6B36BA4C037}">
      <dgm:prSet/>
      <dgm:spPr/>
      <dgm:t>
        <a:bodyPr/>
        <a:lstStyle/>
        <a:p>
          <a:endParaRPr lang="pt-PT"/>
        </a:p>
      </dgm:t>
    </dgm:pt>
    <dgm:pt modelId="{B8E64CC2-5925-4CD0-8AEB-5DBB475C4D54}">
      <dgm:prSet phldrT="[Texto]"/>
      <dgm:spPr/>
      <dgm:t>
        <a:bodyPr/>
        <a:lstStyle/>
        <a:p>
          <a:r>
            <a:rPr lang="pt-PT" dirty="0"/>
            <a:t>Marketing (CEO)</a:t>
          </a:r>
        </a:p>
      </dgm:t>
    </dgm:pt>
    <dgm:pt modelId="{75CD0B27-CB9F-4B70-9E8F-45C55E47B96A}" type="parTrans" cxnId="{48CAC6B0-58EB-4FB2-B2E0-52B29DFA2F7F}">
      <dgm:prSet/>
      <dgm:spPr/>
      <dgm:t>
        <a:bodyPr/>
        <a:lstStyle/>
        <a:p>
          <a:endParaRPr lang="pt-PT"/>
        </a:p>
      </dgm:t>
    </dgm:pt>
    <dgm:pt modelId="{A81693DA-8E78-4BEA-8D08-EEB35FF6976F}" type="sibTrans" cxnId="{48CAC6B0-58EB-4FB2-B2E0-52B29DFA2F7F}">
      <dgm:prSet/>
      <dgm:spPr/>
      <dgm:t>
        <a:bodyPr/>
        <a:lstStyle/>
        <a:p>
          <a:endParaRPr lang="pt-PT"/>
        </a:p>
      </dgm:t>
    </dgm:pt>
    <dgm:pt modelId="{9959F368-9726-4905-A003-D1A16E6ABDD8}">
      <dgm:prSet phldrT="[Texto]"/>
      <dgm:spPr/>
      <dgm:t>
        <a:bodyPr/>
        <a:lstStyle/>
        <a:p>
          <a:r>
            <a:rPr lang="pt-PT" dirty="0"/>
            <a:t>Desenvolvimento</a:t>
          </a:r>
        </a:p>
      </dgm:t>
    </dgm:pt>
    <dgm:pt modelId="{A6673D9B-6A32-448A-86A0-B73995A3B52A}" type="parTrans" cxnId="{4F85A3BE-A887-490B-9ACC-DED9C0F5B437}">
      <dgm:prSet/>
      <dgm:spPr/>
      <dgm:t>
        <a:bodyPr/>
        <a:lstStyle/>
        <a:p>
          <a:endParaRPr lang="pt-PT"/>
        </a:p>
      </dgm:t>
    </dgm:pt>
    <dgm:pt modelId="{0A7530AF-9846-4638-B38F-926E5CFD3DB1}" type="sibTrans" cxnId="{4F85A3BE-A887-490B-9ACC-DED9C0F5B437}">
      <dgm:prSet/>
      <dgm:spPr/>
      <dgm:t>
        <a:bodyPr/>
        <a:lstStyle/>
        <a:p>
          <a:endParaRPr lang="pt-PT"/>
        </a:p>
      </dgm:t>
    </dgm:pt>
    <dgm:pt modelId="{261D95A5-B3F3-4591-B82C-0532AE24A70B}">
      <dgm:prSet phldrT="[Texto]"/>
      <dgm:spPr/>
      <dgm:t>
        <a:bodyPr/>
        <a:lstStyle/>
        <a:p>
          <a:r>
            <a:rPr lang="pt-PT" dirty="0"/>
            <a:t>Suporte</a:t>
          </a:r>
        </a:p>
      </dgm:t>
    </dgm:pt>
    <dgm:pt modelId="{0B979C8B-DE30-4F34-BE09-74ABE663436A}" type="parTrans" cxnId="{8370409B-F397-482D-B469-B3D0FA14A3CC}">
      <dgm:prSet/>
      <dgm:spPr/>
      <dgm:t>
        <a:bodyPr/>
        <a:lstStyle/>
        <a:p>
          <a:endParaRPr lang="pt-PT"/>
        </a:p>
      </dgm:t>
    </dgm:pt>
    <dgm:pt modelId="{C65F66B0-D659-42BF-B5F0-AA6CDF37B46A}" type="sibTrans" cxnId="{8370409B-F397-482D-B469-B3D0FA14A3CC}">
      <dgm:prSet/>
      <dgm:spPr/>
      <dgm:t>
        <a:bodyPr/>
        <a:lstStyle/>
        <a:p>
          <a:endParaRPr lang="pt-PT"/>
        </a:p>
      </dgm:t>
    </dgm:pt>
    <dgm:pt modelId="{B90EB76B-C466-4595-A3FD-F7A735645A7C}">
      <dgm:prSet phldrT="[Texto]"/>
      <dgm:spPr/>
      <dgm:t>
        <a:bodyPr/>
        <a:lstStyle/>
        <a:p>
          <a:r>
            <a:rPr lang="pt-PT" dirty="0"/>
            <a:t>1 Gerente de Suporte</a:t>
          </a:r>
        </a:p>
      </dgm:t>
    </dgm:pt>
    <dgm:pt modelId="{45EC202F-3858-4993-A998-FB670DAB6246}" type="parTrans" cxnId="{35BFFCEE-A734-4107-9230-96BF5AC4A8A5}">
      <dgm:prSet/>
      <dgm:spPr/>
      <dgm:t>
        <a:bodyPr/>
        <a:lstStyle/>
        <a:p>
          <a:endParaRPr lang="pt-PT"/>
        </a:p>
      </dgm:t>
    </dgm:pt>
    <dgm:pt modelId="{FE5BCE21-F7FF-4E73-AA48-A57B626D268B}" type="sibTrans" cxnId="{35BFFCEE-A734-4107-9230-96BF5AC4A8A5}">
      <dgm:prSet/>
      <dgm:spPr/>
      <dgm:t>
        <a:bodyPr/>
        <a:lstStyle/>
        <a:p>
          <a:endParaRPr lang="pt-PT"/>
        </a:p>
      </dgm:t>
    </dgm:pt>
    <dgm:pt modelId="{A0280665-05D7-4608-8F00-0F63F4E0BDB4}">
      <dgm:prSet phldrT="[Texto]"/>
      <dgm:spPr/>
      <dgm:t>
        <a:bodyPr/>
        <a:lstStyle/>
        <a:p>
          <a:r>
            <a:rPr lang="pt-PT" dirty="0"/>
            <a:t>1 Membro da Equipa Suporte</a:t>
          </a:r>
        </a:p>
      </dgm:t>
    </dgm:pt>
    <dgm:pt modelId="{A527D838-9ED8-4EFD-AE01-22F359210639}" type="parTrans" cxnId="{BADBF238-EE67-4FD2-A6AA-6A7FAF1DA088}">
      <dgm:prSet/>
      <dgm:spPr/>
      <dgm:t>
        <a:bodyPr/>
        <a:lstStyle/>
        <a:p>
          <a:endParaRPr lang="pt-PT"/>
        </a:p>
      </dgm:t>
    </dgm:pt>
    <dgm:pt modelId="{B2FEC24D-2A9B-40A0-8A02-AC69E81E99A5}" type="sibTrans" cxnId="{BADBF238-EE67-4FD2-A6AA-6A7FAF1DA088}">
      <dgm:prSet/>
      <dgm:spPr/>
      <dgm:t>
        <a:bodyPr/>
        <a:lstStyle/>
        <a:p>
          <a:endParaRPr lang="pt-PT"/>
        </a:p>
      </dgm:t>
    </dgm:pt>
    <dgm:pt modelId="{EA5AF681-98C7-4A9F-8145-C8A3DC04A362}">
      <dgm:prSet phldrT="[Texto]"/>
      <dgm:spPr/>
      <dgm:t>
        <a:bodyPr/>
        <a:lstStyle/>
        <a:p>
          <a:r>
            <a:rPr lang="pt-PT" dirty="0"/>
            <a:t>1 Gerente de Desenvolvedor de Software</a:t>
          </a:r>
        </a:p>
      </dgm:t>
    </dgm:pt>
    <dgm:pt modelId="{24F7003C-B7D0-4ABD-9CB1-D32C493C9873}" type="parTrans" cxnId="{D458223F-0F13-48C6-B6A9-489E569267D3}">
      <dgm:prSet/>
      <dgm:spPr/>
      <dgm:t>
        <a:bodyPr/>
        <a:lstStyle/>
        <a:p>
          <a:endParaRPr lang="pt-PT"/>
        </a:p>
      </dgm:t>
    </dgm:pt>
    <dgm:pt modelId="{FB28F5FF-9F9A-4BAA-A3E1-5BA3B8EB004D}" type="sibTrans" cxnId="{D458223F-0F13-48C6-B6A9-489E569267D3}">
      <dgm:prSet/>
      <dgm:spPr/>
      <dgm:t>
        <a:bodyPr/>
        <a:lstStyle/>
        <a:p>
          <a:endParaRPr lang="pt-PT"/>
        </a:p>
      </dgm:t>
    </dgm:pt>
    <dgm:pt modelId="{524FC492-2D16-4B93-8592-F6DED44CD5BF}">
      <dgm:prSet phldrT="[Texto]"/>
      <dgm:spPr/>
      <dgm:t>
        <a:bodyPr/>
        <a:lstStyle/>
        <a:p>
          <a:r>
            <a:rPr lang="pt-PT" dirty="0"/>
            <a:t>2 </a:t>
          </a:r>
          <a:r>
            <a:rPr lang="pt-PT" dirty="0" err="1"/>
            <a:t>Senior</a:t>
          </a:r>
          <a:r>
            <a:rPr lang="pt-PT" dirty="0"/>
            <a:t> de Desenvolvedor de Software</a:t>
          </a:r>
        </a:p>
      </dgm:t>
    </dgm:pt>
    <dgm:pt modelId="{8ABF6B51-6A06-419F-9613-332C47E4B013}" type="parTrans" cxnId="{7E1384DB-F58E-4DED-AAB0-FCCB1F84BD93}">
      <dgm:prSet/>
      <dgm:spPr/>
      <dgm:t>
        <a:bodyPr/>
        <a:lstStyle/>
        <a:p>
          <a:endParaRPr lang="pt-PT"/>
        </a:p>
      </dgm:t>
    </dgm:pt>
    <dgm:pt modelId="{722FEF28-AA68-4F11-8AB1-57584A36F259}" type="sibTrans" cxnId="{7E1384DB-F58E-4DED-AAB0-FCCB1F84BD93}">
      <dgm:prSet/>
      <dgm:spPr/>
      <dgm:t>
        <a:bodyPr/>
        <a:lstStyle/>
        <a:p>
          <a:endParaRPr lang="pt-PT"/>
        </a:p>
      </dgm:t>
    </dgm:pt>
    <dgm:pt modelId="{E57E7032-CA12-4923-93A2-B168D2A93D54}" type="pres">
      <dgm:prSet presAssocID="{D7A50D72-9477-4828-86C1-8B6F5E77C1D8}" presName="hierChild1" presStyleCnt="0">
        <dgm:presLayoutVars>
          <dgm:orgChart val="1"/>
          <dgm:chPref val="1"/>
          <dgm:dir/>
          <dgm:animOne val="branch"/>
          <dgm:animLvl val="lvl"/>
          <dgm:resizeHandles/>
        </dgm:presLayoutVars>
      </dgm:prSet>
      <dgm:spPr/>
    </dgm:pt>
    <dgm:pt modelId="{D4BBEF10-00B8-4D5F-8B96-3F190F09B5E2}" type="pres">
      <dgm:prSet presAssocID="{629C90C4-B51F-4C65-9A77-E3A39D70DD24}" presName="hierRoot1" presStyleCnt="0">
        <dgm:presLayoutVars>
          <dgm:hierBranch val="init"/>
        </dgm:presLayoutVars>
      </dgm:prSet>
      <dgm:spPr/>
    </dgm:pt>
    <dgm:pt modelId="{575978CB-B722-419F-9DC4-C8EC7305208E}" type="pres">
      <dgm:prSet presAssocID="{629C90C4-B51F-4C65-9A77-E3A39D70DD24}" presName="rootComposite1" presStyleCnt="0"/>
      <dgm:spPr/>
    </dgm:pt>
    <dgm:pt modelId="{A4860BA4-FAAA-4C06-A6CF-EDA2571E5E80}" type="pres">
      <dgm:prSet presAssocID="{629C90C4-B51F-4C65-9A77-E3A39D70DD24}" presName="rootText1" presStyleLbl="node0" presStyleIdx="0" presStyleCnt="1">
        <dgm:presLayoutVars>
          <dgm:chPref val="3"/>
        </dgm:presLayoutVars>
      </dgm:prSet>
      <dgm:spPr/>
    </dgm:pt>
    <dgm:pt modelId="{60D235AA-3EE8-4451-82C1-FCB3F2E2EB2C}" type="pres">
      <dgm:prSet presAssocID="{629C90C4-B51F-4C65-9A77-E3A39D70DD24}" presName="rootConnector1" presStyleLbl="node1" presStyleIdx="0" presStyleCnt="0"/>
      <dgm:spPr/>
    </dgm:pt>
    <dgm:pt modelId="{1971DFCC-1930-40D6-8A3A-B29FD387EDD5}" type="pres">
      <dgm:prSet presAssocID="{629C90C4-B51F-4C65-9A77-E3A39D70DD24}" presName="hierChild2" presStyleCnt="0"/>
      <dgm:spPr/>
    </dgm:pt>
    <dgm:pt modelId="{BE24FACD-A9B6-48F3-8391-BE33360B2ED9}" type="pres">
      <dgm:prSet presAssocID="{75CD0B27-CB9F-4B70-9E8F-45C55E47B96A}" presName="Name37" presStyleLbl="parChTrans1D2" presStyleIdx="0" presStyleCnt="3"/>
      <dgm:spPr/>
    </dgm:pt>
    <dgm:pt modelId="{D364AEB0-53B3-431B-AC55-27FFE5E2DB64}" type="pres">
      <dgm:prSet presAssocID="{B8E64CC2-5925-4CD0-8AEB-5DBB475C4D54}" presName="hierRoot2" presStyleCnt="0">
        <dgm:presLayoutVars>
          <dgm:hierBranch val="init"/>
        </dgm:presLayoutVars>
      </dgm:prSet>
      <dgm:spPr/>
    </dgm:pt>
    <dgm:pt modelId="{6076FCF1-DBC5-4567-95C5-61D61DDB972D}" type="pres">
      <dgm:prSet presAssocID="{B8E64CC2-5925-4CD0-8AEB-5DBB475C4D54}" presName="rootComposite" presStyleCnt="0"/>
      <dgm:spPr/>
    </dgm:pt>
    <dgm:pt modelId="{EB82EFF7-3DAC-4C3C-B4E5-8FCDDB3BD50B}" type="pres">
      <dgm:prSet presAssocID="{B8E64CC2-5925-4CD0-8AEB-5DBB475C4D54}" presName="rootText" presStyleLbl="node2" presStyleIdx="0" presStyleCnt="3">
        <dgm:presLayoutVars>
          <dgm:chPref val="3"/>
        </dgm:presLayoutVars>
      </dgm:prSet>
      <dgm:spPr/>
    </dgm:pt>
    <dgm:pt modelId="{8E03B1C4-CC21-470D-9CDE-15F4BA091157}" type="pres">
      <dgm:prSet presAssocID="{B8E64CC2-5925-4CD0-8AEB-5DBB475C4D54}" presName="rootConnector" presStyleLbl="node2" presStyleIdx="0" presStyleCnt="3"/>
      <dgm:spPr/>
    </dgm:pt>
    <dgm:pt modelId="{383894AE-0D58-4F88-A001-38BE127036B9}" type="pres">
      <dgm:prSet presAssocID="{B8E64CC2-5925-4CD0-8AEB-5DBB475C4D54}" presName="hierChild4" presStyleCnt="0"/>
      <dgm:spPr/>
    </dgm:pt>
    <dgm:pt modelId="{2291A627-2BD2-4F2F-8580-2F3EA2A7BB50}" type="pres">
      <dgm:prSet presAssocID="{B8E64CC2-5925-4CD0-8AEB-5DBB475C4D54}" presName="hierChild5" presStyleCnt="0"/>
      <dgm:spPr/>
    </dgm:pt>
    <dgm:pt modelId="{C12F099F-68E0-4F84-B31B-B308AE2DBCE2}" type="pres">
      <dgm:prSet presAssocID="{A6673D9B-6A32-448A-86A0-B73995A3B52A}" presName="Name37" presStyleLbl="parChTrans1D2" presStyleIdx="1" presStyleCnt="3"/>
      <dgm:spPr/>
    </dgm:pt>
    <dgm:pt modelId="{67FD3484-7506-4CE8-A445-2D8C076A9B3A}" type="pres">
      <dgm:prSet presAssocID="{9959F368-9726-4905-A003-D1A16E6ABDD8}" presName="hierRoot2" presStyleCnt="0">
        <dgm:presLayoutVars>
          <dgm:hierBranch val="init"/>
        </dgm:presLayoutVars>
      </dgm:prSet>
      <dgm:spPr/>
    </dgm:pt>
    <dgm:pt modelId="{6BED91D6-054F-4444-A023-C0E387ADB8DB}" type="pres">
      <dgm:prSet presAssocID="{9959F368-9726-4905-A003-D1A16E6ABDD8}" presName="rootComposite" presStyleCnt="0"/>
      <dgm:spPr/>
    </dgm:pt>
    <dgm:pt modelId="{A49CFADD-4BDE-496B-9DD0-CB2C5825803A}" type="pres">
      <dgm:prSet presAssocID="{9959F368-9726-4905-A003-D1A16E6ABDD8}" presName="rootText" presStyleLbl="node2" presStyleIdx="1" presStyleCnt="3">
        <dgm:presLayoutVars>
          <dgm:chPref val="3"/>
        </dgm:presLayoutVars>
      </dgm:prSet>
      <dgm:spPr/>
    </dgm:pt>
    <dgm:pt modelId="{BFB56F3C-CE58-4594-A1E2-7E531FBAD498}" type="pres">
      <dgm:prSet presAssocID="{9959F368-9726-4905-A003-D1A16E6ABDD8}" presName="rootConnector" presStyleLbl="node2" presStyleIdx="1" presStyleCnt="3"/>
      <dgm:spPr/>
    </dgm:pt>
    <dgm:pt modelId="{E443C5B3-E5EA-4106-8536-D9082048B1FB}" type="pres">
      <dgm:prSet presAssocID="{9959F368-9726-4905-A003-D1A16E6ABDD8}" presName="hierChild4" presStyleCnt="0"/>
      <dgm:spPr/>
    </dgm:pt>
    <dgm:pt modelId="{8617C61D-F0D6-4C13-8557-27F5F5331FE9}" type="pres">
      <dgm:prSet presAssocID="{24F7003C-B7D0-4ABD-9CB1-D32C493C9873}" presName="Name37" presStyleLbl="parChTrans1D3" presStyleIdx="0" presStyleCnt="4"/>
      <dgm:spPr/>
    </dgm:pt>
    <dgm:pt modelId="{9A8DA050-B928-4607-8E74-3D8EB782E0A1}" type="pres">
      <dgm:prSet presAssocID="{EA5AF681-98C7-4A9F-8145-C8A3DC04A362}" presName="hierRoot2" presStyleCnt="0">
        <dgm:presLayoutVars>
          <dgm:hierBranch val="init"/>
        </dgm:presLayoutVars>
      </dgm:prSet>
      <dgm:spPr/>
    </dgm:pt>
    <dgm:pt modelId="{FE0EB5C1-0C41-4C29-9562-39103CD522C0}" type="pres">
      <dgm:prSet presAssocID="{EA5AF681-98C7-4A9F-8145-C8A3DC04A362}" presName="rootComposite" presStyleCnt="0"/>
      <dgm:spPr/>
    </dgm:pt>
    <dgm:pt modelId="{41511B7B-F66E-4ED8-815F-06FE5FEB27FC}" type="pres">
      <dgm:prSet presAssocID="{EA5AF681-98C7-4A9F-8145-C8A3DC04A362}" presName="rootText" presStyleLbl="node3" presStyleIdx="0" presStyleCnt="4">
        <dgm:presLayoutVars>
          <dgm:chPref val="3"/>
        </dgm:presLayoutVars>
      </dgm:prSet>
      <dgm:spPr/>
    </dgm:pt>
    <dgm:pt modelId="{A66280E5-ACAE-43FC-80EB-74FC07733B24}" type="pres">
      <dgm:prSet presAssocID="{EA5AF681-98C7-4A9F-8145-C8A3DC04A362}" presName="rootConnector" presStyleLbl="node3" presStyleIdx="0" presStyleCnt="4"/>
      <dgm:spPr/>
    </dgm:pt>
    <dgm:pt modelId="{DEDF3152-34B8-470B-81C5-8B47709A182E}" type="pres">
      <dgm:prSet presAssocID="{EA5AF681-98C7-4A9F-8145-C8A3DC04A362}" presName="hierChild4" presStyleCnt="0"/>
      <dgm:spPr/>
    </dgm:pt>
    <dgm:pt modelId="{9357145C-2E7F-4471-B96C-161B672109EC}" type="pres">
      <dgm:prSet presAssocID="{EA5AF681-98C7-4A9F-8145-C8A3DC04A362}" presName="hierChild5" presStyleCnt="0"/>
      <dgm:spPr/>
    </dgm:pt>
    <dgm:pt modelId="{12083DCA-79D0-4D36-A43B-0D946E1D9DEE}" type="pres">
      <dgm:prSet presAssocID="{8ABF6B51-6A06-419F-9613-332C47E4B013}" presName="Name37" presStyleLbl="parChTrans1D3" presStyleIdx="1" presStyleCnt="4"/>
      <dgm:spPr/>
    </dgm:pt>
    <dgm:pt modelId="{2B454121-3DF7-448A-BFB0-028852666928}" type="pres">
      <dgm:prSet presAssocID="{524FC492-2D16-4B93-8592-F6DED44CD5BF}" presName="hierRoot2" presStyleCnt="0">
        <dgm:presLayoutVars>
          <dgm:hierBranch val="init"/>
        </dgm:presLayoutVars>
      </dgm:prSet>
      <dgm:spPr/>
    </dgm:pt>
    <dgm:pt modelId="{12929F1C-4EE1-4A78-9798-DB6156698514}" type="pres">
      <dgm:prSet presAssocID="{524FC492-2D16-4B93-8592-F6DED44CD5BF}" presName="rootComposite" presStyleCnt="0"/>
      <dgm:spPr/>
    </dgm:pt>
    <dgm:pt modelId="{FB6E5D7E-AA26-40E7-B243-E56127D99257}" type="pres">
      <dgm:prSet presAssocID="{524FC492-2D16-4B93-8592-F6DED44CD5BF}" presName="rootText" presStyleLbl="node3" presStyleIdx="1" presStyleCnt="4">
        <dgm:presLayoutVars>
          <dgm:chPref val="3"/>
        </dgm:presLayoutVars>
      </dgm:prSet>
      <dgm:spPr/>
    </dgm:pt>
    <dgm:pt modelId="{75263D16-2709-41EB-8C79-6E5CF18D8D60}" type="pres">
      <dgm:prSet presAssocID="{524FC492-2D16-4B93-8592-F6DED44CD5BF}" presName="rootConnector" presStyleLbl="node3" presStyleIdx="1" presStyleCnt="4"/>
      <dgm:spPr/>
    </dgm:pt>
    <dgm:pt modelId="{C5693A65-D54C-4690-A764-85BE9ADA4DAA}" type="pres">
      <dgm:prSet presAssocID="{524FC492-2D16-4B93-8592-F6DED44CD5BF}" presName="hierChild4" presStyleCnt="0"/>
      <dgm:spPr/>
    </dgm:pt>
    <dgm:pt modelId="{16532622-9605-4D82-8B47-29A92960E6C0}" type="pres">
      <dgm:prSet presAssocID="{524FC492-2D16-4B93-8592-F6DED44CD5BF}" presName="hierChild5" presStyleCnt="0"/>
      <dgm:spPr/>
    </dgm:pt>
    <dgm:pt modelId="{F35C9912-03EC-409E-A847-2244B3B5D93D}" type="pres">
      <dgm:prSet presAssocID="{9959F368-9726-4905-A003-D1A16E6ABDD8}" presName="hierChild5" presStyleCnt="0"/>
      <dgm:spPr/>
    </dgm:pt>
    <dgm:pt modelId="{B426F288-DE6A-4B32-9445-91BF4FC08CF3}" type="pres">
      <dgm:prSet presAssocID="{0B979C8B-DE30-4F34-BE09-74ABE663436A}" presName="Name37" presStyleLbl="parChTrans1D2" presStyleIdx="2" presStyleCnt="3"/>
      <dgm:spPr/>
    </dgm:pt>
    <dgm:pt modelId="{920DB7F9-2423-457E-800D-E0D745F023BD}" type="pres">
      <dgm:prSet presAssocID="{261D95A5-B3F3-4591-B82C-0532AE24A70B}" presName="hierRoot2" presStyleCnt="0">
        <dgm:presLayoutVars>
          <dgm:hierBranch val="init"/>
        </dgm:presLayoutVars>
      </dgm:prSet>
      <dgm:spPr/>
    </dgm:pt>
    <dgm:pt modelId="{1EC20EA8-C964-4D62-9A5E-5EEAA8CA416A}" type="pres">
      <dgm:prSet presAssocID="{261D95A5-B3F3-4591-B82C-0532AE24A70B}" presName="rootComposite" presStyleCnt="0"/>
      <dgm:spPr/>
    </dgm:pt>
    <dgm:pt modelId="{E31640CA-65CC-46CE-AE73-71364CB6D598}" type="pres">
      <dgm:prSet presAssocID="{261D95A5-B3F3-4591-B82C-0532AE24A70B}" presName="rootText" presStyleLbl="node2" presStyleIdx="2" presStyleCnt="3">
        <dgm:presLayoutVars>
          <dgm:chPref val="3"/>
        </dgm:presLayoutVars>
      </dgm:prSet>
      <dgm:spPr/>
    </dgm:pt>
    <dgm:pt modelId="{3F53559B-DE62-41BF-8A97-C07495629ED5}" type="pres">
      <dgm:prSet presAssocID="{261D95A5-B3F3-4591-B82C-0532AE24A70B}" presName="rootConnector" presStyleLbl="node2" presStyleIdx="2" presStyleCnt="3"/>
      <dgm:spPr/>
    </dgm:pt>
    <dgm:pt modelId="{6A3897AD-A1CC-4D47-87DF-E431DE3CF54E}" type="pres">
      <dgm:prSet presAssocID="{261D95A5-B3F3-4591-B82C-0532AE24A70B}" presName="hierChild4" presStyleCnt="0"/>
      <dgm:spPr/>
    </dgm:pt>
    <dgm:pt modelId="{075A0B68-915F-4C4E-8B0B-71CB9DBAD316}" type="pres">
      <dgm:prSet presAssocID="{45EC202F-3858-4993-A998-FB670DAB6246}" presName="Name37" presStyleLbl="parChTrans1D3" presStyleIdx="2" presStyleCnt="4"/>
      <dgm:spPr/>
    </dgm:pt>
    <dgm:pt modelId="{ABFE78FA-282A-48D7-96DC-F97A7E486AF0}" type="pres">
      <dgm:prSet presAssocID="{B90EB76B-C466-4595-A3FD-F7A735645A7C}" presName="hierRoot2" presStyleCnt="0">
        <dgm:presLayoutVars>
          <dgm:hierBranch val="init"/>
        </dgm:presLayoutVars>
      </dgm:prSet>
      <dgm:spPr/>
    </dgm:pt>
    <dgm:pt modelId="{F841EBC6-97F5-426A-83A1-C489B3F1A3C2}" type="pres">
      <dgm:prSet presAssocID="{B90EB76B-C466-4595-A3FD-F7A735645A7C}" presName="rootComposite" presStyleCnt="0"/>
      <dgm:spPr/>
    </dgm:pt>
    <dgm:pt modelId="{429E3475-ADB2-439E-95BC-4275F8BDF3C4}" type="pres">
      <dgm:prSet presAssocID="{B90EB76B-C466-4595-A3FD-F7A735645A7C}" presName="rootText" presStyleLbl="node3" presStyleIdx="2" presStyleCnt="4">
        <dgm:presLayoutVars>
          <dgm:chPref val="3"/>
        </dgm:presLayoutVars>
      </dgm:prSet>
      <dgm:spPr/>
    </dgm:pt>
    <dgm:pt modelId="{1949874C-8FF2-44E9-BFE6-C4CC025DBDC6}" type="pres">
      <dgm:prSet presAssocID="{B90EB76B-C466-4595-A3FD-F7A735645A7C}" presName="rootConnector" presStyleLbl="node3" presStyleIdx="2" presStyleCnt="4"/>
      <dgm:spPr/>
    </dgm:pt>
    <dgm:pt modelId="{A06D8871-ADB2-459B-B606-48B9CEB04A9E}" type="pres">
      <dgm:prSet presAssocID="{B90EB76B-C466-4595-A3FD-F7A735645A7C}" presName="hierChild4" presStyleCnt="0"/>
      <dgm:spPr/>
    </dgm:pt>
    <dgm:pt modelId="{9112F544-5DC9-439B-B069-D3D4CBE3037A}" type="pres">
      <dgm:prSet presAssocID="{B90EB76B-C466-4595-A3FD-F7A735645A7C}" presName="hierChild5" presStyleCnt="0"/>
      <dgm:spPr/>
    </dgm:pt>
    <dgm:pt modelId="{A34759C1-5DBA-4E10-85DD-9971955B275E}" type="pres">
      <dgm:prSet presAssocID="{A527D838-9ED8-4EFD-AE01-22F359210639}" presName="Name37" presStyleLbl="parChTrans1D3" presStyleIdx="3" presStyleCnt="4"/>
      <dgm:spPr/>
    </dgm:pt>
    <dgm:pt modelId="{2B4BF868-6347-48BA-9487-4F7CD00D855F}" type="pres">
      <dgm:prSet presAssocID="{A0280665-05D7-4608-8F00-0F63F4E0BDB4}" presName="hierRoot2" presStyleCnt="0">
        <dgm:presLayoutVars>
          <dgm:hierBranch val="init"/>
        </dgm:presLayoutVars>
      </dgm:prSet>
      <dgm:spPr/>
    </dgm:pt>
    <dgm:pt modelId="{1BF909B9-313E-470C-943B-5668C77BC6E7}" type="pres">
      <dgm:prSet presAssocID="{A0280665-05D7-4608-8F00-0F63F4E0BDB4}" presName="rootComposite" presStyleCnt="0"/>
      <dgm:spPr/>
    </dgm:pt>
    <dgm:pt modelId="{C2C183A4-4B29-4710-B414-257A2FBF3C66}" type="pres">
      <dgm:prSet presAssocID="{A0280665-05D7-4608-8F00-0F63F4E0BDB4}" presName="rootText" presStyleLbl="node3" presStyleIdx="3" presStyleCnt="4">
        <dgm:presLayoutVars>
          <dgm:chPref val="3"/>
        </dgm:presLayoutVars>
      </dgm:prSet>
      <dgm:spPr/>
    </dgm:pt>
    <dgm:pt modelId="{5FB60D94-E82E-4B89-8953-142DCA585468}" type="pres">
      <dgm:prSet presAssocID="{A0280665-05D7-4608-8F00-0F63F4E0BDB4}" presName="rootConnector" presStyleLbl="node3" presStyleIdx="3" presStyleCnt="4"/>
      <dgm:spPr/>
    </dgm:pt>
    <dgm:pt modelId="{791654FF-DF45-4DBE-8058-BF08D20E5DBF}" type="pres">
      <dgm:prSet presAssocID="{A0280665-05D7-4608-8F00-0F63F4E0BDB4}" presName="hierChild4" presStyleCnt="0"/>
      <dgm:spPr/>
    </dgm:pt>
    <dgm:pt modelId="{F1AFEF4A-3870-4BCA-8EFC-B280ADF23324}" type="pres">
      <dgm:prSet presAssocID="{A0280665-05D7-4608-8F00-0F63F4E0BDB4}" presName="hierChild5" presStyleCnt="0"/>
      <dgm:spPr/>
    </dgm:pt>
    <dgm:pt modelId="{F84AC636-B88B-45A0-A791-A237D3DFD384}" type="pres">
      <dgm:prSet presAssocID="{261D95A5-B3F3-4591-B82C-0532AE24A70B}" presName="hierChild5" presStyleCnt="0"/>
      <dgm:spPr/>
    </dgm:pt>
    <dgm:pt modelId="{A287ED12-6121-4E15-833D-8615EDE6A742}" type="pres">
      <dgm:prSet presAssocID="{629C90C4-B51F-4C65-9A77-E3A39D70DD24}" presName="hierChild3" presStyleCnt="0"/>
      <dgm:spPr/>
    </dgm:pt>
  </dgm:ptLst>
  <dgm:cxnLst>
    <dgm:cxn modelId="{86DF3503-3937-493B-BF70-2DE35385A302}" type="presOf" srcId="{75CD0B27-CB9F-4B70-9E8F-45C55E47B96A}" destId="{BE24FACD-A9B6-48F3-8391-BE33360B2ED9}" srcOrd="0" destOrd="0" presId="urn:microsoft.com/office/officeart/2005/8/layout/orgChart1"/>
    <dgm:cxn modelId="{F5A3401B-8A5E-4CA0-9CA3-24B4F2EA531D}" type="presOf" srcId="{A6673D9B-6A32-448A-86A0-B73995A3B52A}" destId="{C12F099F-68E0-4F84-B31B-B308AE2DBCE2}" srcOrd="0" destOrd="0" presId="urn:microsoft.com/office/officeart/2005/8/layout/orgChart1"/>
    <dgm:cxn modelId="{A18E621C-0C94-4F92-ADCB-F48D364EE5B5}" type="presOf" srcId="{EA5AF681-98C7-4A9F-8145-C8A3DC04A362}" destId="{A66280E5-ACAE-43FC-80EB-74FC07733B24}" srcOrd="1" destOrd="0" presId="urn:microsoft.com/office/officeart/2005/8/layout/orgChart1"/>
    <dgm:cxn modelId="{941E591E-4ECB-46C9-8C25-17EE132B3981}" type="presOf" srcId="{0B979C8B-DE30-4F34-BE09-74ABE663436A}" destId="{B426F288-DE6A-4B32-9445-91BF4FC08CF3}" srcOrd="0" destOrd="0" presId="urn:microsoft.com/office/officeart/2005/8/layout/orgChart1"/>
    <dgm:cxn modelId="{BCE88D27-2E35-4F66-A081-55AF55F695A0}" type="presOf" srcId="{B8E64CC2-5925-4CD0-8AEB-5DBB475C4D54}" destId="{8E03B1C4-CC21-470D-9CDE-15F4BA091157}" srcOrd="1" destOrd="0" presId="urn:microsoft.com/office/officeart/2005/8/layout/orgChart1"/>
    <dgm:cxn modelId="{ED9E1E34-753F-4DD2-ADB5-D6B36BA4C037}" srcId="{D7A50D72-9477-4828-86C1-8B6F5E77C1D8}" destId="{629C90C4-B51F-4C65-9A77-E3A39D70DD24}" srcOrd="0" destOrd="0" parTransId="{EA4A6CBA-20F2-47B9-AE72-70660B314FA1}" sibTransId="{793C7D26-A275-49CA-93A7-0AAC02F2550A}"/>
    <dgm:cxn modelId="{BADBF238-EE67-4FD2-A6AA-6A7FAF1DA088}" srcId="{261D95A5-B3F3-4591-B82C-0532AE24A70B}" destId="{A0280665-05D7-4608-8F00-0F63F4E0BDB4}" srcOrd="1" destOrd="0" parTransId="{A527D838-9ED8-4EFD-AE01-22F359210639}" sibTransId="{B2FEC24D-2A9B-40A0-8A02-AC69E81E99A5}"/>
    <dgm:cxn modelId="{D458223F-0F13-48C6-B6A9-489E569267D3}" srcId="{9959F368-9726-4905-A003-D1A16E6ABDD8}" destId="{EA5AF681-98C7-4A9F-8145-C8A3DC04A362}" srcOrd="0" destOrd="0" parTransId="{24F7003C-B7D0-4ABD-9CB1-D32C493C9873}" sibTransId="{FB28F5FF-9F9A-4BAA-A3E1-5BA3B8EB004D}"/>
    <dgm:cxn modelId="{9AF85B44-CBD8-42B4-BEB9-D7FCFFC789E0}" type="presOf" srcId="{524FC492-2D16-4B93-8592-F6DED44CD5BF}" destId="{FB6E5D7E-AA26-40E7-B243-E56127D99257}" srcOrd="0" destOrd="0" presId="urn:microsoft.com/office/officeart/2005/8/layout/orgChart1"/>
    <dgm:cxn modelId="{4B85FA64-5154-4235-8235-7815B553D695}" type="presOf" srcId="{45EC202F-3858-4993-A998-FB670DAB6246}" destId="{075A0B68-915F-4C4E-8B0B-71CB9DBAD316}" srcOrd="0" destOrd="0" presId="urn:microsoft.com/office/officeart/2005/8/layout/orgChart1"/>
    <dgm:cxn modelId="{A5933565-020C-4F3A-8FBA-5EBB33413143}" type="presOf" srcId="{9959F368-9726-4905-A003-D1A16E6ABDD8}" destId="{BFB56F3C-CE58-4594-A1E2-7E531FBAD498}" srcOrd="1" destOrd="0" presId="urn:microsoft.com/office/officeart/2005/8/layout/orgChart1"/>
    <dgm:cxn modelId="{C44AA949-C2D9-4FD3-B490-5C35789768E1}" type="presOf" srcId="{A527D838-9ED8-4EFD-AE01-22F359210639}" destId="{A34759C1-5DBA-4E10-85DD-9971955B275E}" srcOrd="0" destOrd="0" presId="urn:microsoft.com/office/officeart/2005/8/layout/orgChart1"/>
    <dgm:cxn modelId="{246F0F4A-5D5A-4380-851D-9B4B17DC2871}" type="presOf" srcId="{EA5AF681-98C7-4A9F-8145-C8A3DC04A362}" destId="{41511B7B-F66E-4ED8-815F-06FE5FEB27FC}" srcOrd="0" destOrd="0" presId="urn:microsoft.com/office/officeart/2005/8/layout/orgChart1"/>
    <dgm:cxn modelId="{2859B077-F8FC-45C2-8E8D-DE459B7B8616}" type="presOf" srcId="{24F7003C-B7D0-4ABD-9CB1-D32C493C9873}" destId="{8617C61D-F0D6-4C13-8557-27F5F5331FE9}" srcOrd="0" destOrd="0" presId="urn:microsoft.com/office/officeart/2005/8/layout/orgChart1"/>
    <dgm:cxn modelId="{223E3078-F768-4612-B9A5-9936CE097052}" type="presOf" srcId="{A0280665-05D7-4608-8F00-0F63F4E0BDB4}" destId="{C2C183A4-4B29-4710-B414-257A2FBF3C66}" srcOrd="0" destOrd="0" presId="urn:microsoft.com/office/officeart/2005/8/layout/orgChart1"/>
    <dgm:cxn modelId="{3BF5AB7A-B899-434E-979F-E27A58D9DBCA}" type="presOf" srcId="{8ABF6B51-6A06-419F-9613-332C47E4B013}" destId="{12083DCA-79D0-4D36-A43B-0D946E1D9DEE}" srcOrd="0" destOrd="0" presId="urn:microsoft.com/office/officeart/2005/8/layout/orgChart1"/>
    <dgm:cxn modelId="{B8E92F7C-2F78-4294-BE50-CECE4372A942}" type="presOf" srcId="{629C90C4-B51F-4C65-9A77-E3A39D70DD24}" destId="{A4860BA4-FAAA-4C06-A6CF-EDA2571E5E80}" srcOrd="0" destOrd="0" presId="urn:microsoft.com/office/officeart/2005/8/layout/orgChart1"/>
    <dgm:cxn modelId="{FA85668D-6BAB-42C1-8ADA-4F33AB314B3D}" type="presOf" srcId="{D7A50D72-9477-4828-86C1-8B6F5E77C1D8}" destId="{E57E7032-CA12-4923-93A2-B168D2A93D54}" srcOrd="0" destOrd="0" presId="urn:microsoft.com/office/officeart/2005/8/layout/orgChart1"/>
    <dgm:cxn modelId="{D6F3568F-D774-4512-9AE6-616AFF7E8DBD}" type="presOf" srcId="{B8E64CC2-5925-4CD0-8AEB-5DBB475C4D54}" destId="{EB82EFF7-3DAC-4C3C-B4E5-8FCDDB3BD50B}" srcOrd="0" destOrd="0" presId="urn:microsoft.com/office/officeart/2005/8/layout/orgChart1"/>
    <dgm:cxn modelId="{8370409B-F397-482D-B469-B3D0FA14A3CC}" srcId="{629C90C4-B51F-4C65-9A77-E3A39D70DD24}" destId="{261D95A5-B3F3-4591-B82C-0532AE24A70B}" srcOrd="2" destOrd="0" parTransId="{0B979C8B-DE30-4F34-BE09-74ABE663436A}" sibTransId="{C65F66B0-D659-42BF-B5F0-AA6CDF37B46A}"/>
    <dgm:cxn modelId="{B3843B9D-E955-4648-8B72-8615BCEAFD9D}" type="presOf" srcId="{524FC492-2D16-4B93-8592-F6DED44CD5BF}" destId="{75263D16-2709-41EB-8C79-6E5CF18D8D60}" srcOrd="1" destOrd="0" presId="urn:microsoft.com/office/officeart/2005/8/layout/orgChart1"/>
    <dgm:cxn modelId="{CA194D9F-F2BA-415E-A600-9DE90E3CCB7A}" type="presOf" srcId="{9959F368-9726-4905-A003-D1A16E6ABDD8}" destId="{A49CFADD-4BDE-496B-9DD0-CB2C5825803A}" srcOrd="0" destOrd="0" presId="urn:microsoft.com/office/officeart/2005/8/layout/orgChart1"/>
    <dgm:cxn modelId="{310B4EAD-76AD-498F-A54B-07EC860714CA}" type="presOf" srcId="{B90EB76B-C466-4595-A3FD-F7A735645A7C}" destId="{1949874C-8FF2-44E9-BFE6-C4CC025DBDC6}" srcOrd="1" destOrd="0" presId="urn:microsoft.com/office/officeart/2005/8/layout/orgChart1"/>
    <dgm:cxn modelId="{48CAC6B0-58EB-4FB2-B2E0-52B29DFA2F7F}" srcId="{629C90C4-B51F-4C65-9A77-E3A39D70DD24}" destId="{B8E64CC2-5925-4CD0-8AEB-5DBB475C4D54}" srcOrd="0" destOrd="0" parTransId="{75CD0B27-CB9F-4B70-9E8F-45C55E47B96A}" sibTransId="{A81693DA-8E78-4BEA-8D08-EEB35FF6976F}"/>
    <dgm:cxn modelId="{4F85A3BE-A887-490B-9ACC-DED9C0F5B437}" srcId="{629C90C4-B51F-4C65-9A77-E3A39D70DD24}" destId="{9959F368-9726-4905-A003-D1A16E6ABDD8}" srcOrd="1" destOrd="0" parTransId="{A6673D9B-6A32-448A-86A0-B73995A3B52A}" sibTransId="{0A7530AF-9846-4638-B38F-926E5CFD3DB1}"/>
    <dgm:cxn modelId="{85591BD1-A33C-45CF-8744-3BD21B992AB2}" type="presOf" srcId="{629C90C4-B51F-4C65-9A77-E3A39D70DD24}" destId="{60D235AA-3EE8-4451-82C1-FCB3F2E2EB2C}" srcOrd="1" destOrd="0" presId="urn:microsoft.com/office/officeart/2005/8/layout/orgChart1"/>
    <dgm:cxn modelId="{96B1C8D1-2F76-4C5A-81EC-D3E5B4D3E62E}" type="presOf" srcId="{B90EB76B-C466-4595-A3FD-F7A735645A7C}" destId="{429E3475-ADB2-439E-95BC-4275F8BDF3C4}" srcOrd="0" destOrd="0" presId="urn:microsoft.com/office/officeart/2005/8/layout/orgChart1"/>
    <dgm:cxn modelId="{2300D6D9-8C74-4C3E-89DB-16CF811CDD34}" type="presOf" srcId="{261D95A5-B3F3-4591-B82C-0532AE24A70B}" destId="{3F53559B-DE62-41BF-8A97-C07495629ED5}" srcOrd="1" destOrd="0" presId="urn:microsoft.com/office/officeart/2005/8/layout/orgChart1"/>
    <dgm:cxn modelId="{7E1384DB-F58E-4DED-AAB0-FCCB1F84BD93}" srcId="{9959F368-9726-4905-A003-D1A16E6ABDD8}" destId="{524FC492-2D16-4B93-8592-F6DED44CD5BF}" srcOrd="1" destOrd="0" parTransId="{8ABF6B51-6A06-419F-9613-332C47E4B013}" sibTransId="{722FEF28-AA68-4F11-8AB1-57584A36F259}"/>
    <dgm:cxn modelId="{E9A4F7DD-8FC0-478B-8106-AE094EA76F15}" type="presOf" srcId="{A0280665-05D7-4608-8F00-0F63F4E0BDB4}" destId="{5FB60D94-E82E-4B89-8953-142DCA585468}" srcOrd="1" destOrd="0" presId="urn:microsoft.com/office/officeart/2005/8/layout/orgChart1"/>
    <dgm:cxn modelId="{35BFFCEE-A734-4107-9230-96BF5AC4A8A5}" srcId="{261D95A5-B3F3-4591-B82C-0532AE24A70B}" destId="{B90EB76B-C466-4595-A3FD-F7A735645A7C}" srcOrd="0" destOrd="0" parTransId="{45EC202F-3858-4993-A998-FB670DAB6246}" sibTransId="{FE5BCE21-F7FF-4E73-AA48-A57B626D268B}"/>
    <dgm:cxn modelId="{CADA06FF-2D68-49FF-9E52-605D0BCAE113}" type="presOf" srcId="{261D95A5-B3F3-4591-B82C-0532AE24A70B}" destId="{E31640CA-65CC-46CE-AE73-71364CB6D598}" srcOrd="0" destOrd="0" presId="urn:microsoft.com/office/officeart/2005/8/layout/orgChart1"/>
    <dgm:cxn modelId="{39D2F3B4-1575-4BA8-BE79-360546FB4EA7}" type="presParOf" srcId="{E57E7032-CA12-4923-93A2-B168D2A93D54}" destId="{D4BBEF10-00B8-4D5F-8B96-3F190F09B5E2}" srcOrd="0" destOrd="0" presId="urn:microsoft.com/office/officeart/2005/8/layout/orgChart1"/>
    <dgm:cxn modelId="{5ED4570B-2563-491E-B538-01AD4F42F6BC}" type="presParOf" srcId="{D4BBEF10-00B8-4D5F-8B96-3F190F09B5E2}" destId="{575978CB-B722-419F-9DC4-C8EC7305208E}" srcOrd="0" destOrd="0" presId="urn:microsoft.com/office/officeart/2005/8/layout/orgChart1"/>
    <dgm:cxn modelId="{A9357183-91FD-4DD0-B070-45964F7780EA}" type="presParOf" srcId="{575978CB-B722-419F-9DC4-C8EC7305208E}" destId="{A4860BA4-FAAA-4C06-A6CF-EDA2571E5E80}" srcOrd="0" destOrd="0" presId="urn:microsoft.com/office/officeart/2005/8/layout/orgChart1"/>
    <dgm:cxn modelId="{B9DABC89-7E6E-4658-AC8D-F77A708C538A}" type="presParOf" srcId="{575978CB-B722-419F-9DC4-C8EC7305208E}" destId="{60D235AA-3EE8-4451-82C1-FCB3F2E2EB2C}" srcOrd="1" destOrd="0" presId="urn:microsoft.com/office/officeart/2005/8/layout/orgChart1"/>
    <dgm:cxn modelId="{BD1976CA-AC9A-487D-93E2-D0E0824D6B1E}" type="presParOf" srcId="{D4BBEF10-00B8-4D5F-8B96-3F190F09B5E2}" destId="{1971DFCC-1930-40D6-8A3A-B29FD387EDD5}" srcOrd="1" destOrd="0" presId="urn:microsoft.com/office/officeart/2005/8/layout/orgChart1"/>
    <dgm:cxn modelId="{F20A29AD-4CDD-476B-B024-EF78C28D22E8}" type="presParOf" srcId="{1971DFCC-1930-40D6-8A3A-B29FD387EDD5}" destId="{BE24FACD-A9B6-48F3-8391-BE33360B2ED9}" srcOrd="0" destOrd="0" presId="urn:microsoft.com/office/officeart/2005/8/layout/orgChart1"/>
    <dgm:cxn modelId="{8B8F251A-F18E-4062-9539-9C032744D4B6}" type="presParOf" srcId="{1971DFCC-1930-40D6-8A3A-B29FD387EDD5}" destId="{D364AEB0-53B3-431B-AC55-27FFE5E2DB64}" srcOrd="1" destOrd="0" presId="urn:microsoft.com/office/officeart/2005/8/layout/orgChart1"/>
    <dgm:cxn modelId="{90E18762-48F4-4340-B049-E98492ADE215}" type="presParOf" srcId="{D364AEB0-53B3-431B-AC55-27FFE5E2DB64}" destId="{6076FCF1-DBC5-4567-95C5-61D61DDB972D}" srcOrd="0" destOrd="0" presId="urn:microsoft.com/office/officeart/2005/8/layout/orgChart1"/>
    <dgm:cxn modelId="{48FABB46-DC6E-4299-BECC-232C9F47405F}" type="presParOf" srcId="{6076FCF1-DBC5-4567-95C5-61D61DDB972D}" destId="{EB82EFF7-3DAC-4C3C-B4E5-8FCDDB3BD50B}" srcOrd="0" destOrd="0" presId="urn:microsoft.com/office/officeart/2005/8/layout/orgChart1"/>
    <dgm:cxn modelId="{B7E909E1-04B7-4C6F-986C-EC24F84AF1BB}" type="presParOf" srcId="{6076FCF1-DBC5-4567-95C5-61D61DDB972D}" destId="{8E03B1C4-CC21-470D-9CDE-15F4BA091157}" srcOrd="1" destOrd="0" presId="urn:microsoft.com/office/officeart/2005/8/layout/orgChart1"/>
    <dgm:cxn modelId="{8C90088E-3682-475D-8A4F-4C29C5FE5CFC}" type="presParOf" srcId="{D364AEB0-53B3-431B-AC55-27FFE5E2DB64}" destId="{383894AE-0D58-4F88-A001-38BE127036B9}" srcOrd="1" destOrd="0" presId="urn:microsoft.com/office/officeart/2005/8/layout/orgChart1"/>
    <dgm:cxn modelId="{F1866D95-5B8A-453C-8DF6-97A85B41E4BE}" type="presParOf" srcId="{D364AEB0-53B3-431B-AC55-27FFE5E2DB64}" destId="{2291A627-2BD2-4F2F-8580-2F3EA2A7BB50}" srcOrd="2" destOrd="0" presId="urn:microsoft.com/office/officeart/2005/8/layout/orgChart1"/>
    <dgm:cxn modelId="{6FF9D11B-2E28-4E5D-83BD-160B8DAF5A76}" type="presParOf" srcId="{1971DFCC-1930-40D6-8A3A-B29FD387EDD5}" destId="{C12F099F-68E0-4F84-B31B-B308AE2DBCE2}" srcOrd="2" destOrd="0" presId="urn:microsoft.com/office/officeart/2005/8/layout/orgChart1"/>
    <dgm:cxn modelId="{BCF99E28-3BDC-41AD-A627-6F7F8BB6FB4A}" type="presParOf" srcId="{1971DFCC-1930-40D6-8A3A-B29FD387EDD5}" destId="{67FD3484-7506-4CE8-A445-2D8C076A9B3A}" srcOrd="3" destOrd="0" presId="urn:microsoft.com/office/officeart/2005/8/layout/orgChart1"/>
    <dgm:cxn modelId="{FC66DB1F-7082-4D16-B134-8DA25D696C69}" type="presParOf" srcId="{67FD3484-7506-4CE8-A445-2D8C076A9B3A}" destId="{6BED91D6-054F-4444-A023-C0E387ADB8DB}" srcOrd="0" destOrd="0" presId="urn:microsoft.com/office/officeart/2005/8/layout/orgChart1"/>
    <dgm:cxn modelId="{45A4A98F-44CB-498D-8CA6-1F4E53E3D553}" type="presParOf" srcId="{6BED91D6-054F-4444-A023-C0E387ADB8DB}" destId="{A49CFADD-4BDE-496B-9DD0-CB2C5825803A}" srcOrd="0" destOrd="0" presId="urn:microsoft.com/office/officeart/2005/8/layout/orgChart1"/>
    <dgm:cxn modelId="{6583799F-1A24-44EF-B529-0D741BAC0CAF}" type="presParOf" srcId="{6BED91D6-054F-4444-A023-C0E387ADB8DB}" destId="{BFB56F3C-CE58-4594-A1E2-7E531FBAD498}" srcOrd="1" destOrd="0" presId="urn:microsoft.com/office/officeart/2005/8/layout/orgChart1"/>
    <dgm:cxn modelId="{0E1C1978-5E7D-471C-8A04-2E0D0962B139}" type="presParOf" srcId="{67FD3484-7506-4CE8-A445-2D8C076A9B3A}" destId="{E443C5B3-E5EA-4106-8536-D9082048B1FB}" srcOrd="1" destOrd="0" presId="urn:microsoft.com/office/officeart/2005/8/layout/orgChart1"/>
    <dgm:cxn modelId="{2772E56B-C5AA-4984-8B34-E27DB9CEB40C}" type="presParOf" srcId="{E443C5B3-E5EA-4106-8536-D9082048B1FB}" destId="{8617C61D-F0D6-4C13-8557-27F5F5331FE9}" srcOrd="0" destOrd="0" presId="urn:microsoft.com/office/officeart/2005/8/layout/orgChart1"/>
    <dgm:cxn modelId="{09BD8CDE-892E-4580-A783-DF26115069DD}" type="presParOf" srcId="{E443C5B3-E5EA-4106-8536-D9082048B1FB}" destId="{9A8DA050-B928-4607-8E74-3D8EB782E0A1}" srcOrd="1" destOrd="0" presId="urn:microsoft.com/office/officeart/2005/8/layout/orgChart1"/>
    <dgm:cxn modelId="{691B756F-2711-4ED1-9B94-7D568A6A1962}" type="presParOf" srcId="{9A8DA050-B928-4607-8E74-3D8EB782E0A1}" destId="{FE0EB5C1-0C41-4C29-9562-39103CD522C0}" srcOrd="0" destOrd="0" presId="urn:microsoft.com/office/officeart/2005/8/layout/orgChart1"/>
    <dgm:cxn modelId="{C48FD1D2-76D8-47E1-A93C-F5228DF54633}" type="presParOf" srcId="{FE0EB5C1-0C41-4C29-9562-39103CD522C0}" destId="{41511B7B-F66E-4ED8-815F-06FE5FEB27FC}" srcOrd="0" destOrd="0" presId="urn:microsoft.com/office/officeart/2005/8/layout/orgChart1"/>
    <dgm:cxn modelId="{75356DF0-100B-41D9-A674-92653FB2CABE}" type="presParOf" srcId="{FE0EB5C1-0C41-4C29-9562-39103CD522C0}" destId="{A66280E5-ACAE-43FC-80EB-74FC07733B24}" srcOrd="1" destOrd="0" presId="urn:microsoft.com/office/officeart/2005/8/layout/orgChart1"/>
    <dgm:cxn modelId="{188751C9-0930-4FAD-859F-6E1306A33B3F}" type="presParOf" srcId="{9A8DA050-B928-4607-8E74-3D8EB782E0A1}" destId="{DEDF3152-34B8-470B-81C5-8B47709A182E}" srcOrd="1" destOrd="0" presId="urn:microsoft.com/office/officeart/2005/8/layout/orgChart1"/>
    <dgm:cxn modelId="{896F034F-90D6-46E1-9D1E-AC30CEBDAA63}" type="presParOf" srcId="{9A8DA050-B928-4607-8E74-3D8EB782E0A1}" destId="{9357145C-2E7F-4471-B96C-161B672109EC}" srcOrd="2" destOrd="0" presId="urn:microsoft.com/office/officeart/2005/8/layout/orgChart1"/>
    <dgm:cxn modelId="{139D82F3-4A0D-49DD-95C3-7A3EF8109C09}" type="presParOf" srcId="{E443C5B3-E5EA-4106-8536-D9082048B1FB}" destId="{12083DCA-79D0-4D36-A43B-0D946E1D9DEE}" srcOrd="2" destOrd="0" presId="urn:microsoft.com/office/officeart/2005/8/layout/orgChart1"/>
    <dgm:cxn modelId="{8085754C-BD0F-44BF-AEC3-6C0EB791A4DF}" type="presParOf" srcId="{E443C5B3-E5EA-4106-8536-D9082048B1FB}" destId="{2B454121-3DF7-448A-BFB0-028852666928}" srcOrd="3" destOrd="0" presId="urn:microsoft.com/office/officeart/2005/8/layout/orgChart1"/>
    <dgm:cxn modelId="{B4434457-081A-4AAB-8C56-AAF1CA46CF7F}" type="presParOf" srcId="{2B454121-3DF7-448A-BFB0-028852666928}" destId="{12929F1C-4EE1-4A78-9798-DB6156698514}" srcOrd="0" destOrd="0" presId="urn:microsoft.com/office/officeart/2005/8/layout/orgChart1"/>
    <dgm:cxn modelId="{D2FF9761-BD42-4ECD-BD73-A1361765FC71}" type="presParOf" srcId="{12929F1C-4EE1-4A78-9798-DB6156698514}" destId="{FB6E5D7E-AA26-40E7-B243-E56127D99257}" srcOrd="0" destOrd="0" presId="urn:microsoft.com/office/officeart/2005/8/layout/orgChart1"/>
    <dgm:cxn modelId="{43ED7FB7-596F-4BB3-A46A-6D98D248ECC5}" type="presParOf" srcId="{12929F1C-4EE1-4A78-9798-DB6156698514}" destId="{75263D16-2709-41EB-8C79-6E5CF18D8D60}" srcOrd="1" destOrd="0" presId="urn:microsoft.com/office/officeart/2005/8/layout/orgChart1"/>
    <dgm:cxn modelId="{56CA99E7-39A8-4569-823F-53602E816071}" type="presParOf" srcId="{2B454121-3DF7-448A-BFB0-028852666928}" destId="{C5693A65-D54C-4690-A764-85BE9ADA4DAA}" srcOrd="1" destOrd="0" presId="urn:microsoft.com/office/officeart/2005/8/layout/orgChart1"/>
    <dgm:cxn modelId="{35E5B675-6AEA-41F8-9902-976D05B50F74}" type="presParOf" srcId="{2B454121-3DF7-448A-BFB0-028852666928}" destId="{16532622-9605-4D82-8B47-29A92960E6C0}" srcOrd="2" destOrd="0" presId="urn:microsoft.com/office/officeart/2005/8/layout/orgChart1"/>
    <dgm:cxn modelId="{F9834283-B941-4794-855D-5064DAFD6F74}" type="presParOf" srcId="{67FD3484-7506-4CE8-A445-2D8C076A9B3A}" destId="{F35C9912-03EC-409E-A847-2244B3B5D93D}" srcOrd="2" destOrd="0" presId="urn:microsoft.com/office/officeart/2005/8/layout/orgChart1"/>
    <dgm:cxn modelId="{B7B3F6F3-836B-4FB2-8C88-C3E358CEB644}" type="presParOf" srcId="{1971DFCC-1930-40D6-8A3A-B29FD387EDD5}" destId="{B426F288-DE6A-4B32-9445-91BF4FC08CF3}" srcOrd="4" destOrd="0" presId="urn:microsoft.com/office/officeart/2005/8/layout/orgChart1"/>
    <dgm:cxn modelId="{F00266B6-477B-47F7-96FD-832D367AE191}" type="presParOf" srcId="{1971DFCC-1930-40D6-8A3A-B29FD387EDD5}" destId="{920DB7F9-2423-457E-800D-E0D745F023BD}" srcOrd="5" destOrd="0" presId="urn:microsoft.com/office/officeart/2005/8/layout/orgChart1"/>
    <dgm:cxn modelId="{3DAF99D0-BE08-4F9D-BCA3-7273048B427B}" type="presParOf" srcId="{920DB7F9-2423-457E-800D-E0D745F023BD}" destId="{1EC20EA8-C964-4D62-9A5E-5EEAA8CA416A}" srcOrd="0" destOrd="0" presId="urn:microsoft.com/office/officeart/2005/8/layout/orgChart1"/>
    <dgm:cxn modelId="{3BCF30D4-2945-46AE-ACC4-BA20A7FBF9CB}" type="presParOf" srcId="{1EC20EA8-C964-4D62-9A5E-5EEAA8CA416A}" destId="{E31640CA-65CC-46CE-AE73-71364CB6D598}" srcOrd="0" destOrd="0" presId="urn:microsoft.com/office/officeart/2005/8/layout/orgChart1"/>
    <dgm:cxn modelId="{FCB90776-3085-44B3-A175-0D8AF5F7CC2F}" type="presParOf" srcId="{1EC20EA8-C964-4D62-9A5E-5EEAA8CA416A}" destId="{3F53559B-DE62-41BF-8A97-C07495629ED5}" srcOrd="1" destOrd="0" presId="urn:microsoft.com/office/officeart/2005/8/layout/orgChart1"/>
    <dgm:cxn modelId="{3F5B320D-F39D-470F-8777-A8E808B6FE1F}" type="presParOf" srcId="{920DB7F9-2423-457E-800D-E0D745F023BD}" destId="{6A3897AD-A1CC-4D47-87DF-E431DE3CF54E}" srcOrd="1" destOrd="0" presId="urn:microsoft.com/office/officeart/2005/8/layout/orgChart1"/>
    <dgm:cxn modelId="{738598B7-EE70-4209-852A-FD9EA1F05637}" type="presParOf" srcId="{6A3897AD-A1CC-4D47-87DF-E431DE3CF54E}" destId="{075A0B68-915F-4C4E-8B0B-71CB9DBAD316}" srcOrd="0" destOrd="0" presId="urn:microsoft.com/office/officeart/2005/8/layout/orgChart1"/>
    <dgm:cxn modelId="{CF1960E8-77B7-414B-B50D-660486FFBA22}" type="presParOf" srcId="{6A3897AD-A1CC-4D47-87DF-E431DE3CF54E}" destId="{ABFE78FA-282A-48D7-96DC-F97A7E486AF0}" srcOrd="1" destOrd="0" presId="urn:microsoft.com/office/officeart/2005/8/layout/orgChart1"/>
    <dgm:cxn modelId="{682371D7-447B-48FE-AFB1-96BB8C5B5062}" type="presParOf" srcId="{ABFE78FA-282A-48D7-96DC-F97A7E486AF0}" destId="{F841EBC6-97F5-426A-83A1-C489B3F1A3C2}" srcOrd="0" destOrd="0" presId="urn:microsoft.com/office/officeart/2005/8/layout/orgChart1"/>
    <dgm:cxn modelId="{F3594AC4-06AF-4437-8155-70420745F7D5}" type="presParOf" srcId="{F841EBC6-97F5-426A-83A1-C489B3F1A3C2}" destId="{429E3475-ADB2-439E-95BC-4275F8BDF3C4}" srcOrd="0" destOrd="0" presId="urn:microsoft.com/office/officeart/2005/8/layout/orgChart1"/>
    <dgm:cxn modelId="{6C639BF1-E52B-485B-8BE8-5858F4D683FB}" type="presParOf" srcId="{F841EBC6-97F5-426A-83A1-C489B3F1A3C2}" destId="{1949874C-8FF2-44E9-BFE6-C4CC025DBDC6}" srcOrd="1" destOrd="0" presId="urn:microsoft.com/office/officeart/2005/8/layout/orgChart1"/>
    <dgm:cxn modelId="{14B22A60-3E38-4783-9885-6DFE7197E395}" type="presParOf" srcId="{ABFE78FA-282A-48D7-96DC-F97A7E486AF0}" destId="{A06D8871-ADB2-459B-B606-48B9CEB04A9E}" srcOrd="1" destOrd="0" presId="urn:microsoft.com/office/officeart/2005/8/layout/orgChart1"/>
    <dgm:cxn modelId="{2F073023-5C49-4AE1-9349-C7E7D0187DB1}" type="presParOf" srcId="{ABFE78FA-282A-48D7-96DC-F97A7E486AF0}" destId="{9112F544-5DC9-439B-B069-D3D4CBE3037A}" srcOrd="2" destOrd="0" presId="urn:microsoft.com/office/officeart/2005/8/layout/orgChart1"/>
    <dgm:cxn modelId="{A682FD20-C5C2-4545-93CE-A4BC76D3034F}" type="presParOf" srcId="{6A3897AD-A1CC-4D47-87DF-E431DE3CF54E}" destId="{A34759C1-5DBA-4E10-85DD-9971955B275E}" srcOrd="2" destOrd="0" presId="urn:microsoft.com/office/officeart/2005/8/layout/orgChart1"/>
    <dgm:cxn modelId="{9064665B-B8BC-4CF6-8B8C-135FECFDDE1C}" type="presParOf" srcId="{6A3897AD-A1CC-4D47-87DF-E431DE3CF54E}" destId="{2B4BF868-6347-48BA-9487-4F7CD00D855F}" srcOrd="3" destOrd="0" presId="urn:microsoft.com/office/officeart/2005/8/layout/orgChart1"/>
    <dgm:cxn modelId="{6546B683-8063-49A1-99EF-6EFD2B7A574E}" type="presParOf" srcId="{2B4BF868-6347-48BA-9487-4F7CD00D855F}" destId="{1BF909B9-313E-470C-943B-5668C77BC6E7}" srcOrd="0" destOrd="0" presId="urn:microsoft.com/office/officeart/2005/8/layout/orgChart1"/>
    <dgm:cxn modelId="{2252CE6A-5539-4C5E-9091-6D68B671CB39}" type="presParOf" srcId="{1BF909B9-313E-470C-943B-5668C77BC6E7}" destId="{C2C183A4-4B29-4710-B414-257A2FBF3C66}" srcOrd="0" destOrd="0" presId="urn:microsoft.com/office/officeart/2005/8/layout/orgChart1"/>
    <dgm:cxn modelId="{372515EA-844B-4883-9815-FEDB4D1FDBB7}" type="presParOf" srcId="{1BF909B9-313E-470C-943B-5668C77BC6E7}" destId="{5FB60D94-E82E-4B89-8953-142DCA585468}" srcOrd="1" destOrd="0" presId="urn:microsoft.com/office/officeart/2005/8/layout/orgChart1"/>
    <dgm:cxn modelId="{1B78A15F-5276-48C8-AEA1-32CA1CBC3E8C}" type="presParOf" srcId="{2B4BF868-6347-48BA-9487-4F7CD00D855F}" destId="{791654FF-DF45-4DBE-8058-BF08D20E5DBF}" srcOrd="1" destOrd="0" presId="urn:microsoft.com/office/officeart/2005/8/layout/orgChart1"/>
    <dgm:cxn modelId="{1AC1685A-1FDE-49C0-80BA-F49D867B8586}" type="presParOf" srcId="{2B4BF868-6347-48BA-9487-4F7CD00D855F}" destId="{F1AFEF4A-3870-4BCA-8EFC-B280ADF23324}" srcOrd="2" destOrd="0" presId="urn:microsoft.com/office/officeart/2005/8/layout/orgChart1"/>
    <dgm:cxn modelId="{AC687477-D998-4498-BA3D-A1C0223C6E24}" type="presParOf" srcId="{920DB7F9-2423-457E-800D-E0D745F023BD}" destId="{F84AC636-B88B-45A0-A791-A237D3DFD384}" srcOrd="2" destOrd="0" presId="urn:microsoft.com/office/officeart/2005/8/layout/orgChart1"/>
    <dgm:cxn modelId="{CDCD209F-BA8C-462C-A935-F330FB96548B}" type="presParOf" srcId="{D4BBEF10-00B8-4D5F-8B96-3F190F09B5E2}" destId="{A287ED12-6121-4E15-833D-8615EDE6A74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B42AEC-90B9-404A-A24C-CDA46AC0408C}" type="doc">
      <dgm:prSet loTypeId="urn:microsoft.com/office/officeart/2016/7/layout/BasicLinearProcessNumbered" loCatId="process" qsTypeId="urn:microsoft.com/office/officeart/2005/8/quickstyle/simple4" qsCatId="simple" csTypeId="urn:microsoft.com/office/officeart/2005/8/colors/colorful1" csCatId="colorful"/>
      <dgm:spPr/>
      <dgm:t>
        <a:bodyPr/>
        <a:lstStyle/>
        <a:p>
          <a:endParaRPr lang="en-US"/>
        </a:p>
      </dgm:t>
    </dgm:pt>
    <dgm:pt modelId="{6ABEDB5C-C352-4CA8-98AF-7119C4B3D845}">
      <dgm:prSet/>
      <dgm:spPr/>
      <dgm:t>
        <a:bodyPr/>
        <a:lstStyle/>
        <a:p>
          <a:r>
            <a:rPr lang="pt-PT" dirty="0"/>
            <a:t>[2020] Estar no Top 5 de empresas de mobilidade empresarial</a:t>
          </a:r>
          <a:endParaRPr lang="en-US" dirty="0"/>
        </a:p>
      </dgm:t>
    </dgm:pt>
    <dgm:pt modelId="{0F56885F-5D7A-42FE-B514-96AE28883218}" type="parTrans" cxnId="{2B5BB62A-D2F2-443E-9940-9F3CED5F795D}">
      <dgm:prSet/>
      <dgm:spPr/>
      <dgm:t>
        <a:bodyPr/>
        <a:lstStyle/>
        <a:p>
          <a:endParaRPr lang="en-US"/>
        </a:p>
      </dgm:t>
    </dgm:pt>
    <dgm:pt modelId="{9038BB6D-B899-4D42-A0FA-0A9B6FF81DF5}" type="sibTrans" cxnId="{2B5BB62A-D2F2-443E-9940-9F3CED5F795D}">
      <dgm:prSet phldrT="1" phldr="0"/>
      <dgm:spPr/>
      <dgm:t>
        <a:bodyPr/>
        <a:lstStyle/>
        <a:p>
          <a:r>
            <a:rPr lang="en-US"/>
            <a:t>1</a:t>
          </a:r>
        </a:p>
      </dgm:t>
    </dgm:pt>
    <dgm:pt modelId="{786F42A3-3187-41B5-B678-F1E08608140B}">
      <dgm:prSet/>
      <dgm:spPr/>
      <dgm:t>
        <a:bodyPr/>
        <a:lstStyle/>
        <a:p>
          <a:r>
            <a:rPr lang="pt-PT" dirty="0"/>
            <a:t>[2025] Ser o principal fornecedor de </a:t>
          </a:r>
          <a:r>
            <a:rPr lang="pt-PT" dirty="0" err="1"/>
            <a:t>add-ons</a:t>
          </a:r>
          <a:r>
            <a:rPr lang="pt-PT" dirty="0"/>
            <a:t> de logística para os principais ERPS  </a:t>
          </a:r>
          <a:endParaRPr lang="en-US" dirty="0"/>
        </a:p>
      </dgm:t>
    </dgm:pt>
    <dgm:pt modelId="{3EF12CA2-9A37-4822-8E8D-383585627887}" type="parTrans" cxnId="{E58F45D4-EA56-4B76-814F-AE3312A0B32B}">
      <dgm:prSet/>
      <dgm:spPr/>
      <dgm:t>
        <a:bodyPr/>
        <a:lstStyle/>
        <a:p>
          <a:endParaRPr lang="en-US"/>
        </a:p>
      </dgm:t>
    </dgm:pt>
    <dgm:pt modelId="{866E12F6-B830-4606-9EF6-AE48FC2A6C00}" type="sibTrans" cxnId="{E58F45D4-EA56-4B76-814F-AE3312A0B32B}">
      <dgm:prSet phldrT="2" phldr="0"/>
      <dgm:spPr/>
      <dgm:t>
        <a:bodyPr/>
        <a:lstStyle/>
        <a:p>
          <a:r>
            <a:rPr lang="en-US"/>
            <a:t>2</a:t>
          </a:r>
        </a:p>
      </dgm:t>
    </dgm:pt>
    <dgm:pt modelId="{A578B286-0F93-4731-8665-C5988F0CD6D5}">
      <dgm:prSet/>
      <dgm:spPr/>
      <dgm:t>
        <a:bodyPr/>
        <a:lstStyle/>
        <a:p>
          <a:r>
            <a:rPr lang="pt-PT" dirty="0"/>
            <a:t>[2030] Estar integrado em grupo de líder mundial no sector.</a:t>
          </a:r>
          <a:endParaRPr lang="en-US" dirty="0"/>
        </a:p>
      </dgm:t>
    </dgm:pt>
    <dgm:pt modelId="{76E77C58-1386-4BB3-8423-0EACAEEBF8B7}" type="parTrans" cxnId="{D728CC47-AE8F-4749-AFF4-0F894EA9D62C}">
      <dgm:prSet/>
      <dgm:spPr/>
      <dgm:t>
        <a:bodyPr/>
        <a:lstStyle/>
        <a:p>
          <a:endParaRPr lang="en-US"/>
        </a:p>
      </dgm:t>
    </dgm:pt>
    <dgm:pt modelId="{EB9D710A-4DB1-427B-9422-E56FDE6B2E05}" type="sibTrans" cxnId="{D728CC47-AE8F-4749-AFF4-0F894EA9D62C}">
      <dgm:prSet phldrT="3" phldr="0"/>
      <dgm:spPr/>
      <dgm:t>
        <a:bodyPr/>
        <a:lstStyle/>
        <a:p>
          <a:r>
            <a:rPr lang="en-US"/>
            <a:t>3</a:t>
          </a:r>
        </a:p>
      </dgm:t>
    </dgm:pt>
    <dgm:pt modelId="{0D2B8B32-F722-4013-AA6B-3CE4940E8D5B}" type="pres">
      <dgm:prSet presAssocID="{2AB42AEC-90B9-404A-A24C-CDA46AC0408C}" presName="Name0" presStyleCnt="0">
        <dgm:presLayoutVars>
          <dgm:animLvl val="lvl"/>
          <dgm:resizeHandles val="exact"/>
        </dgm:presLayoutVars>
      </dgm:prSet>
      <dgm:spPr/>
    </dgm:pt>
    <dgm:pt modelId="{A7907FD9-0363-40E1-BEBB-82C4D9C3920D}" type="pres">
      <dgm:prSet presAssocID="{6ABEDB5C-C352-4CA8-98AF-7119C4B3D845}" presName="compositeNode" presStyleCnt="0">
        <dgm:presLayoutVars>
          <dgm:bulletEnabled val="1"/>
        </dgm:presLayoutVars>
      </dgm:prSet>
      <dgm:spPr/>
    </dgm:pt>
    <dgm:pt modelId="{C381488E-DD03-4B30-9381-11E99C064883}" type="pres">
      <dgm:prSet presAssocID="{6ABEDB5C-C352-4CA8-98AF-7119C4B3D845}" presName="bgRect" presStyleLbl="bgAccFollowNode1" presStyleIdx="0" presStyleCnt="3"/>
      <dgm:spPr/>
    </dgm:pt>
    <dgm:pt modelId="{AA30547B-787C-407F-A7F4-F8DD4B95D375}" type="pres">
      <dgm:prSet presAssocID="{9038BB6D-B899-4D42-A0FA-0A9B6FF81DF5}" presName="sibTransNodeCircle" presStyleLbl="alignNode1" presStyleIdx="0" presStyleCnt="6">
        <dgm:presLayoutVars>
          <dgm:chMax val="0"/>
          <dgm:bulletEnabled/>
        </dgm:presLayoutVars>
      </dgm:prSet>
      <dgm:spPr/>
    </dgm:pt>
    <dgm:pt modelId="{9E498DEE-A763-4F9D-B685-111397DA9770}" type="pres">
      <dgm:prSet presAssocID="{6ABEDB5C-C352-4CA8-98AF-7119C4B3D845}" presName="bottomLine" presStyleLbl="alignNode1" presStyleIdx="1" presStyleCnt="6">
        <dgm:presLayoutVars/>
      </dgm:prSet>
      <dgm:spPr/>
    </dgm:pt>
    <dgm:pt modelId="{25251996-D468-40EC-AE10-52C67D907DAF}" type="pres">
      <dgm:prSet presAssocID="{6ABEDB5C-C352-4CA8-98AF-7119C4B3D845}" presName="nodeText" presStyleLbl="bgAccFollowNode1" presStyleIdx="0" presStyleCnt="3">
        <dgm:presLayoutVars>
          <dgm:bulletEnabled val="1"/>
        </dgm:presLayoutVars>
      </dgm:prSet>
      <dgm:spPr/>
    </dgm:pt>
    <dgm:pt modelId="{59C6CE7C-E811-4552-B5F3-065E80EDCCB6}" type="pres">
      <dgm:prSet presAssocID="{9038BB6D-B899-4D42-A0FA-0A9B6FF81DF5}" presName="sibTrans" presStyleCnt="0"/>
      <dgm:spPr/>
    </dgm:pt>
    <dgm:pt modelId="{F439B1A4-403E-45C7-BDF2-9D829D3ABAAD}" type="pres">
      <dgm:prSet presAssocID="{786F42A3-3187-41B5-B678-F1E08608140B}" presName="compositeNode" presStyleCnt="0">
        <dgm:presLayoutVars>
          <dgm:bulletEnabled val="1"/>
        </dgm:presLayoutVars>
      </dgm:prSet>
      <dgm:spPr/>
    </dgm:pt>
    <dgm:pt modelId="{4D55F01A-A404-40CC-BB77-5DBC392F0419}" type="pres">
      <dgm:prSet presAssocID="{786F42A3-3187-41B5-B678-F1E08608140B}" presName="bgRect" presStyleLbl="bgAccFollowNode1" presStyleIdx="1" presStyleCnt="3"/>
      <dgm:spPr/>
    </dgm:pt>
    <dgm:pt modelId="{542503E4-B4A5-458D-A521-95C27CD55981}" type="pres">
      <dgm:prSet presAssocID="{866E12F6-B830-4606-9EF6-AE48FC2A6C00}" presName="sibTransNodeCircle" presStyleLbl="alignNode1" presStyleIdx="2" presStyleCnt="6">
        <dgm:presLayoutVars>
          <dgm:chMax val="0"/>
          <dgm:bulletEnabled/>
        </dgm:presLayoutVars>
      </dgm:prSet>
      <dgm:spPr/>
    </dgm:pt>
    <dgm:pt modelId="{5B1034DF-84F7-443A-9B53-0C172B5CCE88}" type="pres">
      <dgm:prSet presAssocID="{786F42A3-3187-41B5-B678-F1E08608140B}" presName="bottomLine" presStyleLbl="alignNode1" presStyleIdx="3" presStyleCnt="6">
        <dgm:presLayoutVars/>
      </dgm:prSet>
      <dgm:spPr/>
    </dgm:pt>
    <dgm:pt modelId="{4038B84F-83C1-46FA-864F-CFD2515FECFE}" type="pres">
      <dgm:prSet presAssocID="{786F42A3-3187-41B5-B678-F1E08608140B}" presName="nodeText" presStyleLbl="bgAccFollowNode1" presStyleIdx="1" presStyleCnt="3">
        <dgm:presLayoutVars>
          <dgm:bulletEnabled val="1"/>
        </dgm:presLayoutVars>
      </dgm:prSet>
      <dgm:spPr/>
    </dgm:pt>
    <dgm:pt modelId="{80A12494-3114-45C7-A35E-1219E994471C}" type="pres">
      <dgm:prSet presAssocID="{866E12F6-B830-4606-9EF6-AE48FC2A6C00}" presName="sibTrans" presStyleCnt="0"/>
      <dgm:spPr/>
    </dgm:pt>
    <dgm:pt modelId="{28EDE11A-275C-43E1-906E-A672D6E33A87}" type="pres">
      <dgm:prSet presAssocID="{A578B286-0F93-4731-8665-C5988F0CD6D5}" presName="compositeNode" presStyleCnt="0">
        <dgm:presLayoutVars>
          <dgm:bulletEnabled val="1"/>
        </dgm:presLayoutVars>
      </dgm:prSet>
      <dgm:spPr/>
    </dgm:pt>
    <dgm:pt modelId="{85BE447A-CB10-49A6-9738-558D321B625F}" type="pres">
      <dgm:prSet presAssocID="{A578B286-0F93-4731-8665-C5988F0CD6D5}" presName="bgRect" presStyleLbl="bgAccFollowNode1" presStyleIdx="2" presStyleCnt="3"/>
      <dgm:spPr/>
    </dgm:pt>
    <dgm:pt modelId="{D4DCFD30-383F-41A1-B214-6D792ED18140}" type="pres">
      <dgm:prSet presAssocID="{EB9D710A-4DB1-427B-9422-E56FDE6B2E05}" presName="sibTransNodeCircle" presStyleLbl="alignNode1" presStyleIdx="4" presStyleCnt="6">
        <dgm:presLayoutVars>
          <dgm:chMax val="0"/>
          <dgm:bulletEnabled/>
        </dgm:presLayoutVars>
      </dgm:prSet>
      <dgm:spPr/>
    </dgm:pt>
    <dgm:pt modelId="{D4AEDCB2-C478-4D81-8A0C-327E71889F21}" type="pres">
      <dgm:prSet presAssocID="{A578B286-0F93-4731-8665-C5988F0CD6D5}" presName="bottomLine" presStyleLbl="alignNode1" presStyleIdx="5" presStyleCnt="6">
        <dgm:presLayoutVars/>
      </dgm:prSet>
      <dgm:spPr/>
    </dgm:pt>
    <dgm:pt modelId="{B73DC029-5030-46CE-A34B-B82CA340E98B}" type="pres">
      <dgm:prSet presAssocID="{A578B286-0F93-4731-8665-C5988F0CD6D5}" presName="nodeText" presStyleLbl="bgAccFollowNode1" presStyleIdx="2" presStyleCnt="3">
        <dgm:presLayoutVars>
          <dgm:bulletEnabled val="1"/>
        </dgm:presLayoutVars>
      </dgm:prSet>
      <dgm:spPr/>
    </dgm:pt>
  </dgm:ptLst>
  <dgm:cxnLst>
    <dgm:cxn modelId="{42E7F805-4C6E-4EDB-86F1-D3B957C97ABD}" type="presOf" srcId="{A578B286-0F93-4731-8665-C5988F0CD6D5}" destId="{B73DC029-5030-46CE-A34B-B82CA340E98B}" srcOrd="1" destOrd="0" presId="urn:microsoft.com/office/officeart/2016/7/layout/BasicLinearProcessNumbered"/>
    <dgm:cxn modelId="{38ABFA0E-B3E3-4382-8E1C-9BEA39FCDAC5}" type="presOf" srcId="{9038BB6D-B899-4D42-A0FA-0A9B6FF81DF5}" destId="{AA30547B-787C-407F-A7F4-F8DD4B95D375}" srcOrd="0" destOrd="0" presId="urn:microsoft.com/office/officeart/2016/7/layout/BasicLinearProcessNumbered"/>
    <dgm:cxn modelId="{D327C619-F01F-4E79-BB3F-4CB0EF697158}" type="presOf" srcId="{2AB42AEC-90B9-404A-A24C-CDA46AC0408C}" destId="{0D2B8B32-F722-4013-AA6B-3CE4940E8D5B}" srcOrd="0" destOrd="0" presId="urn:microsoft.com/office/officeart/2016/7/layout/BasicLinearProcessNumbered"/>
    <dgm:cxn modelId="{2B5BB62A-D2F2-443E-9940-9F3CED5F795D}" srcId="{2AB42AEC-90B9-404A-A24C-CDA46AC0408C}" destId="{6ABEDB5C-C352-4CA8-98AF-7119C4B3D845}" srcOrd="0" destOrd="0" parTransId="{0F56885F-5D7A-42FE-B514-96AE28883218}" sibTransId="{9038BB6D-B899-4D42-A0FA-0A9B6FF81DF5}"/>
    <dgm:cxn modelId="{8620DC63-EAC5-443A-95A2-B45E72C1CEF6}" type="presOf" srcId="{EB9D710A-4DB1-427B-9422-E56FDE6B2E05}" destId="{D4DCFD30-383F-41A1-B214-6D792ED18140}" srcOrd="0" destOrd="0" presId="urn:microsoft.com/office/officeart/2016/7/layout/BasicLinearProcessNumbered"/>
    <dgm:cxn modelId="{D728CC47-AE8F-4749-AFF4-0F894EA9D62C}" srcId="{2AB42AEC-90B9-404A-A24C-CDA46AC0408C}" destId="{A578B286-0F93-4731-8665-C5988F0CD6D5}" srcOrd="2" destOrd="0" parTransId="{76E77C58-1386-4BB3-8423-0EACAEEBF8B7}" sibTransId="{EB9D710A-4DB1-427B-9422-E56FDE6B2E05}"/>
    <dgm:cxn modelId="{8CF40C72-BF4A-4861-96D7-35BCB9BE0899}" type="presOf" srcId="{A578B286-0F93-4731-8665-C5988F0CD6D5}" destId="{85BE447A-CB10-49A6-9738-558D321B625F}" srcOrd="0" destOrd="0" presId="urn:microsoft.com/office/officeart/2016/7/layout/BasicLinearProcessNumbered"/>
    <dgm:cxn modelId="{B39D3C87-87EF-4CA8-B5DC-53E31B4406C6}" type="presOf" srcId="{786F42A3-3187-41B5-B678-F1E08608140B}" destId="{4038B84F-83C1-46FA-864F-CFD2515FECFE}" srcOrd="1" destOrd="0" presId="urn:microsoft.com/office/officeart/2016/7/layout/BasicLinearProcessNumbered"/>
    <dgm:cxn modelId="{FEA5BF95-19DF-4C16-9C0E-EE13B99D0B3B}" type="presOf" srcId="{786F42A3-3187-41B5-B678-F1E08608140B}" destId="{4D55F01A-A404-40CC-BB77-5DBC392F0419}" srcOrd="0" destOrd="0" presId="urn:microsoft.com/office/officeart/2016/7/layout/BasicLinearProcessNumbered"/>
    <dgm:cxn modelId="{35732E98-315B-4E34-B271-744EBD211BC8}" type="presOf" srcId="{866E12F6-B830-4606-9EF6-AE48FC2A6C00}" destId="{542503E4-B4A5-458D-A521-95C27CD55981}" srcOrd="0" destOrd="0" presId="urn:microsoft.com/office/officeart/2016/7/layout/BasicLinearProcessNumbered"/>
    <dgm:cxn modelId="{E58F45D4-EA56-4B76-814F-AE3312A0B32B}" srcId="{2AB42AEC-90B9-404A-A24C-CDA46AC0408C}" destId="{786F42A3-3187-41B5-B678-F1E08608140B}" srcOrd="1" destOrd="0" parTransId="{3EF12CA2-9A37-4822-8E8D-383585627887}" sibTransId="{866E12F6-B830-4606-9EF6-AE48FC2A6C00}"/>
    <dgm:cxn modelId="{CCDD57F0-887F-4045-8AD9-9DD5F4B74600}" type="presOf" srcId="{6ABEDB5C-C352-4CA8-98AF-7119C4B3D845}" destId="{25251996-D468-40EC-AE10-52C67D907DAF}" srcOrd="1" destOrd="0" presId="urn:microsoft.com/office/officeart/2016/7/layout/BasicLinearProcessNumbered"/>
    <dgm:cxn modelId="{2BD0E6F5-D7EB-4ED5-BFE5-93C8264D476D}" type="presOf" srcId="{6ABEDB5C-C352-4CA8-98AF-7119C4B3D845}" destId="{C381488E-DD03-4B30-9381-11E99C064883}" srcOrd="0" destOrd="0" presId="urn:microsoft.com/office/officeart/2016/7/layout/BasicLinearProcessNumbered"/>
    <dgm:cxn modelId="{E7BE3397-59A0-4ADA-B5BD-057112520E4B}" type="presParOf" srcId="{0D2B8B32-F722-4013-AA6B-3CE4940E8D5B}" destId="{A7907FD9-0363-40E1-BEBB-82C4D9C3920D}" srcOrd="0" destOrd="0" presId="urn:microsoft.com/office/officeart/2016/7/layout/BasicLinearProcessNumbered"/>
    <dgm:cxn modelId="{ED2BC08C-697D-4E96-9868-1070211C691D}" type="presParOf" srcId="{A7907FD9-0363-40E1-BEBB-82C4D9C3920D}" destId="{C381488E-DD03-4B30-9381-11E99C064883}" srcOrd="0" destOrd="0" presId="urn:microsoft.com/office/officeart/2016/7/layout/BasicLinearProcessNumbered"/>
    <dgm:cxn modelId="{A0F7194B-FBFB-49CF-B608-D1E5CFFB86A1}" type="presParOf" srcId="{A7907FD9-0363-40E1-BEBB-82C4D9C3920D}" destId="{AA30547B-787C-407F-A7F4-F8DD4B95D375}" srcOrd="1" destOrd="0" presId="urn:microsoft.com/office/officeart/2016/7/layout/BasicLinearProcessNumbered"/>
    <dgm:cxn modelId="{552D0590-F81E-4767-8557-77EFBD9352B4}" type="presParOf" srcId="{A7907FD9-0363-40E1-BEBB-82C4D9C3920D}" destId="{9E498DEE-A763-4F9D-B685-111397DA9770}" srcOrd="2" destOrd="0" presId="urn:microsoft.com/office/officeart/2016/7/layout/BasicLinearProcessNumbered"/>
    <dgm:cxn modelId="{1AB65D18-A3A1-4651-846A-5B72DF316285}" type="presParOf" srcId="{A7907FD9-0363-40E1-BEBB-82C4D9C3920D}" destId="{25251996-D468-40EC-AE10-52C67D907DAF}" srcOrd="3" destOrd="0" presId="urn:microsoft.com/office/officeart/2016/7/layout/BasicLinearProcessNumbered"/>
    <dgm:cxn modelId="{9F39E78E-192B-4668-BE33-932CE673E416}" type="presParOf" srcId="{0D2B8B32-F722-4013-AA6B-3CE4940E8D5B}" destId="{59C6CE7C-E811-4552-B5F3-065E80EDCCB6}" srcOrd="1" destOrd="0" presId="urn:microsoft.com/office/officeart/2016/7/layout/BasicLinearProcessNumbered"/>
    <dgm:cxn modelId="{836C7432-01E6-46AD-B802-EEAE07C3BEC0}" type="presParOf" srcId="{0D2B8B32-F722-4013-AA6B-3CE4940E8D5B}" destId="{F439B1A4-403E-45C7-BDF2-9D829D3ABAAD}" srcOrd="2" destOrd="0" presId="urn:microsoft.com/office/officeart/2016/7/layout/BasicLinearProcessNumbered"/>
    <dgm:cxn modelId="{2EE4C7A5-B81D-4D98-85AC-07F0CB470047}" type="presParOf" srcId="{F439B1A4-403E-45C7-BDF2-9D829D3ABAAD}" destId="{4D55F01A-A404-40CC-BB77-5DBC392F0419}" srcOrd="0" destOrd="0" presId="urn:microsoft.com/office/officeart/2016/7/layout/BasicLinearProcessNumbered"/>
    <dgm:cxn modelId="{90915AD1-DBCA-4124-A4D0-EAD082122B9A}" type="presParOf" srcId="{F439B1A4-403E-45C7-BDF2-9D829D3ABAAD}" destId="{542503E4-B4A5-458D-A521-95C27CD55981}" srcOrd="1" destOrd="0" presId="urn:microsoft.com/office/officeart/2016/7/layout/BasicLinearProcessNumbered"/>
    <dgm:cxn modelId="{4530BE4F-2C4F-42E1-BD51-23608C7C6789}" type="presParOf" srcId="{F439B1A4-403E-45C7-BDF2-9D829D3ABAAD}" destId="{5B1034DF-84F7-443A-9B53-0C172B5CCE88}" srcOrd="2" destOrd="0" presId="urn:microsoft.com/office/officeart/2016/7/layout/BasicLinearProcessNumbered"/>
    <dgm:cxn modelId="{E7F00C4A-9321-4C30-9DD5-3750B824FA6C}" type="presParOf" srcId="{F439B1A4-403E-45C7-BDF2-9D829D3ABAAD}" destId="{4038B84F-83C1-46FA-864F-CFD2515FECFE}" srcOrd="3" destOrd="0" presId="urn:microsoft.com/office/officeart/2016/7/layout/BasicLinearProcessNumbered"/>
    <dgm:cxn modelId="{F9A5940B-8F4F-4A00-B8A0-504A3BB3451B}" type="presParOf" srcId="{0D2B8B32-F722-4013-AA6B-3CE4940E8D5B}" destId="{80A12494-3114-45C7-A35E-1219E994471C}" srcOrd="3" destOrd="0" presId="urn:microsoft.com/office/officeart/2016/7/layout/BasicLinearProcessNumbered"/>
    <dgm:cxn modelId="{5AFF4D0F-E778-4512-9184-819D89263C1E}" type="presParOf" srcId="{0D2B8B32-F722-4013-AA6B-3CE4940E8D5B}" destId="{28EDE11A-275C-43E1-906E-A672D6E33A87}" srcOrd="4" destOrd="0" presId="urn:microsoft.com/office/officeart/2016/7/layout/BasicLinearProcessNumbered"/>
    <dgm:cxn modelId="{92A690BC-7A56-400D-ACBB-34C5CC9F7F9A}" type="presParOf" srcId="{28EDE11A-275C-43E1-906E-A672D6E33A87}" destId="{85BE447A-CB10-49A6-9738-558D321B625F}" srcOrd="0" destOrd="0" presId="urn:microsoft.com/office/officeart/2016/7/layout/BasicLinearProcessNumbered"/>
    <dgm:cxn modelId="{9B98735D-420F-46C9-A536-C6FC343B7161}" type="presParOf" srcId="{28EDE11A-275C-43E1-906E-A672D6E33A87}" destId="{D4DCFD30-383F-41A1-B214-6D792ED18140}" srcOrd="1" destOrd="0" presId="urn:microsoft.com/office/officeart/2016/7/layout/BasicLinearProcessNumbered"/>
    <dgm:cxn modelId="{8814EC46-FDA3-41EF-BD80-FCC57C07AE33}" type="presParOf" srcId="{28EDE11A-275C-43E1-906E-A672D6E33A87}" destId="{D4AEDCB2-C478-4D81-8A0C-327E71889F21}" srcOrd="2" destOrd="0" presId="urn:microsoft.com/office/officeart/2016/7/layout/BasicLinearProcessNumbered"/>
    <dgm:cxn modelId="{82E180B6-C550-4B0E-8622-947308D9FA73}" type="presParOf" srcId="{28EDE11A-275C-43E1-906E-A672D6E33A87}" destId="{B73DC029-5030-46CE-A34B-B82CA340E98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759C1-5DBA-4E10-85DD-9971955B275E}">
      <dsp:nvSpPr>
        <dsp:cNvPr id="0" name=""/>
        <dsp:cNvSpPr/>
      </dsp:nvSpPr>
      <dsp:spPr>
        <a:xfrm>
          <a:off x="4884053" y="2156700"/>
          <a:ext cx="267054" cy="2083024"/>
        </a:xfrm>
        <a:custGeom>
          <a:avLst/>
          <a:gdLst/>
          <a:ahLst/>
          <a:cxnLst/>
          <a:rect l="0" t="0" r="0" b="0"/>
          <a:pathLst>
            <a:path>
              <a:moveTo>
                <a:pt x="0" y="0"/>
              </a:moveTo>
              <a:lnTo>
                <a:pt x="0" y="2083024"/>
              </a:lnTo>
              <a:lnTo>
                <a:pt x="267054" y="2083024"/>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5A0B68-915F-4C4E-8B0B-71CB9DBAD316}">
      <dsp:nvSpPr>
        <dsp:cNvPr id="0" name=""/>
        <dsp:cNvSpPr/>
      </dsp:nvSpPr>
      <dsp:spPr>
        <a:xfrm>
          <a:off x="4884053" y="2156700"/>
          <a:ext cx="267054" cy="818966"/>
        </a:xfrm>
        <a:custGeom>
          <a:avLst/>
          <a:gdLst/>
          <a:ahLst/>
          <a:cxnLst/>
          <a:rect l="0" t="0" r="0" b="0"/>
          <a:pathLst>
            <a:path>
              <a:moveTo>
                <a:pt x="0" y="0"/>
              </a:moveTo>
              <a:lnTo>
                <a:pt x="0" y="818966"/>
              </a:lnTo>
              <a:lnTo>
                <a:pt x="267054" y="818966"/>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26F288-DE6A-4B32-9445-91BF4FC08CF3}">
      <dsp:nvSpPr>
        <dsp:cNvPr id="0" name=""/>
        <dsp:cNvSpPr/>
      </dsp:nvSpPr>
      <dsp:spPr>
        <a:xfrm>
          <a:off x="3441959" y="892643"/>
          <a:ext cx="2154238" cy="373876"/>
        </a:xfrm>
        <a:custGeom>
          <a:avLst/>
          <a:gdLst/>
          <a:ahLst/>
          <a:cxnLst/>
          <a:rect l="0" t="0" r="0" b="0"/>
          <a:pathLst>
            <a:path>
              <a:moveTo>
                <a:pt x="0" y="0"/>
              </a:moveTo>
              <a:lnTo>
                <a:pt x="0" y="186938"/>
              </a:lnTo>
              <a:lnTo>
                <a:pt x="2154238" y="186938"/>
              </a:lnTo>
              <a:lnTo>
                <a:pt x="2154238" y="37387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083DCA-79D0-4D36-A43B-0D946E1D9DEE}">
      <dsp:nvSpPr>
        <dsp:cNvPr id="0" name=""/>
        <dsp:cNvSpPr/>
      </dsp:nvSpPr>
      <dsp:spPr>
        <a:xfrm>
          <a:off x="2729814" y="2156700"/>
          <a:ext cx="267054" cy="2083024"/>
        </a:xfrm>
        <a:custGeom>
          <a:avLst/>
          <a:gdLst/>
          <a:ahLst/>
          <a:cxnLst/>
          <a:rect l="0" t="0" r="0" b="0"/>
          <a:pathLst>
            <a:path>
              <a:moveTo>
                <a:pt x="0" y="0"/>
              </a:moveTo>
              <a:lnTo>
                <a:pt x="0" y="2083024"/>
              </a:lnTo>
              <a:lnTo>
                <a:pt x="267054" y="2083024"/>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7C61D-F0D6-4C13-8557-27F5F5331FE9}">
      <dsp:nvSpPr>
        <dsp:cNvPr id="0" name=""/>
        <dsp:cNvSpPr/>
      </dsp:nvSpPr>
      <dsp:spPr>
        <a:xfrm>
          <a:off x="2729814" y="2156700"/>
          <a:ext cx="267054" cy="818966"/>
        </a:xfrm>
        <a:custGeom>
          <a:avLst/>
          <a:gdLst/>
          <a:ahLst/>
          <a:cxnLst/>
          <a:rect l="0" t="0" r="0" b="0"/>
          <a:pathLst>
            <a:path>
              <a:moveTo>
                <a:pt x="0" y="0"/>
              </a:moveTo>
              <a:lnTo>
                <a:pt x="0" y="818966"/>
              </a:lnTo>
              <a:lnTo>
                <a:pt x="267054" y="818966"/>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2F099F-68E0-4F84-B31B-B308AE2DBCE2}">
      <dsp:nvSpPr>
        <dsp:cNvPr id="0" name=""/>
        <dsp:cNvSpPr/>
      </dsp:nvSpPr>
      <dsp:spPr>
        <a:xfrm>
          <a:off x="3396239" y="892643"/>
          <a:ext cx="91440" cy="373876"/>
        </a:xfrm>
        <a:custGeom>
          <a:avLst/>
          <a:gdLst/>
          <a:ahLst/>
          <a:cxnLst/>
          <a:rect l="0" t="0" r="0" b="0"/>
          <a:pathLst>
            <a:path>
              <a:moveTo>
                <a:pt x="45720" y="0"/>
              </a:moveTo>
              <a:lnTo>
                <a:pt x="45720" y="37387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24FACD-A9B6-48F3-8391-BE33360B2ED9}">
      <dsp:nvSpPr>
        <dsp:cNvPr id="0" name=""/>
        <dsp:cNvSpPr/>
      </dsp:nvSpPr>
      <dsp:spPr>
        <a:xfrm>
          <a:off x="1287721" y="892643"/>
          <a:ext cx="2154238" cy="373876"/>
        </a:xfrm>
        <a:custGeom>
          <a:avLst/>
          <a:gdLst/>
          <a:ahLst/>
          <a:cxnLst/>
          <a:rect l="0" t="0" r="0" b="0"/>
          <a:pathLst>
            <a:path>
              <a:moveTo>
                <a:pt x="2154238" y="0"/>
              </a:moveTo>
              <a:lnTo>
                <a:pt x="2154238" y="186938"/>
              </a:lnTo>
              <a:lnTo>
                <a:pt x="0" y="186938"/>
              </a:lnTo>
              <a:lnTo>
                <a:pt x="0" y="373876"/>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860BA4-FAAA-4C06-A6CF-EDA2571E5E80}">
      <dsp:nvSpPr>
        <dsp:cNvPr id="0" name=""/>
        <dsp:cNvSpPr/>
      </dsp:nvSpPr>
      <dsp:spPr>
        <a:xfrm>
          <a:off x="2551778" y="2461"/>
          <a:ext cx="1780362" cy="890181"/>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t-PT" sz="1900" kern="1200" dirty="0"/>
            <a:t>CEO</a:t>
          </a:r>
        </a:p>
      </dsp:txBody>
      <dsp:txXfrm>
        <a:off x="2551778" y="2461"/>
        <a:ext cx="1780362" cy="890181"/>
      </dsp:txXfrm>
    </dsp:sp>
    <dsp:sp modelId="{EB82EFF7-3DAC-4C3C-B4E5-8FCDDB3BD50B}">
      <dsp:nvSpPr>
        <dsp:cNvPr id="0" name=""/>
        <dsp:cNvSpPr/>
      </dsp:nvSpPr>
      <dsp:spPr>
        <a:xfrm>
          <a:off x="397539" y="1266519"/>
          <a:ext cx="1780362" cy="890181"/>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t-PT" sz="1900" kern="1200" dirty="0"/>
            <a:t>Marketing (CEO)</a:t>
          </a:r>
        </a:p>
      </dsp:txBody>
      <dsp:txXfrm>
        <a:off x="397539" y="1266519"/>
        <a:ext cx="1780362" cy="890181"/>
      </dsp:txXfrm>
    </dsp:sp>
    <dsp:sp modelId="{A49CFADD-4BDE-496B-9DD0-CB2C5825803A}">
      <dsp:nvSpPr>
        <dsp:cNvPr id="0" name=""/>
        <dsp:cNvSpPr/>
      </dsp:nvSpPr>
      <dsp:spPr>
        <a:xfrm>
          <a:off x="2551778" y="1266519"/>
          <a:ext cx="1780362" cy="890181"/>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t-PT" sz="1900" kern="1200" dirty="0"/>
            <a:t>Desenvolvimento</a:t>
          </a:r>
        </a:p>
      </dsp:txBody>
      <dsp:txXfrm>
        <a:off x="2551778" y="1266519"/>
        <a:ext cx="1780362" cy="890181"/>
      </dsp:txXfrm>
    </dsp:sp>
    <dsp:sp modelId="{41511B7B-F66E-4ED8-815F-06FE5FEB27FC}">
      <dsp:nvSpPr>
        <dsp:cNvPr id="0" name=""/>
        <dsp:cNvSpPr/>
      </dsp:nvSpPr>
      <dsp:spPr>
        <a:xfrm>
          <a:off x="2996869" y="2530576"/>
          <a:ext cx="1780362" cy="890181"/>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t-PT" sz="1900" kern="1200" dirty="0"/>
            <a:t>1 Gerente de Desenvolvedor de Software</a:t>
          </a:r>
        </a:p>
      </dsp:txBody>
      <dsp:txXfrm>
        <a:off x="2996869" y="2530576"/>
        <a:ext cx="1780362" cy="890181"/>
      </dsp:txXfrm>
    </dsp:sp>
    <dsp:sp modelId="{FB6E5D7E-AA26-40E7-B243-E56127D99257}">
      <dsp:nvSpPr>
        <dsp:cNvPr id="0" name=""/>
        <dsp:cNvSpPr/>
      </dsp:nvSpPr>
      <dsp:spPr>
        <a:xfrm>
          <a:off x="2996869" y="3794633"/>
          <a:ext cx="1780362" cy="890181"/>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t-PT" sz="1900" kern="1200" dirty="0"/>
            <a:t>2 </a:t>
          </a:r>
          <a:r>
            <a:rPr lang="pt-PT" sz="1900" kern="1200" dirty="0" err="1"/>
            <a:t>Senior</a:t>
          </a:r>
          <a:r>
            <a:rPr lang="pt-PT" sz="1900" kern="1200" dirty="0"/>
            <a:t> de Desenvolvedor de Software</a:t>
          </a:r>
        </a:p>
      </dsp:txBody>
      <dsp:txXfrm>
        <a:off x="2996869" y="3794633"/>
        <a:ext cx="1780362" cy="890181"/>
      </dsp:txXfrm>
    </dsp:sp>
    <dsp:sp modelId="{E31640CA-65CC-46CE-AE73-71364CB6D598}">
      <dsp:nvSpPr>
        <dsp:cNvPr id="0" name=""/>
        <dsp:cNvSpPr/>
      </dsp:nvSpPr>
      <dsp:spPr>
        <a:xfrm>
          <a:off x="4706017" y="1266519"/>
          <a:ext cx="1780362" cy="890181"/>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t-PT" sz="1900" kern="1200" dirty="0"/>
            <a:t>Suporte</a:t>
          </a:r>
        </a:p>
      </dsp:txBody>
      <dsp:txXfrm>
        <a:off x="4706017" y="1266519"/>
        <a:ext cx="1780362" cy="890181"/>
      </dsp:txXfrm>
    </dsp:sp>
    <dsp:sp modelId="{429E3475-ADB2-439E-95BC-4275F8BDF3C4}">
      <dsp:nvSpPr>
        <dsp:cNvPr id="0" name=""/>
        <dsp:cNvSpPr/>
      </dsp:nvSpPr>
      <dsp:spPr>
        <a:xfrm>
          <a:off x="5151107" y="2530576"/>
          <a:ext cx="1780362" cy="890181"/>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t-PT" sz="1900" kern="1200" dirty="0"/>
            <a:t>1 Gerente de Suporte</a:t>
          </a:r>
        </a:p>
      </dsp:txBody>
      <dsp:txXfrm>
        <a:off x="5151107" y="2530576"/>
        <a:ext cx="1780362" cy="890181"/>
      </dsp:txXfrm>
    </dsp:sp>
    <dsp:sp modelId="{C2C183A4-4B29-4710-B414-257A2FBF3C66}">
      <dsp:nvSpPr>
        <dsp:cNvPr id="0" name=""/>
        <dsp:cNvSpPr/>
      </dsp:nvSpPr>
      <dsp:spPr>
        <a:xfrm>
          <a:off x="5151107" y="3794633"/>
          <a:ext cx="1780362" cy="890181"/>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pt-PT" sz="1900" kern="1200" dirty="0"/>
            <a:t>1 Membro da Equipa Suporte</a:t>
          </a:r>
        </a:p>
      </dsp:txBody>
      <dsp:txXfrm>
        <a:off x="5151107" y="3794633"/>
        <a:ext cx="1780362" cy="890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1488E-DD03-4B30-9381-11E99C064883}">
      <dsp:nvSpPr>
        <dsp:cNvPr id="0" name=""/>
        <dsp:cNvSpPr/>
      </dsp:nvSpPr>
      <dsp:spPr>
        <a:xfrm>
          <a:off x="0" y="0"/>
          <a:ext cx="3108142" cy="3581400"/>
        </a:xfrm>
        <a:prstGeom prst="rect">
          <a:avLst/>
        </a:prstGeom>
        <a:solidFill>
          <a:schemeClr val="accent2">
            <a:tint val="40000"/>
            <a:alpha val="90000"/>
            <a:hueOff val="0"/>
            <a:satOff val="0"/>
            <a:lumOff val="0"/>
            <a:alphaOff val="0"/>
          </a:schemeClr>
        </a:solidFill>
        <a:ln w="6350" cap="flat" cmpd="sng" algn="in">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2323" tIns="330200" rIns="242323" bIns="330200" numCol="1" spcCol="1270" anchor="t" anchorCtr="0">
          <a:noAutofit/>
        </a:bodyPr>
        <a:lstStyle/>
        <a:p>
          <a:pPr marL="0" lvl="0" indent="0" algn="l" defTabSz="1022350">
            <a:lnSpc>
              <a:spcPct val="90000"/>
            </a:lnSpc>
            <a:spcBef>
              <a:spcPct val="0"/>
            </a:spcBef>
            <a:spcAft>
              <a:spcPct val="35000"/>
            </a:spcAft>
            <a:buNone/>
          </a:pPr>
          <a:r>
            <a:rPr lang="pt-PT" sz="2300" kern="1200" dirty="0"/>
            <a:t>[2020] Estar no Top 5 de empresas de mobilidade empresarial</a:t>
          </a:r>
          <a:endParaRPr lang="en-US" sz="2300" kern="1200" dirty="0"/>
        </a:p>
      </dsp:txBody>
      <dsp:txXfrm>
        <a:off x="0" y="1360932"/>
        <a:ext cx="3108142" cy="2148840"/>
      </dsp:txXfrm>
    </dsp:sp>
    <dsp:sp modelId="{AA30547B-787C-407F-A7F4-F8DD4B95D375}">
      <dsp:nvSpPr>
        <dsp:cNvPr id="0" name=""/>
        <dsp:cNvSpPr/>
      </dsp:nvSpPr>
      <dsp:spPr>
        <a:xfrm>
          <a:off x="1016861" y="358139"/>
          <a:ext cx="1074420" cy="1074420"/>
        </a:xfrm>
        <a:prstGeom prst="ellips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6350" cap="flat" cmpd="sng" algn="in">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4206" y="515484"/>
        <a:ext cx="759730" cy="759730"/>
      </dsp:txXfrm>
    </dsp:sp>
    <dsp:sp modelId="{9E498DEE-A763-4F9D-B685-111397DA9770}">
      <dsp:nvSpPr>
        <dsp:cNvPr id="0" name=""/>
        <dsp:cNvSpPr/>
      </dsp:nvSpPr>
      <dsp:spPr>
        <a:xfrm>
          <a:off x="0" y="3581328"/>
          <a:ext cx="3108142" cy="72"/>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6350" cap="flat" cmpd="sng" algn="in">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D55F01A-A404-40CC-BB77-5DBC392F0419}">
      <dsp:nvSpPr>
        <dsp:cNvPr id="0" name=""/>
        <dsp:cNvSpPr/>
      </dsp:nvSpPr>
      <dsp:spPr>
        <a:xfrm>
          <a:off x="3418956" y="0"/>
          <a:ext cx="3108142" cy="3581400"/>
        </a:xfrm>
        <a:prstGeom prst="rect">
          <a:avLst/>
        </a:prstGeom>
        <a:solidFill>
          <a:schemeClr val="accent3">
            <a:tint val="40000"/>
            <a:alpha val="90000"/>
            <a:hueOff val="0"/>
            <a:satOff val="0"/>
            <a:lumOff val="0"/>
            <a:alphaOff val="0"/>
          </a:schemeClr>
        </a:solidFill>
        <a:ln w="6350" cap="flat" cmpd="sng" algn="in">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2323" tIns="330200" rIns="242323" bIns="330200" numCol="1" spcCol="1270" anchor="t" anchorCtr="0">
          <a:noAutofit/>
        </a:bodyPr>
        <a:lstStyle/>
        <a:p>
          <a:pPr marL="0" lvl="0" indent="0" algn="l" defTabSz="1022350">
            <a:lnSpc>
              <a:spcPct val="90000"/>
            </a:lnSpc>
            <a:spcBef>
              <a:spcPct val="0"/>
            </a:spcBef>
            <a:spcAft>
              <a:spcPct val="35000"/>
            </a:spcAft>
            <a:buNone/>
          </a:pPr>
          <a:r>
            <a:rPr lang="pt-PT" sz="2300" kern="1200" dirty="0"/>
            <a:t>[2025] Ser o principal fornecedor de </a:t>
          </a:r>
          <a:r>
            <a:rPr lang="pt-PT" sz="2300" kern="1200" dirty="0" err="1"/>
            <a:t>add-ons</a:t>
          </a:r>
          <a:r>
            <a:rPr lang="pt-PT" sz="2300" kern="1200" dirty="0"/>
            <a:t> de logística para os principais ERPS  </a:t>
          </a:r>
          <a:endParaRPr lang="en-US" sz="2300" kern="1200" dirty="0"/>
        </a:p>
      </dsp:txBody>
      <dsp:txXfrm>
        <a:off x="3418956" y="1360932"/>
        <a:ext cx="3108142" cy="2148840"/>
      </dsp:txXfrm>
    </dsp:sp>
    <dsp:sp modelId="{542503E4-B4A5-458D-A521-95C27CD55981}">
      <dsp:nvSpPr>
        <dsp:cNvPr id="0" name=""/>
        <dsp:cNvSpPr/>
      </dsp:nvSpPr>
      <dsp:spPr>
        <a:xfrm>
          <a:off x="4435818" y="358139"/>
          <a:ext cx="1074420" cy="1074420"/>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6350" cap="flat" cmpd="sng" algn="in">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593163" y="515484"/>
        <a:ext cx="759730" cy="759730"/>
      </dsp:txXfrm>
    </dsp:sp>
    <dsp:sp modelId="{5B1034DF-84F7-443A-9B53-0C172B5CCE88}">
      <dsp:nvSpPr>
        <dsp:cNvPr id="0" name=""/>
        <dsp:cNvSpPr/>
      </dsp:nvSpPr>
      <dsp:spPr>
        <a:xfrm>
          <a:off x="3418956" y="3581328"/>
          <a:ext cx="3108142" cy="72"/>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6350" cap="flat" cmpd="sng" algn="in">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5BE447A-CB10-49A6-9738-558D321B625F}">
      <dsp:nvSpPr>
        <dsp:cNvPr id="0" name=""/>
        <dsp:cNvSpPr/>
      </dsp:nvSpPr>
      <dsp:spPr>
        <a:xfrm>
          <a:off x="6837913" y="0"/>
          <a:ext cx="3108142" cy="3581400"/>
        </a:xfrm>
        <a:prstGeom prst="rect">
          <a:avLst/>
        </a:prstGeom>
        <a:solidFill>
          <a:schemeClr val="accent4">
            <a:tint val="40000"/>
            <a:alpha val="90000"/>
            <a:hueOff val="0"/>
            <a:satOff val="0"/>
            <a:lumOff val="0"/>
            <a:alphaOff val="0"/>
          </a:schemeClr>
        </a:solidFill>
        <a:ln w="6350" cap="flat" cmpd="sng" algn="in">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2323" tIns="330200" rIns="242323" bIns="330200" numCol="1" spcCol="1270" anchor="t" anchorCtr="0">
          <a:noAutofit/>
        </a:bodyPr>
        <a:lstStyle/>
        <a:p>
          <a:pPr marL="0" lvl="0" indent="0" algn="l" defTabSz="1022350">
            <a:lnSpc>
              <a:spcPct val="90000"/>
            </a:lnSpc>
            <a:spcBef>
              <a:spcPct val="0"/>
            </a:spcBef>
            <a:spcAft>
              <a:spcPct val="35000"/>
            </a:spcAft>
            <a:buNone/>
          </a:pPr>
          <a:r>
            <a:rPr lang="pt-PT" sz="2300" kern="1200" dirty="0"/>
            <a:t>[2030] Estar integrado em grupo de líder mundial no sector.</a:t>
          </a:r>
          <a:endParaRPr lang="en-US" sz="2300" kern="1200" dirty="0"/>
        </a:p>
      </dsp:txBody>
      <dsp:txXfrm>
        <a:off x="6837913" y="1360932"/>
        <a:ext cx="3108142" cy="2148840"/>
      </dsp:txXfrm>
    </dsp:sp>
    <dsp:sp modelId="{D4DCFD30-383F-41A1-B214-6D792ED18140}">
      <dsp:nvSpPr>
        <dsp:cNvPr id="0" name=""/>
        <dsp:cNvSpPr/>
      </dsp:nvSpPr>
      <dsp:spPr>
        <a:xfrm>
          <a:off x="7854774" y="358139"/>
          <a:ext cx="1074420" cy="1074420"/>
        </a:xfrm>
        <a:prstGeom prst="ellips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12119" y="515484"/>
        <a:ext cx="759730" cy="759730"/>
      </dsp:txXfrm>
    </dsp:sp>
    <dsp:sp modelId="{D4AEDCB2-C478-4D81-8A0C-327E71889F21}">
      <dsp:nvSpPr>
        <dsp:cNvPr id="0" name=""/>
        <dsp:cNvSpPr/>
      </dsp:nvSpPr>
      <dsp:spPr>
        <a:xfrm>
          <a:off x="6837913" y="3581328"/>
          <a:ext cx="3108142" cy="72"/>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6350" cap="flat" cmpd="sng" algn="in">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06CB0FFA-136D-4627-A418-DCDB7553DF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pt-PT"/>
              <a:t>ISEC</a:t>
            </a:r>
          </a:p>
        </p:txBody>
      </p:sp>
      <p:sp>
        <p:nvSpPr>
          <p:cNvPr id="3" name="Marcador de Posição da Data 2">
            <a:extLst>
              <a:ext uri="{FF2B5EF4-FFF2-40B4-BE49-F238E27FC236}">
                <a16:creationId xmlns:a16="http://schemas.microsoft.com/office/drawing/2014/main" id="{6F6EAB38-A3CB-4E56-BA40-9534196926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5EB26-CBF7-454B-8261-4745740E9986}" type="datetimeFigureOut">
              <a:rPr lang="pt-PT" smtClean="0"/>
              <a:t>28/12/2020</a:t>
            </a:fld>
            <a:endParaRPr lang="pt-PT"/>
          </a:p>
        </p:txBody>
      </p:sp>
      <p:sp>
        <p:nvSpPr>
          <p:cNvPr id="4" name="Marcador de Posição do Rodapé 3">
            <a:extLst>
              <a:ext uri="{FF2B5EF4-FFF2-40B4-BE49-F238E27FC236}">
                <a16:creationId xmlns:a16="http://schemas.microsoft.com/office/drawing/2014/main" id="{69CCE72B-3F30-4A0F-9545-4827706E26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a16="http://schemas.microsoft.com/office/drawing/2014/main" id="{508E5947-F036-4977-9537-8B7A71B8A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C47B09-8FCD-4B9A-87A7-D63F967BA220}" type="slidenum">
              <a:rPr lang="pt-PT" smtClean="0"/>
              <a:t>‹nº›</a:t>
            </a:fld>
            <a:endParaRPr lang="pt-PT"/>
          </a:p>
        </p:txBody>
      </p:sp>
    </p:spTree>
    <p:extLst>
      <p:ext uri="{BB962C8B-B14F-4D97-AF65-F5344CB8AC3E}">
        <p14:creationId xmlns:p14="http://schemas.microsoft.com/office/powerpoint/2010/main" val="280058193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pt-PT"/>
              <a:t>ISEC</a:t>
            </a: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26F15-C711-42AC-B4BB-FFE9BBEAA009}" type="datetimeFigureOut">
              <a:rPr lang="pt-PT" smtClean="0"/>
              <a:t>28/12/2020</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07B4F5-5469-4F33-B476-1D6601881E84}" type="slidenum">
              <a:rPr lang="pt-PT" smtClean="0"/>
              <a:t>‹nº›</a:t>
            </a:fld>
            <a:endParaRPr lang="pt-PT"/>
          </a:p>
        </p:txBody>
      </p:sp>
    </p:spTree>
    <p:extLst>
      <p:ext uri="{BB962C8B-B14F-4D97-AF65-F5344CB8AC3E}">
        <p14:creationId xmlns:p14="http://schemas.microsoft.com/office/powerpoint/2010/main" val="289765541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8BB99AC-B2D4-4DEA-A845-255C794D38B7}" type="datetime1">
              <a:rPr lang="pt-PT" smtClean="0"/>
              <a:t>28/12/2020</a:t>
            </a:fld>
            <a:endParaRPr lang="pt-P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4BFE0F4-E851-4309-9E51-EA87A5387FAC}" type="slidenum">
              <a:rPr lang="pt-PT" smtClean="0"/>
              <a:t>‹nº›</a:t>
            </a:fld>
            <a:endParaRPr lang="pt-PT"/>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1586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828A041A-3349-40BC-8B85-22BEACDCC0DA}" type="datetime1">
              <a:rPr lang="pt-PT" smtClean="0"/>
              <a:t>28/12/2020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4BFE0F4-E851-4309-9E51-EA87A5387FAC}" type="slidenum">
              <a:rPr lang="pt-PT" smtClean="0"/>
              <a:t>‹nº›</a:t>
            </a:fld>
            <a:endParaRPr lang="pt-PT"/>
          </a:p>
        </p:txBody>
      </p:sp>
    </p:spTree>
    <p:extLst>
      <p:ext uri="{BB962C8B-B14F-4D97-AF65-F5344CB8AC3E}">
        <p14:creationId xmlns:p14="http://schemas.microsoft.com/office/powerpoint/2010/main" val="215389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CD268B-BCA3-475F-A214-FE2EA8789EDC}" type="datetime1">
              <a:rPr lang="pt-PT" smtClean="0"/>
              <a:t>28/12/2020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4BFE0F4-E851-4309-9E51-EA87A5387FAC}" type="slidenum">
              <a:rPr lang="pt-PT" smtClean="0"/>
              <a:t>‹nº›</a:t>
            </a:fld>
            <a:endParaRPr lang="pt-PT"/>
          </a:p>
        </p:txBody>
      </p:sp>
    </p:spTree>
    <p:extLst>
      <p:ext uri="{BB962C8B-B14F-4D97-AF65-F5344CB8AC3E}">
        <p14:creationId xmlns:p14="http://schemas.microsoft.com/office/powerpoint/2010/main" val="615954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FD82195-5768-4B7B-AC1C-4C4405A93621}" type="datetime1">
              <a:rPr lang="pt-PT" smtClean="0"/>
              <a:t>28/12/2020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4BFE0F4-E851-4309-9E51-EA87A5387FAC}" type="slidenum">
              <a:rPr lang="pt-PT" smtClean="0"/>
              <a:t>‹nº›</a:t>
            </a:fld>
            <a:endParaRPr lang="pt-PT"/>
          </a:p>
        </p:txBody>
      </p:sp>
    </p:spTree>
    <p:extLst>
      <p:ext uri="{BB962C8B-B14F-4D97-AF65-F5344CB8AC3E}">
        <p14:creationId xmlns:p14="http://schemas.microsoft.com/office/powerpoint/2010/main" val="102612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FD82195-5768-4B7B-AC1C-4C4405A93621}" type="datetime1">
              <a:rPr lang="pt-PT" smtClean="0"/>
              <a:t>28/12/2020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B4BFE0F4-E851-4309-9E51-EA87A5387FAC}" type="slidenum">
              <a:rPr lang="pt-PT" smtClean="0"/>
              <a:t>‹nº›</a:t>
            </a:fld>
            <a:endParaRPr lang="pt-PT"/>
          </a:p>
        </p:txBody>
      </p:sp>
    </p:spTree>
    <p:extLst>
      <p:ext uri="{BB962C8B-B14F-4D97-AF65-F5344CB8AC3E}">
        <p14:creationId xmlns:p14="http://schemas.microsoft.com/office/powerpoint/2010/main" val="102612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8ACBAC8-2B54-4B1E-B5A6-AB50272B6AA3}" type="datetime1">
              <a:rPr lang="pt-PT" smtClean="0"/>
              <a:t>28/12/2020</a:t>
            </a:fld>
            <a:endParaRPr lang="pt-P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pt-P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4BFE0F4-E851-4309-9E51-EA87A5387FAC}" type="slidenum">
              <a:rPr lang="pt-PT" smtClean="0"/>
              <a:t>‹nº›</a:t>
            </a:fld>
            <a:endParaRPr lang="pt-P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1132139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A6C5AF-838D-4808-A7CB-39AF48D7BA46}" type="datetime1">
              <a:rPr lang="pt-PT" smtClean="0"/>
              <a:t>28/12/2020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B4BFE0F4-E851-4309-9E51-EA87A5387FAC}" type="slidenum">
              <a:rPr lang="pt-PT" smtClean="0"/>
              <a:t>‹nº›</a:t>
            </a:fld>
            <a:endParaRPr lang="pt-PT"/>
          </a:p>
        </p:txBody>
      </p:sp>
    </p:spTree>
    <p:extLst>
      <p:ext uri="{BB962C8B-B14F-4D97-AF65-F5344CB8AC3E}">
        <p14:creationId xmlns:p14="http://schemas.microsoft.com/office/powerpoint/2010/main" val="225826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2EB468AF-7E50-4F3B-B5E7-394803976C44}" type="datetime1">
              <a:rPr lang="pt-PT" smtClean="0"/>
              <a:t>28/12/2020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B4BFE0F4-E851-4309-9E51-EA87A5387FAC}" type="slidenum">
              <a:rPr lang="pt-PT" smtClean="0"/>
              <a:t>‹nº›</a:t>
            </a:fld>
            <a:endParaRPr lang="pt-PT"/>
          </a:p>
        </p:txBody>
      </p:sp>
    </p:spTree>
    <p:extLst>
      <p:ext uri="{BB962C8B-B14F-4D97-AF65-F5344CB8AC3E}">
        <p14:creationId xmlns:p14="http://schemas.microsoft.com/office/powerpoint/2010/main" val="288447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76F58822-ABFD-46CA-8700-9ECC642FB7BE}" type="datetime1">
              <a:rPr lang="pt-PT" smtClean="0"/>
              <a:t>28/12/2020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B4BFE0F4-E851-4309-9E51-EA87A5387FAC}" type="slidenum">
              <a:rPr lang="pt-PT" smtClean="0"/>
              <a:t>‹nº›</a:t>
            </a:fld>
            <a:endParaRPr lang="pt-PT"/>
          </a:p>
        </p:txBody>
      </p:sp>
    </p:spTree>
    <p:extLst>
      <p:ext uri="{BB962C8B-B14F-4D97-AF65-F5344CB8AC3E}">
        <p14:creationId xmlns:p14="http://schemas.microsoft.com/office/powerpoint/2010/main" val="405579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BFE76-626F-4C19-8D50-A969B4013220}" type="datetime1">
              <a:rPr lang="pt-PT" smtClean="0"/>
              <a:t>28/12/2020</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B4BFE0F4-E851-4309-9E51-EA87A5387FAC}" type="slidenum">
              <a:rPr lang="pt-PT" smtClean="0"/>
              <a:t>‹nº›</a:t>
            </a:fld>
            <a:endParaRPr lang="pt-PT"/>
          </a:p>
        </p:txBody>
      </p:sp>
    </p:spTree>
    <p:extLst>
      <p:ext uri="{BB962C8B-B14F-4D97-AF65-F5344CB8AC3E}">
        <p14:creationId xmlns:p14="http://schemas.microsoft.com/office/powerpoint/2010/main" val="388244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6034DF-6AAB-4271-BC4A-DC3B23A303C7}" type="datetime1">
              <a:rPr lang="pt-PT" smtClean="0"/>
              <a:t>28/12/2020</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4BFE0F4-E851-4309-9E51-EA87A5387FAC}"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554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90C8080-A853-427F-B669-3EA48EB5A6AB}" type="datetime1">
              <a:rPr lang="pt-PT" smtClean="0"/>
              <a:t>28/12/2020</a:t>
            </a:fld>
            <a:endParaRPr lang="pt-P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pt-P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4BFE0F4-E851-4309-9E51-EA87A5387FAC}" type="slidenum">
              <a:rPr lang="pt-PT" smtClean="0"/>
              <a:t>‹nº›</a:t>
            </a:fld>
            <a:endParaRPr lang="pt-P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653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550A2D-DEC5-4E5F-9F2A-58C9C2D0DAB4}" type="datetime1">
              <a:rPr lang="pt-PT" smtClean="0"/>
              <a:t>28/12/2020</a:t>
            </a:fld>
            <a:endParaRPr lang="pt-P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t-P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4BFE0F4-E851-4309-9E51-EA87A5387FAC}" type="slidenum">
              <a:rPr lang="pt-PT" smtClean="0"/>
              <a:t>‹nº›</a:t>
            </a:fld>
            <a:endParaRPr lang="pt-P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3930999"/>
      </p:ext>
    </p:extLst>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550A2D-DEC5-4E5F-9F2A-58C9C2D0DAB4}" type="datetime1">
              <a:rPr lang="pt-PT" smtClean="0"/>
              <a:t>28/12/2020</a:t>
            </a:fld>
            <a:endParaRPr lang="pt-P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pt-P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4BFE0F4-E851-4309-9E51-EA87A5387FAC}" type="slidenum">
              <a:rPr lang="pt-PT" smtClean="0"/>
              <a:t>‹nº›</a:t>
            </a:fld>
            <a:endParaRPr lang="pt-P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3930999"/>
      </p:ext>
    </p:extLst>
  </p:cSld>
  <p:clrMap bg1="lt1" tx1="dk1" bg2="lt2" tx2="dk2" accent1="accent1" accent2="accent2" accent3="accent3" accent4="accent4" accent5="accent5" accent6="accent6" hlink="hlink" folHlink="folHlink"/>
  <p:sldLayoutIdLst>
    <p:sldLayoutId id="2147484224" r:id="rId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FC75D3F8-69F4-4A30-8F18-7F6C48A48CE9}"/>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r="20" b="1"/>
          <a:stretch/>
        </p:blipFill>
        <p:spPr>
          <a:xfrm>
            <a:off x="20" y="-1300"/>
            <a:ext cx="12191980" cy="6859300"/>
          </a:xfrm>
          <a:prstGeom prst="rect">
            <a:avLst/>
          </a:prstGeom>
          <a:effectLst>
            <a:glow>
              <a:schemeClr val="accent1">
                <a:alpha val="0"/>
              </a:schemeClr>
            </a:glow>
            <a:outerShdw blurRad="50800" dist="50800" dir="5400000" algn="ctr" rotWithShape="0">
              <a:srgbClr val="000000">
                <a:alpha val="0"/>
              </a:srgbClr>
            </a:outerShdw>
            <a:reflection stA="0" endPos="65000" dist="50800" dir="5400000" sy="-100000" algn="bl" rotWithShape="0"/>
            <a:softEdge rad="0"/>
          </a:effectLst>
        </p:spPr>
      </p:pic>
      <p:sp>
        <p:nvSpPr>
          <p:cNvPr id="68" name="Rectangle 61">
            <a:extLst>
              <a:ext uri="{FF2B5EF4-FFF2-40B4-BE49-F238E27FC236}">
                <a16:creationId xmlns:a16="http://schemas.microsoft.com/office/drawing/2014/main" id="{6A3CE357-085C-4A92-B449-FE002B321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
            <a:extLst>
              <a:ext uri="{FF2B5EF4-FFF2-40B4-BE49-F238E27FC236}">
                <a16:creationId xmlns:a16="http://schemas.microsoft.com/office/drawing/2014/main" id="{678B98E6-A6AE-4D5B-9E5F-618717448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70" name="Freeform 6">
            <a:extLst>
              <a:ext uri="{FF2B5EF4-FFF2-40B4-BE49-F238E27FC236}">
                <a16:creationId xmlns:a16="http://schemas.microsoft.com/office/drawing/2014/main" id="{2DF66964-FD6C-411A-B66E-0EAE1C782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 name="Subtítulo 2">
            <a:extLst>
              <a:ext uri="{FF2B5EF4-FFF2-40B4-BE49-F238E27FC236}">
                <a16:creationId xmlns:a16="http://schemas.microsoft.com/office/drawing/2014/main" id="{C1CBE604-8EC1-45F6-88CE-02C5E019A392}"/>
              </a:ext>
            </a:extLst>
          </p:cNvPr>
          <p:cNvSpPr>
            <a:spLocks noGrp="1"/>
          </p:cNvSpPr>
          <p:nvPr>
            <p:ph type="subTitle" idx="1"/>
          </p:nvPr>
        </p:nvSpPr>
        <p:spPr>
          <a:xfrm>
            <a:off x="6925067" y="3307081"/>
            <a:ext cx="4885582" cy="2367713"/>
          </a:xfrm>
        </p:spPr>
        <p:txBody>
          <a:bodyPr>
            <a:normAutofit/>
          </a:bodyPr>
          <a:lstStyle/>
          <a:p>
            <a:pPr>
              <a:lnSpc>
                <a:spcPct val="102000"/>
              </a:lnSpc>
              <a:spcAft>
                <a:spcPts val="600"/>
              </a:spcAft>
            </a:pPr>
            <a:r>
              <a:rPr lang="pt-PT" sz="2000" b="1" dirty="0">
                <a:solidFill>
                  <a:schemeClr val="tx2"/>
                </a:solidFill>
                <a:latin typeface="Calibri Light" panose="020F0302020204030204" pitchFamily="34" charset="0"/>
                <a:cs typeface="Calibri Light" panose="020F0302020204030204" pitchFamily="34" charset="0"/>
              </a:rPr>
              <a:t>Discentes:</a:t>
            </a:r>
          </a:p>
          <a:p>
            <a:pPr>
              <a:lnSpc>
                <a:spcPct val="102000"/>
              </a:lnSpc>
              <a:spcBef>
                <a:spcPts val="0"/>
              </a:spcBef>
              <a:spcAft>
                <a:spcPts val="600"/>
              </a:spcAft>
            </a:pPr>
            <a:r>
              <a:rPr lang="pt-PT" sz="2000" dirty="0">
                <a:solidFill>
                  <a:schemeClr val="tx2"/>
                </a:solidFill>
                <a:latin typeface="Times New Roman" panose="02020603050405020304" pitchFamily="18" charset="0"/>
                <a:cs typeface="Times New Roman" panose="02020603050405020304" pitchFamily="18" charset="0"/>
              </a:rPr>
              <a:t>Afonso Mendes 2020132298</a:t>
            </a:r>
          </a:p>
          <a:p>
            <a:pPr>
              <a:lnSpc>
                <a:spcPct val="102000"/>
              </a:lnSpc>
              <a:spcBef>
                <a:spcPts val="0"/>
              </a:spcBef>
              <a:spcAft>
                <a:spcPts val="600"/>
              </a:spcAft>
            </a:pPr>
            <a:r>
              <a:rPr lang="pt-PT" sz="2000" dirty="0">
                <a:solidFill>
                  <a:schemeClr val="tx2"/>
                </a:solidFill>
                <a:latin typeface="Times New Roman" panose="02020603050405020304" pitchFamily="18" charset="0"/>
                <a:cs typeface="Times New Roman" panose="02020603050405020304" pitchFamily="18" charset="0"/>
              </a:rPr>
              <a:t>Constança Peixoto 2020138657</a:t>
            </a:r>
          </a:p>
          <a:p>
            <a:pPr>
              <a:lnSpc>
                <a:spcPct val="102000"/>
              </a:lnSpc>
              <a:spcBef>
                <a:spcPts val="0"/>
              </a:spcBef>
              <a:spcAft>
                <a:spcPts val="600"/>
              </a:spcAft>
            </a:pPr>
            <a:r>
              <a:rPr lang="pt-PT" sz="2000" dirty="0">
                <a:solidFill>
                  <a:schemeClr val="tx2"/>
                </a:solidFill>
                <a:latin typeface="Times New Roman" panose="02020603050405020304" pitchFamily="18" charset="0"/>
                <a:cs typeface="Times New Roman" panose="02020603050405020304" pitchFamily="18" charset="0"/>
              </a:rPr>
              <a:t>Daniel Albino 2020134077</a:t>
            </a:r>
          </a:p>
          <a:p>
            <a:pPr>
              <a:lnSpc>
                <a:spcPct val="102000"/>
              </a:lnSpc>
              <a:spcBef>
                <a:spcPts val="0"/>
              </a:spcBef>
              <a:spcAft>
                <a:spcPts val="600"/>
              </a:spcAft>
            </a:pPr>
            <a:r>
              <a:rPr lang="pt-PT" sz="2000" dirty="0">
                <a:solidFill>
                  <a:schemeClr val="tx2"/>
                </a:solidFill>
                <a:latin typeface="Times New Roman" panose="02020603050405020304" pitchFamily="18" charset="0"/>
                <a:cs typeface="Times New Roman" panose="02020603050405020304" pitchFamily="18" charset="0"/>
              </a:rPr>
              <a:t>Miguel Neves 2020146521</a:t>
            </a:r>
          </a:p>
          <a:p>
            <a:pPr>
              <a:lnSpc>
                <a:spcPct val="102000"/>
              </a:lnSpc>
              <a:spcBef>
                <a:spcPts val="0"/>
              </a:spcBef>
              <a:spcAft>
                <a:spcPts val="600"/>
              </a:spcAft>
            </a:pPr>
            <a:r>
              <a:rPr lang="pt-PT" sz="2000" dirty="0">
                <a:solidFill>
                  <a:schemeClr val="tx2"/>
                </a:solidFill>
                <a:latin typeface="Times New Roman" panose="02020603050405020304" pitchFamily="18" charset="0"/>
                <a:cs typeface="Times New Roman" panose="02020603050405020304" pitchFamily="18" charset="0"/>
              </a:rPr>
              <a:t>Nuno Domingues 2020109910</a:t>
            </a:r>
          </a:p>
        </p:txBody>
      </p:sp>
      <p:sp>
        <p:nvSpPr>
          <p:cNvPr id="15" name="CaixaDeTexto 14">
            <a:extLst>
              <a:ext uri="{FF2B5EF4-FFF2-40B4-BE49-F238E27FC236}">
                <a16:creationId xmlns:a16="http://schemas.microsoft.com/office/drawing/2014/main" id="{C07EE442-8AC4-4184-827A-B37D31A523B4}"/>
              </a:ext>
            </a:extLst>
          </p:cNvPr>
          <p:cNvSpPr txBox="1"/>
          <p:nvPr/>
        </p:nvSpPr>
        <p:spPr>
          <a:xfrm>
            <a:off x="1475873" y="1983642"/>
            <a:ext cx="5486400" cy="1323439"/>
          </a:xfrm>
          <a:prstGeom prst="rect">
            <a:avLst/>
          </a:prstGeom>
          <a:noFill/>
        </p:spPr>
        <p:txBody>
          <a:bodyPr wrap="square" rtlCol="0">
            <a:spAutoFit/>
          </a:bodyPr>
          <a:lstStyle/>
          <a:p>
            <a:pPr algn="ctr">
              <a:spcAft>
                <a:spcPts val="600"/>
              </a:spcAft>
            </a:pPr>
            <a:r>
              <a:rPr lang="pt-PT" sz="4000" dirty="0">
                <a:latin typeface="Times New Roman" panose="02020603050405020304" pitchFamily="18" charset="0"/>
                <a:cs typeface="Times New Roman" panose="02020603050405020304" pitchFamily="18" charset="0"/>
              </a:rPr>
              <a:t>Licenciatura de Engenharia Informática</a:t>
            </a:r>
          </a:p>
        </p:txBody>
      </p:sp>
      <p:pic>
        <p:nvPicPr>
          <p:cNvPr id="11" name="Imagem 10">
            <a:extLst>
              <a:ext uri="{FF2B5EF4-FFF2-40B4-BE49-F238E27FC236}">
                <a16:creationId xmlns:a16="http://schemas.microsoft.com/office/drawing/2014/main" id="{815408FF-C2F4-44B3-9A2D-8797566AD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1962" y="744469"/>
            <a:ext cx="3090136" cy="695281"/>
          </a:xfrm>
          <a:prstGeom prst="rect">
            <a:avLst/>
          </a:prstGeom>
        </p:spPr>
      </p:pic>
      <p:sp>
        <p:nvSpPr>
          <p:cNvPr id="2" name="CaixaDeTexto 1">
            <a:extLst>
              <a:ext uri="{FF2B5EF4-FFF2-40B4-BE49-F238E27FC236}">
                <a16:creationId xmlns:a16="http://schemas.microsoft.com/office/drawing/2014/main" id="{35E181B6-A884-4202-9B37-135A65F03B32}"/>
              </a:ext>
            </a:extLst>
          </p:cNvPr>
          <p:cNvSpPr txBox="1"/>
          <p:nvPr/>
        </p:nvSpPr>
        <p:spPr>
          <a:xfrm>
            <a:off x="719344" y="5668570"/>
            <a:ext cx="5486400" cy="923330"/>
          </a:xfrm>
          <a:prstGeom prst="rect">
            <a:avLst/>
          </a:prstGeom>
          <a:noFill/>
        </p:spPr>
        <p:txBody>
          <a:bodyPr wrap="square" rtlCol="0">
            <a:spAutoFit/>
          </a:bodyPr>
          <a:lstStyle/>
          <a:p>
            <a:pPr algn="just"/>
            <a:r>
              <a:rPr lang="pt-PT" dirty="0">
                <a:latin typeface="Times New Roman" panose="02020603050405020304" pitchFamily="18" charset="0"/>
                <a:cs typeface="Times New Roman" panose="02020603050405020304" pitchFamily="18" charset="0"/>
              </a:rPr>
              <a:t>Cadeira de Gestão</a:t>
            </a:r>
          </a:p>
          <a:p>
            <a:pPr algn="just"/>
            <a:r>
              <a:rPr lang="pt-PT" dirty="0">
                <a:latin typeface="Times New Roman" panose="02020603050405020304" pitchFamily="18" charset="0"/>
                <a:cs typeface="Times New Roman" panose="02020603050405020304" pitchFamily="18" charset="0"/>
              </a:rPr>
              <a:t>Docente: </a:t>
            </a:r>
            <a:r>
              <a:rPr lang="pt-PT" b="0" i="0" dirty="0">
                <a:solidFill>
                  <a:srgbClr val="000000"/>
                </a:solidFill>
                <a:effectLst/>
                <a:latin typeface="Times New Roman" panose="02020603050405020304" pitchFamily="18" charset="0"/>
                <a:cs typeface="Times New Roman" panose="02020603050405020304" pitchFamily="18" charset="0"/>
              </a:rPr>
              <a:t>Nuno Ricardo Sampaio Veiga Ferraz Martins</a:t>
            </a:r>
          </a:p>
          <a:p>
            <a:pPr algn="just"/>
            <a:r>
              <a:rPr lang="pt-PT" dirty="0">
                <a:solidFill>
                  <a:srgbClr val="000000"/>
                </a:solidFill>
                <a:latin typeface="Times New Roman" panose="02020603050405020304" pitchFamily="18" charset="0"/>
                <a:cs typeface="Times New Roman" panose="02020603050405020304" pitchFamily="18" charset="0"/>
              </a:rPr>
              <a:t>Turma: P1</a:t>
            </a: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115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510B2304-968D-473D-94C6-E91DD7EF06A3}"/>
              </a:ext>
            </a:extLst>
          </p:cNvPr>
          <p:cNvGraphicFramePr>
            <a:graphicFrameLocks noGrp="1"/>
          </p:cNvGraphicFramePr>
          <p:nvPr>
            <p:ph idx="1"/>
            <p:extLst>
              <p:ext uri="{D42A27DB-BD31-4B8C-83A1-F6EECF244321}">
                <p14:modId xmlns:p14="http://schemas.microsoft.com/office/powerpoint/2010/main" val="4171480060"/>
              </p:ext>
            </p:extLst>
          </p:nvPr>
        </p:nvGraphicFramePr>
        <p:xfrm>
          <a:off x="0" y="0"/>
          <a:ext cx="12192000" cy="6858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43896466"/>
                    </a:ext>
                  </a:extLst>
                </a:gridCol>
                <a:gridCol w="4064000">
                  <a:extLst>
                    <a:ext uri="{9D8B030D-6E8A-4147-A177-3AD203B41FA5}">
                      <a16:colId xmlns:a16="http://schemas.microsoft.com/office/drawing/2014/main" val="845285068"/>
                    </a:ext>
                  </a:extLst>
                </a:gridCol>
                <a:gridCol w="4064000">
                  <a:extLst>
                    <a:ext uri="{9D8B030D-6E8A-4147-A177-3AD203B41FA5}">
                      <a16:colId xmlns:a16="http://schemas.microsoft.com/office/drawing/2014/main" val="1265184648"/>
                    </a:ext>
                  </a:extLst>
                </a:gridCol>
              </a:tblGrid>
              <a:tr h="1674507">
                <a:tc gridSpan="3">
                  <a:txBody>
                    <a:bodyPr/>
                    <a:lstStyle/>
                    <a:p>
                      <a:pPr algn="ctr"/>
                      <a:r>
                        <a:rPr lang="pt-PT" sz="3600" dirty="0">
                          <a:latin typeface="Times New Roman" panose="02020603050405020304" pitchFamily="18" charset="0"/>
                          <a:cs typeface="Times New Roman" panose="02020603050405020304" pitchFamily="18" charset="0"/>
                        </a:rPr>
                        <a:t>Fatores críticos de sucesso</a:t>
                      </a:r>
                    </a:p>
                  </a:txBody>
                  <a:tcPr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hMerge="1">
                  <a:txBody>
                    <a:bodyPr/>
                    <a:lstStyle/>
                    <a:p>
                      <a:endParaRPr lang="pt-PT" dirty="0"/>
                    </a:p>
                  </a:txBody>
                  <a:tcPr/>
                </a:tc>
                <a:tc hMerge="1">
                  <a:txBody>
                    <a:bodyPr/>
                    <a:lstStyle/>
                    <a:p>
                      <a:endParaRPr lang="pt-PT" dirty="0"/>
                    </a:p>
                  </a:txBody>
                  <a:tcPr/>
                </a:tc>
                <a:extLst>
                  <a:ext uri="{0D108BD9-81ED-4DB2-BD59-A6C34878D82A}">
                    <a16:rowId xmlns:a16="http://schemas.microsoft.com/office/drawing/2014/main" val="938020801"/>
                  </a:ext>
                </a:extLst>
              </a:tr>
              <a:tr h="1358849">
                <a:tc>
                  <a:txBody>
                    <a:bodyPr/>
                    <a:lstStyle/>
                    <a:p>
                      <a:pPr algn="ctr"/>
                      <a:r>
                        <a:rPr lang="pt-PT" sz="2000" b="1" dirty="0">
                          <a:solidFill>
                            <a:schemeClr val="tx1"/>
                          </a:solidFill>
                          <a:latin typeface="Times New Roman" panose="02020603050405020304" pitchFamily="18" charset="0"/>
                          <a:cs typeface="Times New Roman" panose="02020603050405020304" pitchFamily="18" charset="0"/>
                        </a:rPr>
                        <a:t>Indústria</a:t>
                      </a:r>
                    </a:p>
                  </a:txBody>
                  <a:tcPr anchor="ctr">
                    <a:gradFill flip="none" rotWithShape="1">
                      <a:gsLst>
                        <a:gs pos="0">
                          <a:schemeClr val="accent1">
                            <a:tint val="40000"/>
                            <a:shade val="30000"/>
                            <a:satMod val="115000"/>
                          </a:schemeClr>
                        </a:gs>
                        <a:gs pos="50000">
                          <a:schemeClr val="accent1">
                            <a:tint val="40000"/>
                            <a:shade val="67500"/>
                            <a:satMod val="115000"/>
                          </a:schemeClr>
                        </a:gs>
                        <a:gs pos="100000">
                          <a:schemeClr val="accent1">
                            <a:tint val="40000"/>
                            <a:shade val="100000"/>
                            <a:satMod val="115000"/>
                          </a:schemeClr>
                        </a:gs>
                      </a:gsLst>
                      <a:lin ang="5400000" scaled="1"/>
                      <a:tileRect/>
                    </a:gradFill>
                  </a:tcPr>
                </a:tc>
                <a:tc>
                  <a:txBody>
                    <a:bodyPr/>
                    <a:lstStyle/>
                    <a:p>
                      <a:pPr algn="ctr"/>
                      <a:r>
                        <a:rPr lang="pt-PT" sz="2000" b="1" dirty="0">
                          <a:solidFill>
                            <a:schemeClr val="tx1"/>
                          </a:solidFill>
                          <a:latin typeface="Times New Roman" panose="02020603050405020304" pitchFamily="18" charset="0"/>
                          <a:cs typeface="Times New Roman" panose="02020603050405020304" pitchFamily="18" charset="0"/>
                        </a:rPr>
                        <a:t>Fatores-chave de compra </a:t>
                      </a:r>
                    </a:p>
                    <a:p>
                      <a:pPr algn="ctr"/>
                      <a:r>
                        <a:rPr lang="pt-PT" sz="2000" b="1" dirty="0">
                          <a:solidFill>
                            <a:schemeClr val="tx1"/>
                          </a:solidFill>
                          <a:latin typeface="Times New Roman" panose="02020603050405020304" pitchFamily="18" charset="0"/>
                          <a:cs typeface="Times New Roman" panose="02020603050405020304" pitchFamily="18" charset="0"/>
                        </a:rPr>
                        <a:t>(Valor para clientes)</a:t>
                      </a:r>
                    </a:p>
                  </a:txBody>
                  <a:tcPr anchor="ctr">
                    <a:gradFill flip="none" rotWithShape="1">
                      <a:gsLst>
                        <a:gs pos="0">
                          <a:schemeClr val="accent1">
                            <a:tint val="40000"/>
                            <a:shade val="30000"/>
                            <a:satMod val="115000"/>
                          </a:schemeClr>
                        </a:gs>
                        <a:gs pos="50000">
                          <a:schemeClr val="accent1">
                            <a:tint val="40000"/>
                            <a:shade val="67500"/>
                            <a:satMod val="115000"/>
                          </a:schemeClr>
                        </a:gs>
                        <a:gs pos="100000">
                          <a:schemeClr val="accent1">
                            <a:tint val="40000"/>
                            <a:shade val="100000"/>
                            <a:satMod val="115000"/>
                          </a:schemeClr>
                        </a:gs>
                      </a:gsLst>
                      <a:lin ang="5400000" scaled="1"/>
                      <a:tileRect/>
                    </a:gradFill>
                  </a:tcPr>
                </a:tc>
                <a:tc>
                  <a:txBody>
                    <a:bodyPr/>
                    <a:lstStyle/>
                    <a:p>
                      <a:pPr marL="0" algn="ctr" defTabSz="914400" rtl="0" eaLnBrk="1" latinLnBrk="0" hangingPunct="1"/>
                      <a:r>
                        <a:rPr lang="pt-PT" sz="2000" b="1" kern="1200" dirty="0">
                          <a:solidFill>
                            <a:schemeClr val="tx1"/>
                          </a:solidFill>
                          <a:latin typeface="Times New Roman" panose="02020603050405020304" pitchFamily="18" charset="0"/>
                          <a:ea typeface="+mn-ea"/>
                          <a:cs typeface="Times New Roman" panose="02020603050405020304" pitchFamily="18" charset="0"/>
                        </a:rPr>
                        <a:t>Fatores de competição </a:t>
                      </a:r>
                    </a:p>
                    <a:p>
                      <a:pPr marL="0" algn="ctr" defTabSz="914400" rtl="0" eaLnBrk="1" latinLnBrk="0" hangingPunct="1"/>
                      <a:r>
                        <a:rPr lang="pt-PT" sz="2000" b="1" kern="1200" dirty="0">
                          <a:solidFill>
                            <a:schemeClr val="tx1"/>
                          </a:solidFill>
                          <a:latin typeface="Times New Roman" panose="02020603050405020304" pitchFamily="18" charset="0"/>
                          <a:ea typeface="+mn-ea"/>
                          <a:cs typeface="Times New Roman" panose="02020603050405020304" pitchFamily="18" charset="0"/>
                        </a:rPr>
                        <a:t>(Variáveis de competição)</a:t>
                      </a:r>
                    </a:p>
                  </a:txBody>
                  <a:tcPr anchor="ctr">
                    <a:gradFill flip="none" rotWithShape="1">
                      <a:gsLst>
                        <a:gs pos="0">
                          <a:schemeClr val="accent1">
                            <a:tint val="40000"/>
                            <a:shade val="30000"/>
                            <a:satMod val="115000"/>
                          </a:schemeClr>
                        </a:gs>
                        <a:gs pos="50000">
                          <a:schemeClr val="accent1">
                            <a:tint val="40000"/>
                            <a:shade val="67500"/>
                            <a:satMod val="115000"/>
                          </a:schemeClr>
                        </a:gs>
                        <a:gs pos="100000">
                          <a:schemeClr val="accent1">
                            <a:tint val="40000"/>
                            <a:shade val="100000"/>
                            <a:satMod val="115000"/>
                          </a:schemeClr>
                        </a:gs>
                      </a:gsLst>
                      <a:lin ang="5400000" scaled="1"/>
                      <a:tileRect/>
                    </a:gradFill>
                  </a:tcPr>
                </a:tc>
                <a:extLst>
                  <a:ext uri="{0D108BD9-81ED-4DB2-BD59-A6C34878D82A}">
                    <a16:rowId xmlns:a16="http://schemas.microsoft.com/office/drawing/2014/main" val="1926103730"/>
                  </a:ext>
                </a:extLst>
              </a:tr>
              <a:tr h="3824644">
                <a:tc>
                  <a:txBody>
                    <a:bodyPr/>
                    <a:lstStyle/>
                    <a:p>
                      <a:pPr algn="just"/>
                      <a:r>
                        <a:rPr lang="pt-PT" dirty="0">
                          <a:solidFill>
                            <a:schemeClr val="tx1"/>
                          </a:solidFill>
                          <a:latin typeface="Times New Roman" panose="02020603050405020304" pitchFamily="18" charset="0"/>
                          <a:cs typeface="Times New Roman" panose="02020603050405020304" pitchFamily="18" charset="0"/>
                        </a:rPr>
                        <a:t>- Desenvolvimento tecnológico.</a:t>
                      </a:r>
                    </a:p>
                  </a:txBody>
                  <a:tcPr anchor="ct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 Intuitividade;</a:t>
                      </a:r>
                    </a:p>
                    <a:p>
                      <a:pPr algn="just"/>
                      <a:r>
                        <a:rPr lang="pt-PT" dirty="0">
                          <a:solidFill>
                            <a:schemeClr val="tx1"/>
                          </a:solidFill>
                          <a:latin typeface="Times New Roman" panose="02020603050405020304" pitchFamily="18" charset="0"/>
                          <a:cs typeface="Times New Roman" panose="02020603050405020304" pitchFamily="18" charset="0"/>
                        </a:rPr>
                        <a:t>- Preço;</a:t>
                      </a:r>
                    </a:p>
                    <a:p>
                      <a:pPr algn="just"/>
                      <a:r>
                        <a:rPr lang="pt-PT" dirty="0">
                          <a:solidFill>
                            <a:schemeClr val="tx1"/>
                          </a:solidFill>
                          <a:latin typeface="Times New Roman" panose="02020603050405020304" pitchFamily="18" charset="0"/>
                          <a:cs typeface="Times New Roman" panose="02020603050405020304" pitchFamily="18" charset="0"/>
                        </a:rPr>
                        <a:t>- Acessibilidade;</a:t>
                      </a:r>
                    </a:p>
                    <a:p>
                      <a:pPr marL="0" indent="0" algn="just">
                        <a:buFontTx/>
                        <a:buNone/>
                      </a:pPr>
                      <a:r>
                        <a:rPr lang="pt-PT" dirty="0">
                          <a:solidFill>
                            <a:schemeClr val="tx1"/>
                          </a:solidFill>
                          <a:latin typeface="Times New Roman" panose="02020603050405020304" pitchFamily="18" charset="0"/>
                          <a:cs typeface="Times New Roman" panose="02020603050405020304" pitchFamily="18" charset="0"/>
                        </a:rPr>
                        <a:t>- Suporte técnico;</a:t>
                      </a:r>
                    </a:p>
                    <a:p>
                      <a:pPr marL="0" indent="0" algn="just">
                        <a:buFontTx/>
                        <a:buNone/>
                      </a:pPr>
                      <a:r>
                        <a:rPr lang="pt-PT" dirty="0">
                          <a:solidFill>
                            <a:schemeClr val="tx1"/>
                          </a:solidFill>
                          <a:latin typeface="Times New Roman" panose="02020603050405020304" pitchFamily="18" charset="0"/>
                          <a:cs typeface="Times New Roman" panose="02020603050405020304" pitchFamily="18" charset="0"/>
                        </a:rPr>
                        <a:t>- Qualidade.</a:t>
                      </a:r>
                    </a:p>
                    <a:p>
                      <a:pPr algn="just"/>
                      <a:endParaRPr lang="pt-PT"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 Preço;</a:t>
                      </a:r>
                    </a:p>
                    <a:p>
                      <a:pPr algn="just"/>
                      <a:r>
                        <a:rPr lang="pt-PT" dirty="0">
                          <a:solidFill>
                            <a:schemeClr val="tx1"/>
                          </a:solidFill>
                          <a:latin typeface="Times New Roman" panose="02020603050405020304" pitchFamily="18" charset="0"/>
                          <a:cs typeface="Times New Roman" panose="02020603050405020304" pitchFamily="18" charset="0"/>
                        </a:rPr>
                        <a:t>- Suporte técnico;</a:t>
                      </a:r>
                    </a:p>
                    <a:p>
                      <a:pPr marL="0" indent="0" algn="just">
                        <a:buFontTx/>
                        <a:buNone/>
                      </a:pPr>
                      <a:r>
                        <a:rPr lang="pt-PT" dirty="0">
                          <a:solidFill>
                            <a:schemeClr val="tx1"/>
                          </a:solidFill>
                          <a:latin typeface="Times New Roman" panose="02020603050405020304" pitchFamily="18" charset="0"/>
                          <a:cs typeface="Times New Roman" panose="02020603050405020304" pitchFamily="18" charset="0"/>
                        </a:rPr>
                        <a:t>- Atualização regular da tecnologia.</a:t>
                      </a:r>
                    </a:p>
                    <a:p>
                      <a:pPr marL="285750" indent="-285750" algn="just">
                        <a:buFontTx/>
                        <a:buChar char="-"/>
                      </a:pPr>
                      <a:endParaRPr lang="pt-PT"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34181174"/>
                  </a:ext>
                </a:extLst>
              </a:tr>
            </a:tbl>
          </a:graphicData>
        </a:graphic>
      </p:graphicFrame>
    </p:spTree>
    <p:extLst>
      <p:ext uri="{BB962C8B-B14F-4D97-AF65-F5344CB8AC3E}">
        <p14:creationId xmlns:p14="http://schemas.microsoft.com/office/powerpoint/2010/main" val="420828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33" name="Group 22">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4"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5"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4" name="Rectangle 26">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5"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245048"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31" name="Rectangle 30">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7720EB-5F85-4531-9FCA-658D36895C26}"/>
              </a:ext>
            </a:extLst>
          </p:cNvPr>
          <p:cNvSpPr>
            <a:spLocks noGrp="1"/>
          </p:cNvSpPr>
          <p:nvPr>
            <p:ph type="title"/>
          </p:nvPr>
        </p:nvSpPr>
        <p:spPr>
          <a:xfrm>
            <a:off x="1692322" y="1653731"/>
            <a:ext cx="8779579" cy="3935906"/>
          </a:xfrm>
        </p:spPr>
        <p:txBody>
          <a:bodyPr vert="horz" lIns="91440" tIns="45720" rIns="91440" bIns="45720" rtlCol="0" anchor="t">
            <a:normAutofit/>
          </a:bodyPr>
          <a:lstStyle/>
          <a:p>
            <a:r>
              <a:rPr lang="en-US" sz="8800" cap="all"/>
              <a:t>Análise interna</a:t>
            </a:r>
          </a:p>
        </p:txBody>
      </p:sp>
    </p:spTree>
    <p:extLst>
      <p:ext uri="{BB962C8B-B14F-4D97-AF65-F5344CB8AC3E}">
        <p14:creationId xmlns:p14="http://schemas.microsoft.com/office/powerpoint/2010/main" val="34312555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ítulo 1">
            <a:extLst>
              <a:ext uri="{FF2B5EF4-FFF2-40B4-BE49-F238E27FC236}">
                <a16:creationId xmlns:a16="http://schemas.microsoft.com/office/drawing/2014/main" id="{03564A99-7949-49F6-8C6E-8B0D0C5F2E4F}"/>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dirty="0" err="1"/>
              <a:t>Recursos</a:t>
            </a:r>
            <a:r>
              <a:rPr lang="en-US" sz="6600" cap="all" dirty="0"/>
              <a:t> da </a:t>
            </a:r>
            <a:r>
              <a:rPr lang="en-US" sz="6600" cap="all" dirty="0" err="1"/>
              <a:t>empresa</a:t>
            </a:r>
            <a:endParaRPr lang="en-US" sz="6600" cap="all" dirty="0"/>
          </a:p>
        </p:txBody>
      </p:sp>
      <p:cxnSp>
        <p:nvCxnSpPr>
          <p:cNvPr id="17" name="Straight Connector 16">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33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6FF0C4-841A-4B47-986B-8E2162F3CB61}"/>
              </a:ext>
            </a:extLst>
          </p:cNvPr>
          <p:cNvSpPr>
            <a:spLocks noGrp="1"/>
          </p:cNvSpPr>
          <p:nvPr>
            <p:ph type="title"/>
          </p:nvPr>
        </p:nvSpPr>
        <p:spPr>
          <a:xfrm>
            <a:off x="920824" y="2272683"/>
            <a:ext cx="2781164" cy="3666493"/>
          </a:xfrm>
        </p:spPr>
        <p:txBody>
          <a:bodyPr>
            <a:normAutofit/>
          </a:bodyPr>
          <a:lstStyle/>
          <a:p>
            <a:r>
              <a:rPr lang="pt-PT" sz="4000" dirty="0">
                <a:latin typeface="Times New Roman" panose="02020603050405020304" pitchFamily="18" charset="0"/>
                <a:cs typeface="Times New Roman" panose="02020603050405020304" pitchFamily="18" charset="0"/>
              </a:rPr>
              <a:t>Recursos Humanos</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e Conteúdo 2">
            <a:extLst>
              <a:ext uri="{FF2B5EF4-FFF2-40B4-BE49-F238E27FC236}">
                <a16:creationId xmlns:a16="http://schemas.microsoft.com/office/drawing/2014/main" id="{27D7422C-9515-4B2E-8FC9-21E5A848E4F3}"/>
              </a:ext>
            </a:extLst>
          </p:cNvPr>
          <p:cNvSpPr>
            <a:spLocks noGrp="1"/>
          </p:cNvSpPr>
          <p:nvPr>
            <p:ph idx="1"/>
          </p:nvPr>
        </p:nvSpPr>
        <p:spPr>
          <a:xfrm>
            <a:off x="3120837" y="386500"/>
            <a:ext cx="8704375" cy="1299426"/>
          </a:xfrm>
        </p:spPr>
        <p:txBody>
          <a:bodyPr>
            <a:normAutofit/>
          </a:bodyPr>
          <a:lstStyle/>
          <a:p>
            <a:pPr algn="just"/>
            <a:r>
              <a:rPr lang="pt-PT" dirty="0">
                <a:solidFill>
                  <a:schemeClr val="tx1"/>
                </a:solidFill>
                <a:latin typeface="Times New Roman" panose="02020603050405020304" pitchFamily="18" charset="0"/>
                <a:cs typeface="Times New Roman" panose="02020603050405020304" pitchFamily="18" charset="0"/>
              </a:rPr>
              <a:t>  A Moving2U, de momento, conta com cerca de 6 trabalhadores, todos com o grau de Licenciado em Engenharia Informática, que trabalham todos com grande motivação em proveito da empresa e também em beneficio próprio.</a:t>
            </a:r>
            <a:endParaRPr lang="pt-PT"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pt-PT"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pt-PT"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pt-PT" sz="1600" dirty="0">
              <a:latin typeface="Times New Roman" panose="02020603050405020304" pitchFamily="18" charset="0"/>
              <a:cs typeface="Times New Roman" panose="02020603050405020304" pitchFamily="18" charset="0"/>
            </a:endParaRPr>
          </a:p>
          <a:p>
            <a:pPr lvl="1"/>
            <a:endParaRPr lang="pt-PT" sz="1600" dirty="0"/>
          </a:p>
          <a:p>
            <a:endParaRPr lang="pt-PT" sz="1600" dirty="0"/>
          </a:p>
        </p:txBody>
      </p:sp>
      <p:graphicFrame>
        <p:nvGraphicFramePr>
          <p:cNvPr id="4" name="Diagrama 3">
            <a:extLst>
              <a:ext uri="{FF2B5EF4-FFF2-40B4-BE49-F238E27FC236}">
                <a16:creationId xmlns:a16="http://schemas.microsoft.com/office/drawing/2014/main" id="{FC8BC0E0-2C19-446D-92DD-0366A12742BA}"/>
              </a:ext>
            </a:extLst>
          </p:cNvPr>
          <p:cNvGraphicFramePr/>
          <p:nvPr>
            <p:extLst>
              <p:ext uri="{D42A27DB-BD31-4B8C-83A1-F6EECF244321}">
                <p14:modId xmlns:p14="http://schemas.microsoft.com/office/powerpoint/2010/main" val="3910224773"/>
              </p:ext>
            </p:extLst>
          </p:nvPr>
        </p:nvGraphicFramePr>
        <p:xfrm>
          <a:off x="3808520" y="1784412"/>
          <a:ext cx="7329010" cy="468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46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6FF0C4-841A-4B47-986B-8E2162F3CB61}"/>
              </a:ext>
            </a:extLst>
          </p:cNvPr>
          <p:cNvSpPr>
            <a:spLocks noGrp="1"/>
          </p:cNvSpPr>
          <p:nvPr>
            <p:ph type="title"/>
          </p:nvPr>
        </p:nvSpPr>
        <p:spPr>
          <a:xfrm>
            <a:off x="920824" y="2272683"/>
            <a:ext cx="2781164" cy="3666493"/>
          </a:xfrm>
        </p:spPr>
        <p:txBody>
          <a:bodyPr>
            <a:normAutofit/>
          </a:bodyPr>
          <a:lstStyle/>
          <a:p>
            <a:r>
              <a:rPr lang="pt-PT" sz="4000" dirty="0">
                <a:latin typeface="Times New Roman" panose="02020603050405020304" pitchFamily="18" charset="0"/>
                <a:cs typeface="Times New Roman" panose="02020603050405020304" pitchFamily="18" charset="0"/>
              </a:rPr>
              <a:t>Recursos Humanos</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e Conteúdo 2">
            <a:extLst>
              <a:ext uri="{FF2B5EF4-FFF2-40B4-BE49-F238E27FC236}">
                <a16:creationId xmlns:a16="http://schemas.microsoft.com/office/drawing/2014/main" id="{27D7422C-9515-4B2E-8FC9-21E5A848E4F3}"/>
              </a:ext>
            </a:extLst>
          </p:cNvPr>
          <p:cNvSpPr>
            <a:spLocks noGrp="1"/>
          </p:cNvSpPr>
          <p:nvPr>
            <p:ph idx="1"/>
          </p:nvPr>
        </p:nvSpPr>
        <p:spPr>
          <a:xfrm>
            <a:off x="2711949" y="534879"/>
            <a:ext cx="9001956" cy="6238783"/>
          </a:xfrm>
        </p:spPr>
        <p:txBody>
          <a:bodyPr>
            <a:normAutofit fontScale="47500" lnSpcReduction="20000"/>
          </a:bodyPr>
          <a:lstStyle/>
          <a:p>
            <a:pPr lvl="1" algn="just"/>
            <a:r>
              <a:rPr lang="pt-PT" sz="4500" b="1" i="0" dirty="0">
                <a:solidFill>
                  <a:schemeClr val="tx1"/>
                </a:solidFill>
                <a:latin typeface="Times New Roman" panose="02020603050405020304" pitchFamily="18" charset="0"/>
                <a:cs typeface="Times New Roman" panose="02020603050405020304" pitchFamily="18" charset="0"/>
              </a:rPr>
              <a:t>Eficácia</a:t>
            </a:r>
            <a:r>
              <a:rPr lang="pt-PT" sz="4500" i="0" dirty="0">
                <a:solidFill>
                  <a:schemeClr val="tx1"/>
                </a:solidFill>
                <a:latin typeface="Times New Roman" panose="02020603050405020304" pitchFamily="18" charset="0"/>
                <a:cs typeface="Times New Roman" panose="02020603050405020304" pitchFamily="18" charset="0"/>
              </a:rPr>
              <a:t>: A equipa da Moving2U até ao momento sempre conseguiu atingir as metas propostas, como também é bastante pró-ativa, na resolução de problemas que eventualmente surjam.</a:t>
            </a:r>
          </a:p>
          <a:p>
            <a:pPr marL="530352" lvl="1" indent="0" algn="just">
              <a:buNone/>
            </a:pPr>
            <a:endParaRPr lang="pt-PT" sz="45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r>
              <a:rPr lang="pt-PT" sz="4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Eficiência</a:t>
            </a:r>
            <a:r>
              <a:rPr lang="pt-PT" sz="45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Elevada, o que permite manter projetos de elevada complexidade com um número de recursos humanos muito limitado.</a:t>
            </a:r>
            <a:endParaRPr lang="pt-PT" sz="4500" i="0" dirty="0">
              <a:solidFill>
                <a:schemeClr val="tx1"/>
              </a:solidFill>
              <a:latin typeface="Times New Roman" panose="02020603050405020304" pitchFamily="18" charset="0"/>
              <a:cs typeface="Times New Roman" panose="02020603050405020304" pitchFamily="18" charset="0"/>
            </a:endParaRPr>
          </a:p>
          <a:p>
            <a:pPr marL="530352" lvl="1" indent="0" algn="just">
              <a:buNone/>
            </a:pPr>
            <a:endParaRPr lang="pt-PT" sz="4500" i="0" dirty="0">
              <a:solidFill>
                <a:schemeClr val="tx1"/>
              </a:solidFill>
              <a:latin typeface="Times New Roman" panose="02020603050405020304" pitchFamily="18" charset="0"/>
              <a:cs typeface="Times New Roman" panose="02020603050405020304" pitchFamily="18" charset="0"/>
            </a:endParaRPr>
          </a:p>
          <a:p>
            <a:pPr lvl="1" algn="just"/>
            <a:r>
              <a:rPr lang="pt-PT" sz="4500" b="1" i="0" dirty="0">
                <a:solidFill>
                  <a:schemeClr val="tx1"/>
                </a:solidFill>
                <a:latin typeface="Times New Roman" panose="02020603050405020304" pitchFamily="18" charset="0"/>
                <a:cs typeface="Times New Roman" panose="02020603050405020304" pitchFamily="18" charset="0"/>
              </a:rPr>
              <a:t>Evolução</a:t>
            </a:r>
            <a:r>
              <a:rPr lang="pt-PT" sz="4500" i="0" dirty="0">
                <a:solidFill>
                  <a:schemeClr val="tx1"/>
                </a:solidFill>
                <a:latin typeface="Times New Roman" panose="02020603050405020304" pitchFamily="18" charset="0"/>
                <a:cs typeface="Times New Roman" panose="02020603050405020304" pitchFamily="18" charset="0"/>
              </a:rPr>
              <a:t>: É uma equipa que procura sempre inovação, para se poder destacar cada vez mais no mercado.</a:t>
            </a:r>
          </a:p>
          <a:p>
            <a:pPr marL="530352" lvl="1" indent="0" algn="just">
              <a:buNone/>
            </a:pPr>
            <a:endParaRPr lang="pt-PT" sz="4500" i="0" dirty="0">
              <a:solidFill>
                <a:schemeClr val="tx1"/>
              </a:solidFill>
              <a:latin typeface="Times New Roman" panose="02020603050405020304" pitchFamily="18" charset="0"/>
              <a:cs typeface="Times New Roman" panose="02020603050405020304" pitchFamily="18" charset="0"/>
            </a:endParaRPr>
          </a:p>
          <a:p>
            <a:pPr lvl="1" algn="just"/>
            <a:r>
              <a:rPr lang="pt-PT" sz="4500" b="1" i="0" dirty="0">
                <a:solidFill>
                  <a:schemeClr val="tx1"/>
                </a:solidFill>
                <a:latin typeface="Times New Roman" panose="02020603050405020304" pitchFamily="18" charset="0"/>
                <a:cs typeface="Times New Roman" panose="02020603050405020304" pitchFamily="18" charset="0"/>
              </a:rPr>
              <a:t>Interação</a:t>
            </a:r>
            <a:r>
              <a:rPr lang="pt-PT" sz="4500" i="0" dirty="0">
                <a:solidFill>
                  <a:schemeClr val="tx1"/>
                </a:solidFill>
                <a:latin typeface="Times New Roman" panose="02020603050405020304" pitchFamily="18" charset="0"/>
                <a:cs typeface="Times New Roman" panose="02020603050405020304" pitchFamily="18" charset="0"/>
              </a:rPr>
              <a:t>: A empresa conta sempre com todos, sendo que se entreajudam quando é necessário.</a:t>
            </a:r>
          </a:p>
          <a:p>
            <a:pPr marL="530352" lvl="1" indent="0" algn="just">
              <a:buNone/>
            </a:pPr>
            <a:endParaRPr lang="pt-PT" sz="45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r>
              <a:rPr lang="pt-PT" sz="4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Grau de motivação</a:t>
            </a:r>
            <a:r>
              <a:rPr lang="pt-PT" sz="45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Elevada (bom ambiente, excelente equipa e modo de trabalho, flexibilidade no horário).</a:t>
            </a:r>
          </a:p>
          <a:p>
            <a:pPr marL="530352" lvl="1" indent="0" algn="just">
              <a:buNone/>
            </a:pPr>
            <a:endParaRPr lang="pt-PT" sz="45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r>
              <a:rPr lang="pt-PT" sz="4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Autonomia de decisão</a:t>
            </a:r>
            <a:r>
              <a:rPr lang="pt-PT" sz="45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Elevada. </a:t>
            </a:r>
            <a:r>
              <a:rPr lang="pt-PT" sz="4500" i="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É</a:t>
            </a:r>
            <a:r>
              <a:rPr lang="pt-PT" sz="45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valorizada a capacidade de decisão de cada colaborador.</a:t>
            </a:r>
          </a:p>
          <a:p>
            <a:pPr marL="530352" lvl="1" indent="0" algn="just">
              <a:buNone/>
            </a:pPr>
            <a:endParaRPr lang="pt-PT" sz="45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r>
              <a:rPr lang="pt-PT" sz="4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Abertura de diálogo</a:t>
            </a:r>
            <a:r>
              <a:rPr lang="pt-PT" sz="450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Faz parte do ADN da Moving2U ouvir os colaboradores e valorizar a sua opinião.</a:t>
            </a:r>
          </a:p>
          <a:p>
            <a:pPr lvl="1" algn="just"/>
            <a:endParaRPr lang="pt-PT"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pt-PT"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pt-PT"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pt-PT" sz="1600" dirty="0">
              <a:latin typeface="Times New Roman" panose="02020603050405020304" pitchFamily="18" charset="0"/>
              <a:cs typeface="Times New Roman" panose="02020603050405020304" pitchFamily="18" charset="0"/>
            </a:endParaRPr>
          </a:p>
          <a:p>
            <a:pPr lvl="1"/>
            <a:endParaRPr lang="pt-PT" sz="1600" dirty="0"/>
          </a:p>
          <a:p>
            <a:endParaRPr lang="pt-PT" sz="1600" dirty="0"/>
          </a:p>
        </p:txBody>
      </p:sp>
    </p:spTree>
    <p:extLst>
      <p:ext uri="{BB962C8B-B14F-4D97-AF65-F5344CB8AC3E}">
        <p14:creationId xmlns:p14="http://schemas.microsoft.com/office/powerpoint/2010/main" val="75454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9474F7A-C90E-4979-90EB-8783E10DF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E45879-8638-454D-AD0F-A384AC63D0F6}"/>
              </a:ext>
            </a:extLst>
          </p:cNvPr>
          <p:cNvSpPr>
            <a:spLocks noGrp="1"/>
          </p:cNvSpPr>
          <p:nvPr>
            <p:ph type="title"/>
          </p:nvPr>
        </p:nvSpPr>
        <p:spPr>
          <a:xfrm>
            <a:off x="4602145" y="800100"/>
            <a:ext cx="7589855" cy="1485900"/>
          </a:xfrm>
        </p:spPr>
        <p:txBody>
          <a:bodyPr vert="horz" lIns="91440" tIns="45720" rIns="91440" bIns="45720" rtlCol="0" anchor="t">
            <a:normAutofit/>
          </a:bodyPr>
          <a:lstStyle/>
          <a:p>
            <a:pPr algn="ctr"/>
            <a:r>
              <a:rPr lang="en-US" b="1" dirty="0" err="1"/>
              <a:t>Recursos</a:t>
            </a:r>
            <a:r>
              <a:rPr lang="en-US" b="1" dirty="0"/>
              <a:t> </a:t>
            </a:r>
            <a:r>
              <a:rPr lang="en-US" b="1" dirty="0" err="1"/>
              <a:t>Financeiros</a:t>
            </a:r>
            <a:endParaRPr lang="en-US" b="1" dirty="0"/>
          </a:p>
        </p:txBody>
      </p:sp>
      <p:sp>
        <p:nvSpPr>
          <p:cNvPr id="20" name="Rectangle 16">
            <a:extLst>
              <a:ext uri="{FF2B5EF4-FFF2-40B4-BE49-F238E27FC236}">
                <a16:creationId xmlns:a16="http://schemas.microsoft.com/office/drawing/2014/main" id="{B89F1C51-9A32-41EF-A4FB-15FDD4142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ção de Conteúdo 2">
            <a:extLst>
              <a:ext uri="{FF2B5EF4-FFF2-40B4-BE49-F238E27FC236}">
                <a16:creationId xmlns:a16="http://schemas.microsoft.com/office/drawing/2014/main" id="{5FFC6EF7-9033-422C-90EC-EB6F5638DB65}"/>
              </a:ext>
            </a:extLst>
          </p:cNvPr>
          <p:cNvSpPr txBox="1">
            <a:spLocks/>
          </p:cNvSpPr>
          <p:nvPr/>
        </p:nvSpPr>
        <p:spPr>
          <a:xfrm>
            <a:off x="5194384" y="2724150"/>
            <a:ext cx="6176776"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buFont typeface="Franklin Gothic Book" panose="020B0503020102020204" pitchFamily="34" charset="0"/>
              <a:buNone/>
            </a:pPr>
            <a:r>
              <a:rPr lang="en-US" dirty="0">
                <a:solidFill>
                  <a:schemeClr val="tx1"/>
                </a:solidFill>
              </a:rPr>
              <a:t>A </a:t>
            </a:r>
            <a:r>
              <a:rPr lang="pt-PT" dirty="0">
                <a:solidFill>
                  <a:schemeClr val="tx1"/>
                </a:solidFill>
              </a:rPr>
              <a:t>empresa</a:t>
            </a:r>
            <a:r>
              <a:rPr lang="en-US" dirty="0">
                <a:solidFill>
                  <a:schemeClr val="tx1"/>
                </a:solidFill>
              </a:rPr>
              <a:t> Moving2U </a:t>
            </a:r>
            <a:r>
              <a:rPr lang="pt-PT" dirty="0">
                <a:solidFill>
                  <a:schemeClr val="tx1"/>
                </a:solidFill>
              </a:rPr>
              <a:t>tem</a:t>
            </a:r>
            <a:r>
              <a:rPr lang="en-US" dirty="0">
                <a:solidFill>
                  <a:schemeClr val="tx1"/>
                </a:solidFill>
              </a:rPr>
              <a:t> alto </a:t>
            </a:r>
            <a:r>
              <a:rPr lang="en-US" dirty="0" err="1">
                <a:solidFill>
                  <a:schemeClr val="tx1"/>
                </a:solidFill>
              </a:rPr>
              <a:t>nível</a:t>
            </a:r>
            <a:r>
              <a:rPr lang="en-US" dirty="0">
                <a:solidFill>
                  <a:schemeClr val="tx1"/>
                </a:solidFill>
              </a:rPr>
              <a:t> de </a:t>
            </a:r>
            <a:r>
              <a:rPr lang="en-US" dirty="0" err="1">
                <a:solidFill>
                  <a:schemeClr val="tx1"/>
                </a:solidFill>
              </a:rPr>
              <a:t>liquidez</a:t>
            </a:r>
            <a:r>
              <a:rPr lang="en-US" dirty="0">
                <a:solidFill>
                  <a:schemeClr val="tx1"/>
                </a:solidFill>
              </a:rPr>
              <a:t>.</a:t>
            </a:r>
          </a:p>
          <a:p>
            <a:pPr algn="just">
              <a:buFont typeface="Franklin Gothic Book" panose="020B0503020102020204" pitchFamily="34" charset="0"/>
              <a:buNone/>
            </a:pPr>
            <a:r>
              <a:rPr lang="en-US" b="1" dirty="0" err="1">
                <a:solidFill>
                  <a:schemeClr val="tx1"/>
                </a:solidFill>
              </a:rPr>
              <a:t>Indicadores</a:t>
            </a:r>
            <a:r>
              <a:rPr lang="en-US" b="1" dirty="0">
                <a:solidFill>
                  <a:schemeClr val="tx1"/>
                </a:solidFill>
              </a:rPr>
              <a:t> </a:t>
            </a:r>
            <a:r>
              <a:rPr lang="en-US" b="1" dirty="0" err="1">
                <a:solidFill>
                  <a:schemeClr val="tx1"/>
                </a:solidFill>
              </a:rPr>
              <a:t>Financeiros</a:t>
            </a:r>
            <a:r>
              <a:rPr lang="en-US" b="1" dirty="0">
                <a:solidFill>
                  <a:schemeClr val="tx1"/>
                </a:solidFill>
              </a:rPr>
              <a:t> – 2017, 2018 e 2019:</a:t>
            </a:r>
            <a:endParaRPr lang="en-US" dirty="0">
              <a:solidFill>
                <a:schemeClr val="tx1"/>
              </a:solidFill>
            </a:endParaRPr>
          </a:p>
          <a:p>
            <a:pPr algn="just"/>
            <a:r>
              <a:rPr lang="en-US" dirty="0">
                <a:solidFill>
                  <a:schemeClr val="tx1"/>
                </a:solidFill>
              </a:rPr>
              <a:t>Capital </a:t>
            </a:r>
            <a:r>
              <a:rPr lang="en-US" dirty="0" err="1">
                <a:solidFill>
                  <a:schemeClr val="tx1"/>
                </a:solidFill>
              </a:rPr>
              <a:t>Próprio</a:t>
            </a:r>
            <a:r>
              <a:rPr lang="en-US" dirty="0">
                <a:solidFill>
                  <a:schemeClr val="tx1"/>
                </a:solidFill>
              </a:rPr>
              <a:t>: 167.344€ – 172.438€ – 188.183€</a:t>
            </a:r>
          </a:p>
          <a:p>
            <a:pPr algn="just"/>
            <a:r>
              <a:rPr lang="en-US" dirty="0" err="1">
                <a:solidFill>
                  <a:schemeClr val="tx1"/>
                </a:solidFill>
              </a:rPr>
              <a:t>Financiamento</a:t>
            </a:r>
            <a:r>
              <a:rPr lang="en-US" dirty="0">
                <a:solidFill>
                  <a:schemeClr val="tx1"/>
                </a:solidFill>
              </a:rPr>
              <a:t>: 47.704€ – 34.375€ – 43.383€</a:t>
            </a:r>
          </a:p>
        </p:txBody>
      </p:sp>
      <p:pic>
        <p:nvPicPr>
          <p:cNvPr id="14" name="Imagem 13">
            <a:extLst>
              <a:ext uri="{FF2B5EF4-FFF2-40B4-BE49-F238E27FC236}">
                <a16:creationId xmlns:a16="http://schemas.microsoft.com/office/drawing/2014/main" id="{D70CCED2-ABB4-4F6A-8447-7E1CB6A0D4D1}"/>
              </a:ext>
            </a:extLst>
          </p:cNvPr>
          <p:cNvPicPr>
            <a:picLocks noChangeAspect="1"/>
          </p:cNvPicPr>
          <p:nvPr/>
        </p:nvPicPr>
        <p:blipFill rotWithShape="1">
          <a:blip r:embed="rId2">
            <a:extLst>
              <a:ext uri="{28A0092B-C50C-407E-A947-70E740481C1C}">
                <a14:useLocalDpi xmlns:a14="http://schemas.microsoft.com/office/drawing/2010/main" val="0"/>
              </a:ext>
            </a:extLst>
          </a:blip>
          <a:srcRect l="20974" r="39167"/>
          <a:stretch/>
        </p:blipFill>
        <p:spPr>
          <a:xfrm>
            <a:off x="0" y="-376"/>
            <a:ext cx="4373545" cy="6858000"/>
          </a:xfrm>
          <a:prstGeom prst="rect">
            <a:avLst/>
          </a:prstGeom>
        </p:spPr>
      </p:pic>
    </p:spTree>
    <p:extLst>
      <p:ext uri="{BB962C8B-B14F-4D97-AF65-F5344CB8AC3E}">
        <p14:creationId xmlns:p14="http://schemas.microsoft.com/office/powerpoint/2010/main" val="77855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A032AF67-9361-4696-893D-E91665A60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m 6">
            <a:extLst>
              <a:ext uri="{FF2B5EF4-FFF2-40B4-BE49-F238E27FC236}">
                <a16:creationId xmlns:a16="http://schemas.microsoft.com/office/drawing/2014/main" id="{D15CCFEE-6B19-4B75-8771-EB28564ADC6B}"/>
              </a:ext>
            </a:extLst>
          </p:cNvPr>
          <p:cNvPicPr>
            <a:picLocks noChangeAspect="1"/>
          </p:cNvPicPr>
          <p:nvPr/>
        </p:nvPicPr>
        <p:blipFill rotWithShape="1">
          <a:blip r:embed="rId2">
            <a:extLst>
              <a:ext uri="{28A0092B-C50C-407E-A947-70E740481C1C}">
                <a14:useLocalDpi xmlns:a14="http://schemas.microsoft.com/office/drawing/2010/main" val="0"/>
              </a:ext>
            </a:extLst>
          </a:blip>
          <a:srcRect l="709" t="1827" r="5195" b="2575"/>
          <a:stretch/>
        </p:blipFill>
        <p:spPr>
          <a:xfrm>
            <a:off x="1132514" y="3055762"/>
            <a:ext cx="10405222" cy="37263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8" name="Tabela 9">
            <a:extLst>
              <a:ext uri="{FF2B5EF4-FFF2-40B4-BE49-F238E27FC236}">
                <a16:creationId xmlns:a16="http://schemas.microsoft.com/office/drawing/2014/main" id="{B913D579-6DFA-4C0F-A06B-F27EA74734BE}"/>
              </a:ext>
            </a:extLst>
          </p:cNvPr>
          <p:cNvGraphicFramePr>
            <a:graphicFrameLocks noGrp="1"/>
          </p:cNvGraphicFramePr>
          <p:nvPr>
            <p:extLst>
              <p:ext uri="{D42A27DB-BD31-4B8C-83A1-F6EECF244321}">
                <p14:modId xmlns:p14="http://schemas.microsoft.com/office/powerpoint/2010/main" val="3127091322"/>
              </p:ext>
            </p:extLst>
          </p:nvPr>
        </p:nvGraphicFramePr>
        <p:xfrm>
          <a:off x="4343400" y="75906"/>
          <a:ext cx="7028896" cy="2834640"/>
        </p:xfrm>
        <a:graphic>
          <a:graphicData uri="http://schemas.openxmlformats.org/drawingml/2006/table">
            <a:tbl>
              <a:tblPr firstRow="1" bandRow="1">
                <a:tableStyleId>{5C22544A-7EE6-4342-B048-85BDC9FD1C3A}</a:tableStyleId>
              </a:tblPr>
              <a:tblGrid>
                <a:gridCol w="1616626">
                  <a:extLst>
                    <a:ext uri="{9D8B030D-6E8A-4147-A177-3AD203B41FA5}">
                      <a16:colId xmlns:a16="http://schemas.microsoft.com/office/drawing/2014/main" val="2802967989"/>
                    </a:ext>
                  </a:extLst>
                </a:gridCol>
                <a:gridCol w="3069305">
                  <a:extLst>
                    <a:ext uri="{9D8B030D-6E8A-4147-A177-3AD203B41FA5}">
                      <a16:colId xmlns:a16="http://schemas.microsoft.com/office/drawing/2014/main" val="3631107280"/>
                    </a:ext>
                  </a:extLst>
                </a:gridCol>
                <a:gridCol w="2342965">
                  <a:extLst>
                    <a:ext uri="{9D8B030D-6E8A-4147-A177-3AD203B41FA5}">
                      <a16:colId xmlns:a16="http://schemas.microsoft.com/office/drawing/2014/main" val="3904113760"/>
                    </a:ext>
                  </a:extLst>
                </a:gridCol>
              </a:tblGrid>
              <a:tr h="515630">
                <a:tc>
                  <a:txBody>
                    <a:bodyPr/>
                    <a:lstStyle/>
                    <a:p>
                      <a:pPr algn="ctr"/>
                      <a:r>
                        <a:rPr lang="pt-PT" dirty="0">
                          <a:latin typeface="+mn-lt"/>
                        </a:rPr>
                        <a:t>Anos</a:t>
                      </a:r>
                    </a:p>
                  </a:txBody>
                  <a:tcPr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tc>
                  <a:txBody>
                    <a:bodyPr/>
                    <a:lstStyle/>
                    <a:p>
                      <a:pPr algn="ctr"/>
                      <a:r>
                        <a:rPr lang="pt-PT" sz="1800" b="1" dirty="0">
                          <a:effectLst/>
                          <a:latin typeface="+mn-lt"/>
                          <a:ea typeface="Calibri" panose="020F0502020204030204" pitchFamily="34" charset="0"/>
                          <a:cs typeface="Times New Roman" panose="02020603050405020304" pitchFamily="18" charset="0"/>
                        </a:rPr>
                        <a:t>Volume de Vendas aproximado</a:t>
                      </a:r>
                      <a:endParaRPr lang="pt-PT" dirty="0">
                        <a:latin typeface="+mn-lt"/>
                      </a:endParaRPr>
                    </a:p>
                  </a:txBody>
                  <a:tcPr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tc>
                  <a:txBody>
                    <a:bodyPr/>
                    <a:lstStyle/>
                    <a:p>
                      <a:pPr algn="ctr"/>
                      <a:r>
                        <a:rPr lang="pt-PT" sz="1800" b="1" dirty="0">
                          <a:effectLst/>
                          <a:latin typeface="+mn-lt"/>
                          <a:ea typeface="Calibri" panose="020F0502020204030204" pitchFamily="34" charset="0"/>
                          <a:cs typeface="Times New Roman" panose="02020603050405020304" pitchFamily="18" charset="0"/>
                        </a:rPr>
                        <a:t>Lucro aproximado</a:t>
                      </a:r>
                      <a:endParaRPr lang="pt-PT" dirty="0">
                        <a:latin typeface="+mn-lt"/>
                      </a:endParaRPr>
                    </a:p>
                  </a:txBody>
                  <a:tcPr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tcPr>
                </a:tc>
                <a:extLst>
                  <a:ext uri="{0D108BD9-81ED-4DB2-BD59-A6C34878D82A}">
                    <a16:rowId xmlns:a16="http://schemas.microsoft.com/office/drawing/2014/main" val="4105787210"/>
                  </a:ext>
                </a:extLst>
              </a:tr>
              <a:tr h="294646">
                <a:tc>
                  <a:txBody>
                    <a:bodyPr/>
                    <a:lstStyle/>
                    <a:p>
                      <a:pPr algn="ctr"/>
                      <a:r>
                        <a:rPr lang="pt-PT" b="1" dirty="0">
                          <a:latin typeface="+mn-lt"/>
                        </a:rPr>
                        <a:t>2015</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pPr algn="ctr"/>
                      <a:r>
                        <a:rPr lang="pt-PT" sz="1800" dirty="0">
                          <a:effectLst/>
                          <a:latin typeface="+mn-lt"/>
                          <a:ea typeface="Calibri" panose="020F0502020204030204" pitchFamily="34" charset="0"/>
                          <a:cs typeface="Times New Roman" panose="02020603050405020304" pitchFamily="18" charset="0"/>
                        </a:rPr>
                        <a:t>236.500€</a:t>
                      </a:r>
                      <a:endParaRPr lang="pt-PT" dirty="0">
                        <a:latin typeface="+mn-lt"/>
                      </a:endParaRPr>
                    </a:p>
                  </a:txBody>
                  <a:tcPr anchor="ctr"/>
                </a:tc>
                <a:tc>
                  <a:txBody>
                    <a:bodyPr/>
                    <a:lstStyle/>
                    <a:p>
                      <a:pPr algn="ctr"/>
                      <a:r>
                        <a:rPr lang="pt-PT" sz="1800" dirty="0">
                          <a:effectLst/>
                          <a:latin typeface="+mn-lt"/>
                          <a:ea typeface="Calibri" panose="020F0502020204030204" pitchFamily="34" charset="0"/>
                          <a:cs typeface="Times New Roman" panose="02020603050405020304" pitchFamily="18" charset="0"/>
                        </a:rPr>
                        <a:t>17.000€</a:t>
                      </a:r>
                      <a:endParaRPr lang="pt-PT" dirty="0">
                        <a:latin typeface="+mn-lt"/>
                      </a:endParaRPr>
                    </a:p>
                  </a:txBody>
                  <a:tcPr anchor="ctr"/>
                </a:tc>
                <a:extLst>
                  <a:ext uri="{0D108BD9-81ED-4DB2-BD59-A6C34878D82A}">
                    <a16:rowId xmlns:a16="http://schemas.microsoft.com/office/drawing/2014/main" val="588103739"/>
                  </a:ext>
                </a:extLst>
              </a:tr>
              <a:tr h="294646">
                <a:tc>
                  <a:txBody>
                    <a:bodyPr/>
                    <a:lstStyle/>
                    <a:p>
                      <a:pPr algn="ctr"/>
                      <a:r>
                        <a:rPr lang="pt-PT" b="1" dirty="0">
                          <a:latin typeface="+mn-lt"/>
                        </a:rPr>
                        <a:t>2016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pPr algn="ctr"/>
                      <a:r>
                        <a:rPr lang="pt-PT" sz="1800" dirty="0">
                          <a:effectLst/>
                          <a:latin typeface="+mn-lt"/>
                          <a:ea typeface="Calibri" panose="020F0502020204030204" pitchFamily="34" charset="0"/>
                          <a:cs typeface="Times New Roman" panose="02020603050405020304" pitchFamily="18" charset="0"/>
                        </a:rPr>
                        <a:t>256.500€</a:t>
                      </a:r>
                      <a:endParaRPr lang="pt-PT" dirty="0">
                        <a:latin typeface="+mn-lt"/>
                      </a:endParaRPr>
                    </a:p>
                  </a:txBody>
                  <a:tcPr anchor="ctr"/>
                </a:tc>
                <a:tc>
                  <a:txBody>
                    <a:bodyPr/>
                    <a:lstStyle/>
                    <a:p>
                      <a:pPr algn="ctr"/>
                      <a:r>
                        <a:rPr lang="pt-PT" sz="1800" dirty="0">
                          <a:effectLst/>
                          <a:latin typeface="+mn-lt"/>
                          <a:ea typeface="Calibri" panose="020F0502020204030204" pitchFamily="34" charset="0"/>
                          <a:cs typeface="Times New Roman" panose="02020603050405020304" pitchFamily="18" charset="0"/>
                        </a:rPr>
                        <a:t>11.000€</a:t>
                      </a:r>
                      <a:endParaRPr lang="pt-PT" dirty="0">
                        <a:latin typeface="+mn-lt"/>
                      </a:endParaRPr>
                    </a:p>
                  </a:txBody>
                  <a:tcPr anchor="ctr"/>
                </a:tc>
                <a:extLst>
                  <a:ext uri="{0D108BD9-81ED-4DB2-BD59-A6C34878D82A}">
                    <a16:rowId xmlns:a16="http://schemas.microsoft.com/office/drawing/2014/main" val="2613492005"/>
                  </a:ext>
                </a:extLst>
              </a:tr>
              <a:tr h="294646">
                <a:tc>
                  <a:txBody>
                    <a:bodyPr/>
                    <a:lstStyle/>
                    <a:p>
                      <a:pPr algn="ctr"/>
                      <a:r>
                        <a:rPr lang="pt-PT" b="1" dirty="0">
                          <a:latin typeface="+mn-lt"/>
                        </a:rPr>
                        <a:t>2017</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pPr algn="ctr"/>
                      <a:r>
                        <a:rPr lang="pt-PT" sz="1800" dirty="0">
                          <a:effectLst/>
                          <a:latin typeface="+mn-lt"/>
                          <a:ea typeface="Calibri" panose="020F0502020204030204" pitchFamily="34" charset="0"/>
                          <a:cs typeface="Times New Roman" panose="02020603050405020304" pitchFamily="18" charset="0"/>
                        </a:rPr>
                        <a:t>238.000€</a:t>
                      </a:r>
                      <a:endParaRPr lang="pt-PT" dirty="0">
                        <a:latin typeface="+mn-lt"/>
                      </a:endParaRPr>
                    </a:p>
                  </a:txBody>
                  <a:tcPr anchor="ctr"/>
                </a:tc>
                <a:tc>
                  <a:txBody>
                    <a:bodyPr/>
                    <a:lstStyle/>
                    <a:p>
                      <a:pPr algn="ctr"/>
                      <a:r>
                        <a:rPr lang="pt-PT" sz="1800" dirty="0">
                          <a:effectLst/>
                          <a:latin typeface="+mn-lt"/>
                          <a:ea typeface="Calibri" panose="020F0502020204030204" pitchFamily="34" charset="0"/>
                          <a:cs typeface="Times New Roman" panose="02020603050405020304" pitchFamily="18" charset="0"/>
                        </a:rPr>
                        <a:t>3.000€</a:t>
                      </a:r>
                      <a:endParaRPr lang="pt-PT" dirty="0">
                        <a:latin typeface="+mn-lt"/>
                      </a:endParaRPr>
                    </a:p>
                  </a:txBody>
                  <a:tcPr anchor="ctr"/>
                </a:tc>
                <a:extLst>
                  <a:ext uri="{0D108BD9-81ED-4DB2-BD59-A6C34878D82A}">
                    <a16:rowId xmlns:a16="http://schemas.microsoft.com/office/drawing/2014/main" val="3861812606"/>
                  </a:ext>
                </a:extLst>
              </a:tr>
              <a:tr h="294646">
                <a:tc>
                  <a:txBody>
                    <a:bodyPr/>
                    <a:lstStyle/>
                    <a:p>
                      <a:pPr algn="ctr"/>
                      <a:r>
                        <a:rPr lang="pt-PT" b="1" dirty="0">
                          <a:latin typeface="+mn-lt"/>
                        </a:rPr>
                        <a:t>2018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pPr algn="ctr"/>
                      <a:r>
                        <a:rPr lang="pt-PT" sz="1800" dirty="0">
                          <a:effectLst/>
                          <a:latin typeface="+mn-lt"/>
                          <a:ea typeface="Calibri" panose="020F0502020204030204" pitchFamily="34" charset="0"/>
                          <a:cs typeface="Times New Roman" panose="02020603050405020304" pitchFamily="18" charset="0"/>
                        </a:rPr>
                        <a:t>278.500€</a:t>
                      </a:r>
                      <a:endParaRPr lang="pt-PT" dirty="0">
                        <a:latin typeface="+mn-lt"/>
                      </a:endParaRPr>
                    </a:p>
                  </a:txBody>
                  <a:tcPr anchor="ctr"/>
                </a:tc>
                <a:tc>
                  <a:txBody>
                    <a:bodyPr/>
                    <a:lstStyle/>
                    <a:p>
                      <a:pPr algn="ctr"/>
                      <a:r>
                        <a:rPr lang="pt-PT" sz="1800" dirty="0">
                          <a:effectLst/>
                          <a:latin typeface="+mn-lt"/>
                          <a:ea typeface="Calibri" panose="020F0502020204030204" pitchFamily="34" charset="0"/>
                          <a:cs typeface="Times New Roman" panose="02020603050405020304" pitchFamily="18" charset="0"/>
                        </a:rPr>
                        <a:t>5.000€</a:t>
                      </a:r>
                      <a:endParaRPr lang="pt-PT" dirty="0">
                        <a:latin typeface="+mn-lt"/>
                      </a:endParaRPr>
                    </a:p>
                  </a:txBody>
                  <a:tcPr anchor="ctr"/>
                </a:tc>
                <a:extLst>
                  <a:ext uri="{0D108BD9-81ED-4DB2-BD59-A6C34878D82A}">
                    <a16:rowId xmlns:a16="http://schemas.microsoft.com/office/drawing/2014/main" val="2607981479"/>
                  </a:ext>
                </a:extLst>
              </a:tr>
              <a:tr h="294646">
                <a:tc>
                  <a:txBody>
                    <a:bodyPr/>
                    <a:lstStyle/>
                    <a:p>
                      <a:pPr algn="ctr"/>
                      <a:r>
                        <a:rPr lang="pt-PT" b="1" dirty="0">
                          <a:latin typeface="+mn-lt"/>
                        </a:rPr>
                        <a:t>2019</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pPr algn="ctr"/>
                      <a:r>
                        <a:rPr lang="pt-PT" dirty="0">
                          <a:latin typeface="+mn-lt"/>
                          <a:ea typeface="Calibri" panose="020F0502020204030204" pitchFamily="34" charset="0"/>
                          <a:cs typeface="Times New Roman" panose="02020603050405020304" pitchFamily="18" charset="0"/>
                        </a:rPr>
                        <a:t>3</a:t>
                      </a:r>
                      <a:r>
                        <a:rPr lang="pt-PT" sz="1800" dirty="0">
                          <a:effectLst/>
                          <a:latin typeface="+mn-lt"/>
                          <a:ea typeface="Calibri" panose="020F0502020204030204" pitchFamily="34" charset="0"/>
                          <a:cs typeface="Times New Roman" panose="02020603050405020304" pitchFamily="18" charset="0"/>
                        </a:rPr>
                        <a:t>35.000€</a:t>
                      </a:r>
                      <a:endParaRPr lang="pt-PT" dirty="0">
                        <a:latin typeface="+mn-lt"/>
                      </a:endParaRPr>
                    </a:p>
                  </a:txBody>
                  <a:tcPr anchor="ctr"/>
                </a:tc>
                <a:tc>
                  <a:txBody>
                    <a:bodyPr/>
                    <a:lstStyle/>
                    <a:p>
                      <a:pPr algn="ctr"/>
                      <a:r>
                        <a:rPr lang="pt-PT" sz="1800" dirty="0">
                          <a:effectLst/>
                          <a:latin typeface="+mn-lt"/>
                          <a:ea typeface="Calibri" panose="020F0502020204030204" pitchFamily="34" charset="0"/>
                          <a:cs typeface="Times New Roman" panose="02020603050405020304" pitchFamily="18" charset="0"/>
                        </a:rPr>
                        <a:t>15.000€</a:t>
                      </a:r>
                      <a:endParaRPr lang="pt-PT" dirty="0">
                        <a:latin typeface="+mn-lt"/>
                      </a:endParaRPr>
                    </a:p>
                  </a:txBody>
                  <a:tcPr anchor="ctr"/>
                </a:tc>
                <a:extLst>
                  <a:ext uri="{0D108BD9-81ED-4DB2-BD59-A6C34878D82A}">
                    <a16:rowId xmlns:a16="http://schemas.microsoft.com/office/drawing/2014/main" val="4233203951"/>
                  </a:ext>
                </a:extLst>
              </a:tr>
              <a:tr h="294646">
                <a:tc>
                  <a:txBody>
                    <a:bodyPr/>
                    <a:lstStyle/>
                    <a:p>
                      <a:pPr algn="ctr"/>
                      <a:r>
                        <a:rPr lang="pt-PT" b="1" dirty="0">
                          <a:latin typeface="+mn-lt"/>
                        </a:rPr>
                        <a:t>2020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a:txBody>
                    <a:bodyPr/>
                    <a:lstStyle/>
                    <a:p>
                      <a:pPr algn="ctr"/>
                      <a:r>
                        <a:rPr lang="pt-PT" dirty="0">
                          <a:latin typeface="+mn-lt"/>
                          <a:ea typeface="Calibri" panose="020F0502020204030204" pitchFamily="34" charset="0"/>
                          <a:cs typeface="Times New Roman" panose="02020603050405020304" pitchFamily="18" charset="0"/>
                        </a:rPr>
                        <a:t>325.000€</a:t>
                      </a:r>
                      <a:endParaRPr lang="pt-PT" dirty="0">
                        <a:latin typeface="+mn-lt"/>
                      </a:endParaRPr>
                    </a:p>
                  </a:txBody>
                  <a:tcPr anchor="ctr"/>
                </a:tc>
                <a:tc>
                  <a:txBody>
                    <a:bodyPr/>
                    <a:lstStyle/>
                    <a:p>
                      <a:pPr algn="ctr"/>
                      <a:r>
                        <a:rPr lang="pt-PT" dirty="0">
                          <a:latin typeface="+mn-lt"/>
                          <a:ea typeface="Calibri" panose="020F0502020204030204" pitchFamily="34" charset="0"/>
                          <a:cs typeface="Times New Roman" panose="02020603050405020304" pitchFamily="18" charset="0"/>
                        </a:rPr>
                        <a:t>n/a</a:t>
                      </a:r>
                      <a:endParaRPr lang="pt-PT" dirty="0">
                        <a:latin typeface="+mn-lt"/>
                      </a:endParaRPr>
                    </a:p>
                  </a:txBody>
                  <a:tcPr anchor="ctr"/>
                </a:tc>
                <a:extLst>
                  <a:ext uri="{0D108BD9-81ED-4DB2-BD59-A6C34878D82A}">
                    <a16:rowId xmlns:a16="http://schemas.microsoft.com/office/drawing/2014/main" val="4145480829"/>
                  </a:ext>
                </a:extLst>
              </a:tr>
            </a:tbl>
          </a:graphicData>
        </a:graphic>
      </p:graphicFrame>
      <p:sp>
        <p:nvSpPr>
          <p:cNvPr id="15" name="Título 1">
            <a:extLst>
              <a:ext uri="{FF2B5EF4-FFF2-40B4-BE49-F238E27FC236}">
                <a16:creationId xmlns:a16="http://schemas.microsoft.com/office/drawing/2014/main" id="{9A2C7208-5E52-4DC6-9642-CBDB633BCFB8}"/>
              </a:ext>
            </a:extLst>
          </p:cNvPr>
          <p:cNvSpPr>
            <a:spLocks noGrp="1"/>
          </p:cNvSpPr>
          <p:nvPr>
            <p:ph type="title"/>
          </p:nvPr>
        </p:nvSpPr>
        <p:spPr>
          <a:xfrm>
            <a:off x="706694" y="769397"/>
            <a:ext cx="2703043" cy="1485900"/>
          </a:xfrm>
        </p:spPr>
        <p:txBody>
          <a:bodyPr vert="horz" lIns="91440" tIns="45720" rIns="91440" bIns="45720" rtlCol="0" anchor="t">
            <a:noAutofit/>
          </a:bodyPr>
          <a:lstStyle/>
          <a:p>
            <a:pPr algn="ctr"/>
            <a:r>
              <a:rPr lang="en-US" sz="3600" b="1" dirty="0" err="1"/>
              <a:t>Recursos</a:t>
            </a:r>
            <a:r>
              <a:rPr lang="en-US" sz="3600" b="1" dirty="0"/>
              <a:t> </a:t>
            </a:r>
            <a:r>
              <a:rPr lang="en-US" sz="3600" b="1" dirty="0" err="1"/>
              <a:t>Financeiros</a:t>
            </a:r>
            <a:endParaRPr lang="en-US" sz="3600" b="1" dirty="0"/>
          </a:p>
        </p:txBody>
      </p:sp>
    </p:spTree>
    <p:extLst>
      <p:ext uri="{BB962C8B-B14F-4D97-AF65-F5344CB8AC3E}">
        <p14:creationId xmlns:p14="http://schemas.microsoft.com/office/powerpoint/2010/main" val="156851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45879-8638-454D-AD0F-A384AC63D0F6}"/>
              </a:ext>
            </a:extLst>
          </p:cNvPr>
          <p:cNvSpPr>
            <a:spLocks noGrp="1"/>
          </p:cNvSpPr>
          <p:nvPr>
            <p:ph type="title"/>
          </p:nvPr>
        </p:nvSpPr>
        <p:spPr>
          <a:xfrm>
            <a:off x="695325" y="171974"/>
            <a:ext cx="11496675" cy="801149"/>
          </a:xfrm>
        </p:spPr>
        <p:txBody>
          <a:bodyPr/>
          <a:lstStyle/>
          <a:p>
            <a:pPr algn="ctr"/>
            <a:r>
              <a:rPr lang="pt-PT" b="1" dirty="0">
                <a:latin typeface="+mn-lt"/>
              </a:rPr>
              <a:t>Explicação do Gráfico do slide anterior</a:t>
            </a:r>
          </a:p>
        </p:txBody>
      </p:sp>
      <p:sp>
        <p:nvSpPr>
          <p:cNvPr id="3" name="Marcador de Posição de Conteúdo 2">
            <a:extLst>
              <a:ext uri="{FF2B5EF4-FFF2-40B4-BE49-F238E27FC236}">
                <a16:creationId xmlns:a16="http://schemas.microsoft.com/office/drawing/2014/main" id="{3BC1EEA5-72D3-4ABA-B622-A06F56413C26}"/>
              </a:ext>
            </a:extLst>
          </p:cNvPr>
          <p:cNvSpPr>
            <a:spLocks noGrp="1"/>
          </p:cNvSpPr>
          <p:nvPr>
            <p:ph idx="1"/>
          </p:nvPr>
        </p:nvSpPr>
        <p:spPr>
          <a:xfrm>
            <a:off x="1403976" y="1138053"/>
            <a:ext cx="10079372" cy="5343787"/>
          </a:xfrm>
        </p:spPr>
        <p:txBody>
          <a:bodyPr>
            <a:normAutofit fontScale="92500" lnSpcReduction="20000"/>
          </a:bodyPr>
          <a:lstStyle/>
          <a:p>
            <a:pPr algn="just">
              <a:lnSpc>
                <a:spcPct val="107000"/>
              </a:lnSpc>
              <a:spcAft>
                <a:spcPts val="800"/>
              </a:spcAft>
            </a:pPr>
            <a:r>
              <a:rPr lang="pt-PT" sz="1800" dirty="0">
                <a:solidFill>
                  <a:schemeClr val="tx1"/>
                </a:solidFill>
                <a:effectLst/>
                <a:ea typeface="Calibri" panose="020F0502020204030204" pitchFamily="34" charset="0"/>
                <a:cs typeface="Times New Roman" panose="02020603050405020304" pitchFamily="18" charset="0"/>
              </a:rPr>
              <a:t>Os resultados de dezembro são sempre muito estáveis (como podemos ver em janeiros 2015, 2016, 2017 e 2018 começam com quase os mesmos resultados).</a:t>
            </a:r>
          </a:p>
          <a:p>
            <a:pPr algn="just">
              <a:lnSpc>
                <a:spcPct val="107000"/>
              </a:lnSpc>
              <a:spcAft>
                <a:spcPts val="800"/>
              </a:spcAft>
            </a:pPr>
            <a:r>
              <a:rPr lang="pt-PT" sz="1800" b="1" dirty="0">
                <a:solidFill>
                  <a:schemeClr val="tx1"/>
                </a:solidFill>
                <a:effectLst/>
                <a:ea typeface="Calibri" panose="020F0502020204030204" pitchFamily="34" charset="0"/>
                <a:cs typeface="Times New Roman" panose="02020603050405020304" pitchFamily="18" charset="0"/>
              </a:rPr>
              <a:t>Ano 2016 – </a:t>
            </a:r>
            <a:r>
              <a:rPr lang="pt-PT" sz="1800" dirty="0">
                <a:solidFill>
                  <a:schemeClr val="tx1"/>
                </a:solidFill>
                <a:effectLst/>
                <a:ea typeface="Calibri" panose="020F0502020204030204" pitchFamily="34" charset="0"/>
                <a:cs typeface="Times New Roman" panose="02020603050405020304" pitchFamily="18" charset="0"/>
              </a:rPr>
              <a:t>Atípico (com muitas oscilações).</a:t>
            </a:r>
          </a:p>
          <a:p>
            <a:pPr algn="just">
              <a:lnSpc>
                <a:spcPct val="107000"/>
              </a:lnSpc>
              <a:spcAft>
                <a:spcPts val="800"/>
              </a:spcAft>
            </a:pPr>
            <a:r>
              <a:rPr lang="pt-PT" sz="1800" b="1" dirty="0">
                <a:solidFill>
                  <a:schemeClr val="tx1"/>
                </a:solidFill>
                <a:effectLst/>
                <a:ea typeface="Calibri" panose="020F0502020204030204" pitchFamily="34" charset="0"/>
                <a:cs typeface="Times New Roman" panose="02020603050405020304" pitchFamily="18" charset="0"/>
              </a:rPr>
              <a:t>Anos mais estáveis – </a:t>
            </a:r>
            <a:r>
              <a:rPr lang="pt-PT" sz="1800" dirty="0">
                <a:solidFill>
                  <a:schemeClr val="tx1"/>
                </a:solidFill>
                <a:effectLst/>
                <a:ea typeface="Calibri" panose="020F0502020204030204" pitchFamily="34" charset="0"/>
                <a:cs typeface="Times New Roman" panose="02020603050405020304" pitchFamily="18" charset="0"/>
              </a:rPr>
              <a:t>2017 e 2018 (não ouve grande oscilação)</a:t>
            </a:r>
          </a:p>
          <a:p>
            <a:pPr algn="just">
              <a:lnSpc>
                <a:spcPct val="107000"/>
              </a:lnSpc>
              <a:spcAft>
                <a:spcPts val="800"/>
              </a:spcAft>
            </a:pPr>
            <a:r>
              <a:rPr lang="pt-PT" sz="1800" dirty="0">
                <a:solidFill>
                  <a:schemeClr val="tx1"/>
                </a:solidFill>
                <a:effectLst/>
                <a:ea typeface="Calibri" panose="020F0502020204030204" pitchFamily="34" charset="0"/>
                <a:cs typeface="Times New Roman" panose="02020603050405020304" pitchFamily="18" charset="0"/>
              </a:rPr>
              <a:t>A Moving2U teve um crescimento significativo nos últimos 5 anos, (como podemos ver 2015 os resultados são inferiores comparados com os anos seguintes, à exceção do primeiro mês).</a:t>
            </a:r>
          </a:p>
          <a:p>
            <a:pPr algn="just">
              <a:lnSpc>
                <a:spcPct val="107000"/>
              </a:lnSpc>
              <a:spcAft>
                <a:spcPts val="800"/>
              </a:spcAft>
            </a:pPr>
            <a:r>
              <a:rPr lang="pt-PT" sz="1800" b="1" dirty="0">
                <a:solidFill>
                  <a:schemeClr val="tx1"/>
                </a:solidFill>
                <a:effectLst/>
                <a:ea typeface="Calibri" panose="020F0502020204030204" pitchFamily="34" charset="0"/>
                <a:cs typeface="Times New Roman" panose="02020603050405020304" pitchFamily="18" charset="0"/>
              </a:rPr>
              <a:t>Ano de 2019 – </a:t>
            </a:r>
            <a:r>
              <a:rPr lang="pt-PT" sz="1800" dirty="0">
                <a:solidFill>
                  <a:schemeClr val="tx1"/>
                </a:solidFill>
                <a:effectLst/>
                <a:ea typeface="Calibri" panose="020F0502020204030204" pitchFamily="34" charset="0"/>
                <a:cs typeface="Times New Roman" panose="02020603050405020304" pitchFamily="18" charset="0"/>
              </a:rPr>
              <a:t>O melhor ano e também muito estável com médias entre 30.000 e 40.000€.</a:t>
            </a:r>
          </a:p>
          <a:p>
            <a:pPr lvl="1" algn="just">
              <a:lnSpc>
                <a:spcPct val="107000"/>
              </a:lnSpc>
              <a:spcAft>
                <a:spcPts val="800"/>
              </a:spcAft>
            </a:pPr>
            <a:r>
              <a:rPr lang="pt-PT" sz="1800" i="0" dirty="0">
                <a:solidFill>
                  <a:schemeClr val="tx1"/>
                </a:solidFill>
                <a:effectLst/>
                <a:ea typeface="Calibri" panose="020F0502020204030204" pitchFamily="34" charset="0"/>
                <a:cs typeface="Times New Roman" panose="02020603050405020304" pitchFamily="18" charset="0"/>
              </a:rPr>
              <a:t>1º Trimestre </a:t>
            </a:r>
            <a:r>
              <a:rPr lang="pt-PT" sz="1800" i="0" dirty="0">
                <a:solidFill>
                  <a:schemeClr val="tx1"/>
                </a:solidFill>
                <a:ea typeface="Calibri" panose="020F0502020204030204" pitchFamily="34" charset="0"/>
                <a:cs typeface="Times New Roman" panose="02020603050405020304" pitchFamily="18" charset="0"/>
              </a:rPr>
              <a:t>Bastante positivo.</a:t>
            </a:r>
            <a:r>
              <a:rPr lang="pt-PT" sz="1800" i="0" dirty="0">
                <a:solidFill>
                  <a:schemeClr val="tx1"/>
                </a:solidFill>
                <a:effectLst/>
                <a:ea typeface="Calibri" panose="020F0502020204030204" pitchFamily="34" charset="0"/>
                <a:cs typeface="Times New Roman" panose="02020603050405020304" pitchFamily="18" charset="0"/>
              </a:rPr>
              <a:t> </a:t>
            </a:r>
          </a:p>
          <a:p>
            <a:pPr lvl="1" algn="just">
              <a:lnSpc>
                <a:spcPct val="107000"/>
              </a:lnSpc>
              <a:spcAft>
                <a:spcPts val="800"/>
              </a:spcAft>
            </a:pPr>
            <a:r>
              <a:rPr lang="pt-PT" sz="1800" i="0" dirty="0">
                <a:solidFill>
                  <a:schemeClr val="tx1"/>
                </a:solidFill>
                <a:effectLst/>
                <a:ea typeface="Calibri" panose="020F0502020204030204" pitchFamily="34" charset="0"/>
                <a:cs typeface="Times New Roman" panose="02020603050405020304" pitchFamily="18" charset="0"/>
              </a:rPr>
              <a:t>Abril a agosto teve um pequeno decréscimo, mas a sua média foi estável em relação aos outros anos confirmando-se assim que agosto é sempre o mês mais fraco (período de férias de verão).</a:t>
            </a:r>
          </a:p>
          <a:p>
            <a:pPr lvl="1" algn="just">
              <a:lnSpc>
                <a:spcPct val="107000"/>
              </a:lnSpc>
              <a:spcAft>
                <a:spcPts val="800"/>
              </a:spcAft>
            </a:pPr>
            <a:r>
              <a:rPr lang="pt-PT" sz="1800" i="0" dirty="0">
                <a:solidFill>
                  <a:schemeClr val="tx1"/>
                </a:solidFill>
                <a:effectLst/>
                <a:ea typeface="Calibri" panose="020F0502020204030204" pitchFamily="34" charset="0"/>
                <a:cs typeface="Times New Roman" panose="02020603050405020304" pitchFamily="18" charset="0"/>
              </a:rPr>
              <a:t>Setembro a dezembro teve resultados muito bons, terminado o ano muito bem.</a:t>
            </a:r>
          </a:p>
          <a:p>
            <a:pPr algn="just">
              <a:lnSpc>
                <a:spcPct val="107000"/>
              </a:lnSpc>
              <a:spcAft>
                <a:spcPts val="800"/>
              </a:spcAft>
            </a:pPr>
            <a:r>
              <a:rPr lang="pt-PT" sz="1800" b="1" dirty="0">
                <a:solidFill>
                  <a:schemeClr val="tx1"/>
                </a:solidFill>
                <a:effectLst/>
                <a:ea typeface="Calibri" panose="020F0502020204030204" pitchFamily="34" charset="0"/>
                <a:cs typeface="Times New Roman" panose="02020603050405020304" pitchFamily="18" charset="0"/>
              </a:rPr>
              <a:t>Ano 2020 – </a:t>
            </a:r>
            <a:r>
              <a:rPr lang="pt-PT" sz="1800" dirty="0">
                <a:solidFill>
                  <a:schemeClr val="tx1"/>
                </a:solidFill>
                <a:effectLst/>
                <a:ea typeface="Calibri" panose="020F0502020204030204" pitchFamily="34" charset="0"/>
                <a:cs typeface="Times New Roman" panose="02020603050405020304" pitchFamily="18" charset="0"/>
              </a:rPr>
              <a:t>1º Semestre muito estável.</a:t>
            </a:r>
          </a:p>
          <a:p>
            <a:pPr lvl="1" algn="just">
              <a:lnSpc>
                <a:spcPct val="107000"/>
              </a:lnSpc>
              <a:spcAft>
                <a:spcPts val="800"/>
              </a:spcAft>
            </a:pPr>
            <a:r>
              <a:rPr lang="pt-PT" sz="1800" i="0" dirty="0">
                <a:solidFill>
                  <a:schemeClr val="tx1"/>
                </a:solidFill>
                <a:effectLst/>
                <a:ea typeface="Calibri" panose="020F0502020204030204" pitchFamily="34" charset="0"/>
                <a:cs typeface="Times New Roman" panose="02020603050405020304" pitchFamily="18" charset="0"/>
              </a:rPr>
              <a:t>Pico de faturação elevado em setembro e novembro.</a:t>
            </a:r>
          </a:p>
          <a:p>
            <a:pPr algn="just"/>
            <a:r>
              <a:rPr lang="pt-PT" sz="1800" dirty="0">
                <a:solidFill>
                  <a:schemeClr val="tx1"/>
                </a:solidFill>
                <a:effectLst/>
                <a:ea typeface="Calibri" panose="020F0502020204030204" pitchFamily="34" charset="0"/>
                <a:cs typeface="Times New Roman" panose="02020603050405020304" pitchFamily="18" charset="0"/>
              </a:rPr>
              <a:t>Podemos afirmar que mesmo com a pandemia a empresa conseguiu muito bons resultados.</a:t>
            </a:r>
            <a:endParaRPr lang="pt-PT" dirty="0">
              <a:solidFill>
                <a:schemeClr val="tx1"/>
              </a:solidFill>
            </a:endParaRPr>
          </a:p>
        </p:txBody>
      </p:sp>
    </p:spTree>
    <p:extLst>
      <p:ext uri="{BB962C8B-B14F-4D97-AF65-F5344CB8AC3E}">
        <p14:creationId xmlns:p14="http://schemas.microsoft.com/office/powerpoint/2010/main" val="1643338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Imagem 15" descr="Uma imagem com texto, luvas&#10;&#10;Descrição gerada automaticamente">
            <a:extLst>
              <a:ext uri="{FF2B5EF4-FFF2-40B4-BE49-F238E27FC236}">
                <a16:creationId xmlns:a16="http://schemas.microsoft.com/office/drawing/2014/main" id="{C0412FFB-8DA0-4E48-B424-1D9D22CF09E6}"/>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6224" r="1" b="1"/>
          <a:stretch/>
        </p:blipFill>
        <p:spPr>
          <a:xfrm>
            <a:off x="-1" y="10"/>
            <a:ext cx="12188652" cy="6857990"/>
          </a:xfrm>
          <a:prstGeom prst="rect">
            <a:avLst/>
          </a:prstGeom>
        </p:spPr>
      </p:pic>
      <p:sp>
        <p:nvSpPr>
          <p:cNvPr id="44" name="Rectangle 43">
            <a:extLst>
              <a:ext uri="{FF2B5EF4-FFF2-40B4-BE49-F238E27FC236}">
                <a16:creationId xmlns:a16="http://schemas.microsoft.com/office/drawing/2014/main" id="{4FCF627C-AB57-4042-8805-913BB9D0D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00D80A-2BED-4800-93D0-727602B75FB0}"/>
              </a:ext>
            </a:extLst>
          </p:cNvPr>
          <p:cNvSpPr>
            <a:spLocks noGrp="1"/>
          </p:cNvSpPr>
          <p:nvPr>
            <p:ph type="title"/>
          </p:nvPr>
        </p:nvSpPr>
        <p:spPr>
          <a:xfrm>
            <a:off x="1371600" y="685800"/>
            <a:ext cx="9601200" cy="1485900"/>
          </a:xfrm>
        </p:spPr>
        <p:txBody>
          <a:bodyPr>
            <a:normAutofit/>
          </a:bodyPr>
          <a:lstStyle/>
          <a:p>
            <a:r>
              <a:rPr lang="pt-PT">
                <a:latin typeface="Times New Roman" panose="02020603050405020304" pitchFamily="18" charset="0"/>
                <a:cs typeface="Times New Roman" panose="02020603050405020304" pitchFamily="18" charset="0"/>
              </a:rPr>
              <a:t>Recursos Organizacionais</a:t>
            </a:r>
            <a:endParaRPr lang="pt-PT"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B7F814E5-B8DC-48E9-8500-1A15C550B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e Conteúdo 2">
            <a:extLst>
              <a:ext uri="{FF2B5EF4-FFF2-40B4-BE49-F238E27FC236}">
                <a16:creationId xmlns:a16="http://schemas.microsoft.com/office/drawing/2014/main" id="{57608589-1457-49A1-97B3-98E712C5BD65}"/>
              </a:ext>
            </a:extLst>
          </p:cNvPr>
          <p:cNvSpPr>
            <a:spLocks noGrp="1"/>
          </p:cNvSpPr>
          <p:nvPr>
            <p:ph idx="1"/>
          </p:nvPr>
        </p:nvSpPr>
        <p:spPr>
          <a:xfrm>
            <a:off x="1371600" y="2286000"/>
            <a:ext cx="9601200" cy="3581400"/>
          </a:xfrm>
        </p:spPr>
        <p:txBody>
          <a:bodyPr>
            <a:normAutofit/>
          </a:bodyPr>
          <a:lstStyle/>
          <a:p>
            <a:pPr marL="0" indent="0" algn="just">
              <a:spcBef>
                <a:spcPts val="3000"/>
              </a:spcBef>
              <a:buNone/>
            </a:pPr>
            <a:r>
              <a:rPr lang="pt-PT" dirty="0">
                <a:latin typeface="Times New Roman" panose="02020603050405020304" pitchFamily="18" charset="0"/>
                <a:cs typeface="Times New Roman" panose="02020603050405020304" pitchFamily="18" charset="0"/>
              </a:rPr>
              <a:t>  </a:t>
            </a:r>
            <a:r>
              <a:rPr lang="pt-PT" dirty="0">
                <a:solidFill>
                  <a:schemeClr val="tx1"/>
                </a:solidFill>
                <a:latin typeface="Times New Roman" panose="02020603050405020304" pitchFamily="18" charset="0"/>
                <a:cs typeface="Times New Roman" panose="02020603050405020304" pitchFamily="18" charset="0"/>
              </a:rPr>
              <a:t>A reputação desta empresa foi-se construindo ao longo dos anos, sendo que mereceu a confiança dos parceiros e dos clientes.</a:t>
            </a:r>
          </a:p>
          <a:p>
            <a:pPr algn="just">
              <a:spcBef>
                <a:spcPts val="3000"/>
              </a:spcBef>
              <a:spcAft>
                <a:spcPts val="800"/>
              </a:spcAft>
            </a:pPr>
            <a:r>
              <a:rPr lang="pt-PT"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pt-PT"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Sistema de Gestão:</a:t>
            </a:r>
            <a:r>
              <a:rPr lang="pt-PT"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Contabilidade organizado em regime de outsourcing com </a:t>
            </a:r>
            <a:r>
              <a:rPr lang="pt-PT"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Primavera V10</a:t>
            </a:r>
            <a:r>
              <a:rPr lang="pt-PT" i="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pt-PT"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SAP Business </a:t>
            </a:r>
            <a:r>
              <a:rPr lang="pt-PT" i="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One</a:t>
            </a:r>
            <a:r>
              <a:rPr lang="pt-PT"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Versão 9.2</a:t>
            </a:r>
            <a:r>
              <a:rPr lang="pt-PT"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spcBef>
                <a:spcPts val="3000"/>
              </a:spcBef>
              <a:spcAft>
                <a:spcPts val="800"/>
              </a:spcAft>
            </a:pPr>
            <a:r>
              <a:rPr lang="pt-PT"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pt-PT"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Ferramentas de controlo de Gestão:</a:t>
            </a:r>
            <a:r>
              <a:rPr lang="pt-PT"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pt-PT"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Dados SAP + Excel Personalizado</a:t>
            </a:r>
            <a:r>
              <a:rPr lang="pt-PT"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com cruzamento de dados contabilísticos.</a:t>
            </a:r>
          </a:p>
        </p:txBody>
      </p:sp>
    </p:spTree>
    <p:extLst>
      <p:ext uri="{BB962C8B-B14F-4D97-AF65-F5344CB8AC3E}">
        <p14:creationId xmlns:p14="http://schemas.microsoft.com/office/powerpoint/2010/main" val="3537548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29474F7A-C90E-4979-90EB-8783E10DFF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0D0F8-1687-47AC-9A90-A61D30703D67}"/>
              </a:ext>
            </a:extLst>
          </p:cNvPr>
          <p:cNvSpPr>
            <a:spLocks noGrp="1"/>
          </p:cNvSpPr>
          <p:nvPr>
            <p:ph type="title"/>
          </p:nvPr>
        </p:nvSpPr>
        <p:spPr>
          <a:xfrm>
            <a:off x="5100824" y="685800"/>
            <a:ext cx="6176776" cy="1485900"/>
          </a:xfrm>
        </p:spPr>
        <p:txBody>
          <a:bodyPr>
            <a:normAutofit/>
          </a:bodyPr>
          <a:lstStyle/>
          <a:p>
            <a:pPr algn="ctr"/>
            <a:r>
              <a:rPr lang="pt-PT" dirty="0">
                <a:latin typeface="Times New Roman" panose="02020603050405020304" pitchFamily="18" charset="0"/>
                <a:cs typeface="Times New Roman" panose="02020603050405020304" pitchFamily="18" charset="0"/>
              </a:rPr>
              <a:t>Categoria de custos</a:t>
            </a:r>
          </a:p>
        </p:txBody>
      </p:sp>
      <p:pic>
        <p:nvPicPr>
          <p:cNvPr id="15" name="Imagem 14" descr="Uma imagem com texto&#10;&#10;Descrição gerada automaticamente">
            <a:extLst>
              <a:ext uri="{FF2B5EF4-FFF2-40B4-BE49-F238E27FC236}">
                <a16:creationId xmlns:a16="http://schemas.microsoft.com/office/drawing/2014/main" id="{9C99704E-63F4-4A0B-B834-294EA1F9117A}"/>
              </a:ext>
            </a:extLst>
          </p:cNvPr>
          <p:cNvPicPr>
            <a:picLocks noChangeAspect="1"/>
          </p:cNvPicPr>
          <p:nvPr/>
        </p:nvPicPr>
        <p:blipFill rotWithShape="1">
          <a:blip r:embed="rId2">
            <a:extLst>
              <a:ext uri="{28A0092B-C50C-407E-A947-70E740481C1C}">
                <a14:useLocalDpi xmlns:a14="http://schemas.microsoft.com/office/drawing/2010/main" val="0"/>
              </a:ext>
            </a:extLst>
          </a:blip>
          <a:srcRect l="19721" r="32449"/>
          <a:stretch/>
        </p:blipFill>
        <p:spPr>
          <a:xfrm>
            <a:off x="-1" y="10"/>
            <a:ext cx="4373546" cy="6857990"/>
          </a:xfrm>
          <a:prstGeom prst="rect">
            <a:avLst/>
          </a:prstGeom>
        </p:spPr>
      </p:pic>
      <p:sp>
        <p:nvSpPr>
          <p:cNvPr id="29" name="Rectangle 21">
            <a:extLst>
              <a:ext uri="{FF2B5EF4-FFF2-40B4-BE49-F238E27FC236}">
                <a16:creationId xmlns:a16="http://schemas.microsoft.com/office/drawing/2014/main" id="{B89F1C51-9A32-41EF-A4FB-15FDD4142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Marcador de Posição de Conteúdo 2">
            <a:extLst>
              <a:ext uri="{FF2B5EF4-FFF2-40B4-BE49-F238E27FC236}">
                <a16:creationId xmlns:a16="http://schemas.microsoft.com/office/drawing/2014/main" id="{768D0346-C294-4D92-98B6-18DAF6A8043C}"/>
              </a:ext>
            </a:extLst>
          </p:cNvPr>
          <p:cNvSpPr>
            <a:spLocks noGrp="1"/>
          </p:cNvSpPr>
          <p:nvPr>
            <p:ph idx="1"/>
          </p:nvPr>
        </p:nvSpPr>
        <p:spPr>
          <a:xfrm>
            <a:off x="5100824" y="2286000"/>
            <a:ext cx="6176776" cy="3581400"/>
          </a:xfrm>
        </p:spPr>
        <p:txBody>
          <a:bodyPr>
            <a:normAutofit/>
          </a:bodyPr>
          <a:lstStyle/>
          <a:p>
            <a:pPr algn="just"/>
            <a:r>
              <a:rPr lang="pt-PT" dirty="0">
                <a:solidFill>
                  <a:schemeClr val="tx1"/>
                </a:solidFill>
                <a:latin typeface="Times New Roman" panose="02020603050405020304" pitchFamily="18" charset="0"/>
                <a:cs typeface="Times New Roman" panose="02020603050405020304" pitchFamily="18" charset="0"/>
              </a:rPr>
              <a:t>  Custos fixos: salários dos trabalhadores contratados, renda das instalações, pacote internet,  manutenção de servidores, segurança (vigilância), eletricidade.</a:t>
            </a:r>
          </a:p>
          <a:p>
            <a:pPr marL="0" indent="0" algn="just">
              <a:buNone/>
            </a:pPr>
            <a:endParaRPr lang="pt-PT" dirty="0">
              <a:solidFill>
                <a:schemeClr val="tx1"/>
              </a:solidFill>
              <a:latin typeface="Times New Roman" panose="02020603050405020304" pitchFamily="18" charset="0"/>
              <a:cs typeface="Times New Roman" panose="02020603050405020304" pitchFamily="18" charset="0"/>
            </a:endParaRPr>
          </a:p>
          <a:p>
            <a:pPr algn="just"/>
            <a:r>
              <a:rPr lang="pt-PT" dirty="0">
                <a:solidFill>
                  <a:schemeClr val="tx1"/>
                </a:solidFill>
                <a:latin typeface="Times New Roman" panose="02020603050405020304" pitchFamily="18" charset="0"/>
                <a:cs typeface="Times New Roman" panose="02020603050405020304" pitchFamily="18" charset="0"/>
              </a:rPr>
              <a:t>  Custos variáveis: despesas relacionadas com a água, manutenção da frota (veículos), despesas de deslocamento a título de suporte técnico (portagens).</a:t>
            </a:r>
          </a:p>
        </p:txBody>
      </p:sp>
    </p:spTree>
    <p:extLst>
      <p:ext uri="{BB962C8B-B14F-4D97-AF65-F5344CB8AC3E}">
        <p14:creationId xmlns:p14="http://schemas.microsoft.com/office/powerpoint/2010/main" val="58118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C7912-49BF-4B69-A2FF-872C8E7FFF0A}"/>
              </a:ext>
            </a:extLst>
          </p:cNvPr>
          <p:cNvSpPr>
            <a:spLocks noGrp="1"/>
          </p:cNvSpPr>
          <p:nvPr>
            <p:ph type="title"/>
          </p:nvPr>
        </p:nvSpPr>
        <p:spPr>
          <a:xfrm>
            <a:off x="896891" y="2758001"/>
            <a:ext cx="2253673" cy="1521113"/>
          </a:xfrm>
        </p:spPr>
        <p:txBody>
          <a:bodyPr>
            <a:normAutofit/>
          </a:bodyPr>
          <a:lstStyle/>
          <a:p>
            <a:r>
              <a:rPr lang="pt-PT" sz="5400" dirty="0">
                <a:latin typeface="Times New Roman" panose="02020603050405020304" pitchFamily="18" charset="0"/>
                <a:cs typeface="Times New Roman" panose="02020603050405020304" pitchFamily="18" charset="0"/>
              </a:rPr>
              <a:t>Índice</a:t>
            </a:r>
          </a:p>
        </p:txBody>
      </p:sp>
      <p:sp>
        <p:nvSpPr>
          <p:cNvPr id="3" name="Marcador de Posição de Conteúdo 2">
            <a:extLst>
              <a:ext uri="{FF2B5EF4-FFF2-40B4-BE49-F238E27FC236}">
                <a16:creationId xmlns:a16="http://schemas.microsoft.com/office/drawing/2014/main" id="{71F4A1E2-1796-4B99-BBAA-F226BA7065C1}"/>
              </a:ext>
            </a:extLst>
          </p:cNvPr>
          <p:cNvSpPr>
            <a:spLocks noGrp="1"/>
          </p:cNvSpPr>
          <p:nvPr>
            <p:ph sz="half" idx="2"/>
          </p:nvPr>
        </p:nvSpPr>
        <p:spPr>
          <a:xfrm>
            <a:off x="2961913" y="221941"/>
            <a:ext cx="5127463" cy="4614000"/>
          </a:xfrm>
        </p:spPr>
        <p:txBody>
          <a:bodyPr>
            <a:noAutofit/>
          </a:bodyPr>
          <a:lstStyle/>
          <a:p>
            <a:pPr marL="342900" indent="-342900" algn="just">
              <a:buFont typeface="+mj-lt"/>
              <a:buAutoNum type="arabicPeriod"/>
            </a:pPr>
            <a:r>
              <a:rPr lang="pt-PT" sz="1800" dirty="0">
                <a:solidFill>
                  <a:schemeClr val="tx1"/>
                </a:solidFill>
              </a:rPr>
              <a:t>Sobre a Moving2U;</a:t>
            </a:r>
          </a:p>
          <a:p>
            <a:pPr marL="342900" indent="-342900" algn="just">
              <a:buFont typeface="+mj-lt"/>
              <a:buAutoNum type="arabicPeriod"/>
            </a:pPr>
            <a:r>
              <a:rPr lang="pt-PT" sz="1800" dirty="0">
                <a:solidFill>
                  <a:schemeClr val="tx1"/>
                </a:solidFill>
              </a:rPr>
              <a:t>Analise externa:</a:t>
            </a:r>
          </a:p>
          <a:p>
            <a:pPr lvl="1" algn="just">
              <a:buFont typeface="Wingdings" panose="05000000000000000000" pitchFamily="2" charset="2"/>
              <a:buChar char="q"/>
            </a:pPr>
            <a:r>
              <a:rPr lang="pt-PT" sz="1800" i="0" dirty="0">
                <a:solidFill>
                  <a:schemeClr val="tx1"/>
                </a:solidFill>
              </a:rPr>
              <a:t>Análise PEST;</a:t>
            </a:r>
          </a:p>
          <a:p>
            <a:pPr lvl="1" algn="just">
              <a:buFont typeface="Wingdings" panose="05000000000000000000" pitchFamily="2" charset="2"/>
              <a:buChar char="q"/>
            </a:pPr>
            <a:r>
              <a:rPr lang="pt-PT" sz="1800" i="0" dirty="0">
                <a:solidFill>
                  <a:schemeClr val="tx1"/>
                </a:solidFill>
              </a:rPr>
              <a:t>Meio Envolvente Transacional;</a:t>
            </a:r>
          </a:p>
          <a:p>
            <a:pPr lvl="1" algn="just">
              <a:buFont typeface="Wingdings" panose="05000000000000000000" pitchFamily="2" charset="2"/>
              <a:buChar char="q"/>
            </a:pPr>
            <a:r>
              <a:rPr lang="pt-PT" sz="1800" i="0" dirty="0">
                <a:solidFill>
                  <a:schemeClr val="tx1"/>
                </a:solidFill>
              </a:rPr>
              <a:t>Modelo das 5 Forças de </a:t>
            </a:r>
            <a:r>
              <a:rPr lang="pt-PT" sz="1800" i="0" dirty="0" err="1">
                <a:solidFill>
                  <a:schemeClr val="tx1"/>
                </a:solidFill>
              </a:rPr>
              <a:t>Porter</a:t>
            </a:r>
            <a:r>
              <a:rPr lang="pt-PT" sz="1800" i="0" dirty="0">
                <a:solidFill>
                  <a:schemeClr val="tx1"/>
                </a:solidFill>
              </a:rPr>
              <a:t>;</a:t>
            </a:r>
          </a:p>
          <a:p>
            <a:pPr lvl="1" algn="just">
              <a:buFont typeface="Wingdings" panose="05000000000000000000" pitchFamily="2" charset="2"/>
              <a:buChar char="q"/>
            </a:pPr>
            <a:r>
              <a:rPr lang="pt-PT" sz="1800" i="0" dirty="0">
                <a:solidFill>
                  <a:schemeClr val="tx1"/>
                </a:solidFill>
              </a:rPr>
              <a:t>Estrutura da indústria;</a:t>
            </a:r>
          </a:p>
          <a:p>
            <a:pPr lvl="1" algn="just">
              <a:buFont typeface="Wingdings" panose="05000000000000000000" pitchFamily="2" charset="2"/>
              <a:buChar char="q"/>
            </a:pPr>
            <a:r>
              <a:rPr lang="pt-PT" sz="1800" i="0" dirty="0">
                <a:solidFill>
                  <a:schemeClr val="tx1"/>
                </a:solidFill>
              </a:rPr>
              <a:t>Fatores críticos de sucesso;</a:t>
            </a:r>
          </a:p>
          <a:p>
            <a:pPr marL="342900" indent="-342900" algn="just">
              <a:buFont typeface="+mj-lt"/>
              <a:buAutoNum type="arabicPeriod"/>
            </a:pPr>
            <a:r>
              <a:rPr lang="pt-PT" sz="1800" dirty="0">
                <a:solidFill>
                  <a:schemeClr val="tx1"/>
                </a:solidFill>
              </a:rPr>
              <a:t>Análise interna:</a:t>
            </a:r>
          </a:p>
          <a:p>
            <a:pPr lvl="1" algn="just">
              <a:buFont typeface="Wingdings" panose="05000000000000000000" pitchFamily="2" charset="2"/>
              <a:buChar char="q"/>
            </a:pPr>
            <a:r>
              <a:rPr lang="pt-PT" sz="1800" i="0" dirty="0">
                <a:solidFill>
                  <a:schemeClr val="tx1"/>
                </a:solidFill>
              </a:rPr>
              <a:t>Recursos da empresa;</a:t>
            </a:r>
          </a:p>
          <a:p>
            <a:pPr lvl="2" algn="just"/>
            <a:r>
              <a:rPr lang="pt-PT" dirty="0">
                <a:solidFill>
                  <a:schemeClr val="tx1"/>
                </a:solidFill>
              </a:rPr>
              <a:t>Recursos humanos;</a:t>
            </a:r>
          </a:p>
          <a:p>
            <a:pPr lvl="2" algn="just"/>
            <a:r>
              <a:rPr lang="pt-PT" dirty="0">
                <a:solidFill>
                  <a:schemeClr val="tx1"/>
                </a:solidFill>
              </a:rPr>
              <a:t>Recursos financeiros;</a:t>
            </a:r>
          </a:p>
          <a:p>
            <a:pPr lvl="2" algn="just"/>
            <a:r>
              <a:rPr lang="pt-PT" dirty="0">
                <a:solidFill>
                  <a:schemeClr val="tx1"/>
                </a:solidFill>
              </a:rPr>
              <a:t>Recursos organizacionais;</a:t>
            </a:r>
          </a:p>
          <a:p>
            <a:pPr lvl="1" algn="just">
              <a:buFont typeface="Wingdings" panose="05000000000000000000" pitchFamily="2" charset="2"/>
              <a:buChar char="q"/>
            </a:pPr>
            <a:r>
              <a:rPr lang="pt-PT" sz="1800" i="0" dirty="0">
                <a:solidFill>
                  <a:schemeClr val="tx1"/>
                </a:solidFill>
              </a:rPr>
              <a:t>Categoria de custos:</a:t>
            </a:r>
          </a:p>
          <a:p>
            <a:pPr lvl="1" algn="just">
              <a:buFont typeface="Wingdings" panose="05000000000000000000" pitchFamily="2" charset="2"/>
              <a:buChar char="q"/>
            </a:pPr>
            <a:r>
              <a:rPr lang="pt-PT" sz="1800" i="0" dirty="0">
                <a:solidFill>
                  <a:schemeClr val="tx1"/>
                </a:solidFill>
              </a:rPr>
              <a:t>Economia de custos;</a:t>
            </a:r>
          </a:p>
          <a:p>
            <a:pPr lvl="1" algn="just">
              <a:buFont typeface="Wingdings" panose="05000000000000000000" pitchFamily="2" charset="2"/>
              <a:buChar char="q"/>
            </a:pPr>
            <a:r>
              <a:rPr lang="pt-PT" sz="1800" i="0" dirty="0">
                <a:solidFill>
                  <a:schemeClr val="tx1"/>
                </a:solidFill>
              </a:rPr>
              <a:t>Cadeia de valor:</a:t>
            </a:r>
          </a:p>
          <a:p>
            <a:pPr lvl="1" algn="just">
              <a:buFont typeface="Wingdings" panose="05000000000000000000" pitchFamily="2" charset="2"/>
              <a:buChar char="q"/>
            </a:pPr>
            <a:r>
              <a:rPr lang="pt-PT" sz="1800" i="0" dirty="0">
                <a:solidFill>
                  <a:schemeClr val="tx1"/>
                </a:solidFill>
              </a:rPr>
              <a:t>Competências centrais;</a:t>
            </a:r>
          </a:p>
          <a:p>
            <a:pPr lvl="1" algn="just">
              <a:buFont typeface="Wingdings" panose="05000000000000000000" pitchFamily="2" charset="2"/>
              <a:buChar char="q"/>
            </a:pPr>
            <a:r>
              <a:rPr lang="pt-PT" sz="1800" i="0" dirty="0">
                <a:solidFill>
                  <a:schemeClr val="tx1"/>
                </a:solidFill>
              </a:rPr>
              <a:t>Adequação estratégica;</a:t>
            </a:r>
          </a:p>
          <a:p>
            <a:pPr lvl="1" algn="just">
              <a:buFont typeface="Wingdings" panose="05000000000000000000" pitchFamily="2" charset="2"/>
              <a:buChar char="q"/>
            </a:pPr>
            <a:r>
              <a:rPr lang="pt-PT" sz="1800" i="0" dirty="0">
                <a:solidFill>
                  <a:schemeClr val="tx1"/>
                </a:solidFill>
              </a:rPr>
              <a:t>Análise SWOT;</a:t>
            </a:r>
          </a:p>
          <a:p>
            <a:pPr marL="0" indent="0">
              <a:buNone/>
            </a:pPr>
            <a:r>
              <a:rPr lang="pt-PT" sz="400" dirty="0"/>
              <a:t>                             </a:t>
            </a:r>
          </a:p>
          <a:p>
            <a:endParaRPr lang="pt-PT" sz="300" dirty="0"/>
          </a:p>
          <a:p>
            <a:pPr lvl="1"/>
            <a:endParaRPr lang="pt-PT" sz="400" dirty="0"/>
          </a:p>
          <a:p>
            <a:endParaRPr lang="pt-PT" sz="400" dirty="0"/>
          </a:p>
          <a:p>
            <a:endParaRPr lang="pt-PT" sz="700" dirty="0"/>
          </a:p>
        </p:txBody>
      </p:sp>
      <p:sp>
        <p:nvSpPr>
          <p:cNvPr id="11" name="Marcador de Posição de Conteúdo 10">
            <a:extLst>
              <a:ext uri="{FF2B5EF4-FFF2-40B4-BE49-F238E27FC236}">
                <a16:creationId xmlns:a16="http://schemas.microsoft.com/office/drawing/2014/main" id="{DE1F82E3-123D-4B5C-BACA-A41F43DD4D2D}"/>
              </a:ext>
            </a:extLst>
          </p:cNvPr>
          <p:cNvSpPr>
            <a:spLocks noGrp="1"/>
          </p:cNvSpPr>
          <p:nvPr>
            <p:ph sz="quarter" idx="4"/>
          </p:nvPr>
        </p:nvSpPr>
        <p:spPr>
          <a:xfrm>
            <a:off x="7289680" y="410769"/>
            <a:ext cx="4443984" cy="6380647"/>
          </a:xfrm>
        </p:spPr>
        <p:txBody>
          <a:bodyPr>
            <a:normAutofit/>
          </a:bodyPr>
          <a:lstStyle/>
          <a:p>
            <a:pPr algn="just">
              <a:buFont typeface="Wingdings" panose="05000000000000000000" pitchFamily="2" charset="2"/>
              <a:buChar char="q"/>
            </a:pPr>
            <a:r>
              <a:rPr lang="pt-PT" sz="1800" dirty="0">
                <a:solidFill>
                  <a:schemeClr val="tx1"/>
                </a:solidFill>
              </a:rPr>
              <a:t>Visão e Missão;</a:t>
            </a:r>
          </a:p>
          <a:p>
            <a:pPr algn="just">
              <a:buFont typeface="Wingdings" panose="05000000000000000000" pitchFamily="2" charset="2"/>
              <a:buChar char="q"/>
            </a:pPr>
            <a:r>
              <a:rPr lang="pt-PT" sz="1800" dirty="0">
                <a:solidFill>
                  <a:schemeClr val="tx1"/>
                </a:solidFill>
              </a:rPr>
              <a:t>Objetivos;</a:t>
            </a:r>
          </a:p>
          <a:p>
            <a:pPr algn="just">
              <a:buFont typeface="Wingdings" panose="05000000000000000000" pitchFamily="2" charset="2"/>
              <a:buChar char="q"/>
            </a:pPr>
            <a:r>
              <a:rPr lang="pt-PT" sz="1800" dirty="0">
                <a:solidFill>
                  <a:schemeClr val="tx1"/>
                </a:solidFill>
              </a:rPr>
              <a:t>Estratégias objetivas;</a:t>
            </a:r>
          </a:p>
          <a:p>
            <a:pPr algn="just">
              <a:buFont typeface="Wingdings" panose="05000000000000000000" pitchFamily="2" charset="2"/>
              <a:buChar char="q"/>
            </a:pPr>
            <a:r>
              <a:rPr lang="pt-PT" sz="1800" dirty="0">
                <a:solidFill>
                  <a:schemeClr val="tx1"/>
                </a:solidFill>
              </a:rPr>
              <a:t>SMART;</a:t>
            </a:r>
          </a:p>
          <a:p>
            <a:pPr algn="just">
              <a:buFont typeface="Wingdings" panose="05000000000000000000" pitchFamily="2" charset="2"/>
              <a:buChar char="q"/>
            </a:pPr>
            <a:r>
              <a:rPr lang="pt-PT" sz="1800" dirty="0">
                <a:solidFill>
                  <a:schemeClr val="tx1"/>
                </a:solidFill>
              </a:rPr>
              <a:t>Estratégia empresarial;</a:t>
            </a:r>
          </a:p>
          <a:p>
            <a:pPr algn="just">
              <a:buFont typeface="Wingdings" panose="05000000000000000000" pitchFamily="2" charset="2"/>
              <a:buChar char="q"/>
            </a:pPr>
            <a:r>
              <a:rPr lang="pt-PT" sz="1800" dirty="0">
                <a:solidFill>
                  <a:schemeClr val="tx1"/>
                </a:solidFill>
              </a:rPr>
              <a:t>Vantagem competitiva;</a:t>
            </a:r>
          </a:p>
          <a:p>
            <a:pPr algn="just">
              <a:buFont typeface="Wingdings" panose="05000000000000000000" pitchFamily="2" charset="2"/>
              <a:buChar char="q"/>
            </a:pPr>
            <a:r>
              <a:rPr lang="pt-PT" sz="1800" dirty="0">
                <a:solidFill>
                  <a:schemeClr val="tx1"/>
                </a:solidFill>
              </a:rPr>
              <a:t>Estratégia corporativa;</a:t>
            </a:r>
          </a:p>
          <a:p>
            <a:pPr lvl="1" algn="just">
              <a:buFont typeface="Wingdings" panose="05000000000000000000" pitchFamily="2" charset="2"/>
              <a:buChar char="§"/>
            </a:pPr>
            <a:r>
              <a:rPr lang="pt-PT" sz="1800" i="0" dirty="0">
                <a:solidFill>
                  <a:schemeClr val="tx1"/>
                </a:solidFill>
                <a:latin typeface="Times New Roman" panose="02020603050405020304" pitchFamily="18" charset="0"/>
                <a:cs typeface="Times New Roman" panose="02020603050405020304" pitchFamily="18" charset="0"/>
              </a:rPr>
              <a:t>Estratégia de expansão de atividade;</a:t>
            </a:r>
          </a:p>
          <a:p>
            <a:pPr lvl="1" algn="just">
              <a:buFont typeface="Wingdings" panose="05000000000000000000" pitchFamily="2" charset="2"/>
              <a:buChar char="§"/>
            </a:pPr>
            <a:r>
              <a:rPr lang="pt-PT" sz="1800" i="0" dirty="0">
                <a:solidFill>
                  <a:schemeClr val="tx1"/>
                </a:solidFill>
                <a:latin typeface="Times New Roman" panose="02020603050405020304" pitchFamily="18" charset="0"/>
                <a:cs typeface="Times New Roman" panose="02020603050405020304" pitchFamily="18" charset="0"/>
              </a:rPr>
              <a:t>Estratégia de diversificação;</a:t>
            </a:r>
          </a:p>
          <a:p>
            <a:pPr lvl="1" algn="just">
              <a:buFont typeface="Wingdings" panose="05000000000000000000" pitchFamily="2" charset="2"/>
              <a:buChar char="§"/>
            </a:pPr>
            <a:r>
              <a:rPr lang="pt-PT" sz="1800" i="0" dirty="0">
                <a:solidFill>
                  <a:schemeClr val="tx1"/>
                </a:solidFill>
                <a:latin typeface="Times New Roman" panose="02020603050405020304" pitchFamily="18" charset="0"/>
                <a:cs typeface="Times New Roman" panose="02020603050405020304" pitchFamily="18" charset="0"/>
              </a:rPr>
              <a:t>Estratégica de integração vertical;</a:t>
            </a:r>
          </a:p>
          <a:p>
            <a:pPr lvl="1" algn="just">
              <a:buFont typeface="Wingdings" panose="05000000000000000000" pitchFamily="2" charset="2"/>
              <a:buChar char="§"/>
            </a:pPr>
            <a:r>
              <a:rPr lang="pt-PT" sz="1800" i="0" dirty="0">
                <a:solidFill>
                  <a:schemeClr val="tx1"/>
                </a:solidFill>
                <a:latin typeface="Times New Roman" panose="02020603050405020304" pitchFamily="18" charset="0"/>
                <a:cs typeface="Times New Roman" panose="02020603050405020304" pitchFamily="18" charset="0"/>
              </a:rPr>
              <a:t>Estratégia de internacionalização;</a:t>
            </a:r>
          </a:p>
          <a:p>
            <a:pPr lvl="1" algn="just">
              <a:buFont typeface="Wingdings" panose="05000000000000000000" pitchFamily="2" charset="2"/>
              <a:buChar char="§"/>
            </a:pPr>
            <a:r>
              <a:rPr lang="pt-PT" sz="1800" i="0" dirty="0">
                <a:solidFill>
                  <a:schemeClr val="tx1"/>
                </a:solidFill>
                <a:latin typeface="Times New Roman" panose="02020603050405020304" pitchFamily="18" charset="0"/>
                <a:cs typeface="Times New Roman" panose="02020603050405020304" pitchFamily="18" charset="0"/>
              </a:rPr>
              <a:t>Estratégia reestruturação;</a:t>
            </a:r>
            <a:endParaRPr lang="pt-PT" sz="1800" i="0" dirty="0">
              <a:solidFill>
                <a:schemeClr val="tx1"/>
              </a:solidFill>
            </a:endParaRPr>
          </a:p>
          <a:p>
            <a:pPr marL="457200" indent="-457200" algn="just">
              <a:buFont typeface="+mj-lt"/>
              <a:buAutoNum type="arabicPeriod" startAt="4"/>
            </a:pPr>
            <a:r>
              <a:rPr lang="pt-PT" sz="1800" dirty="0">
                <a:solidFill>
                  <a:schemeClr val="tx1"/>
                </a:solidFill>
              </a:rPr>
              <a:t>Conclusão.</a:t>
            </a:r>
          </a:p>
          <a:p>
            <a:endParaRPr lang="pt-PT" dirty="0"/>
          </a:p>
        </p:txBody>
      </p:sp>
    </p:spTree>
    <p:extLst>
      <p:ext uri="{BB962C8B-B14F-4D97-AF65-F5344CB8AC3E}">
        <p14:creationId xmlns:p14="http://schemas.microsoft.com/office/powerpoint/2010/main" val="4210970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8B8B7F-DBC4-4223-A866-0F473B280BF0}"/>
              </a:ext>
            </a:extLst>
          </p:cNvPr>
          <p:cNvSpPr>
            <a:spLocks noGrp="1"/>
          </p:cNvSpPr>
          <p:nvPr>
            <p:ph type="title"/>
          </p:nvPr>
        </p:nvSpPr>
        <p:spPr>
          <a:xfrm>
            <a:off x="967902" y="1194180"/>
            <a:ext cx="3523938" cy="5020353"/>
          </a:xfrm>
        </p:spPr>
        <p:txBody>
          <a:bodyPr>
            <a:normAutofit/>
          </a:bodyPr>
          <a:lstStyle/>
          <a:p>
            <a:pPr algn="ctr"/>
            <a:r>
              <a:rPr lang="pt-PT" dirty="0">
                <a:latin typeface="Times New Roman" panose="02020603050405020304" pitchFamily="18" charset="0"/>
                <a:cs typeface="Times New Roman" panose="02020603050405020304" pitchFamily="18" charset="0"/>
              </a:rPr>
              <a:t>Economia de custos</a:t>
            </a:r>
          </a:p>
        </p:txBody>
      </p:sp>
      <p:sp>
        <p:nvSpPr>
          <p:cNvPr id="15"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e Conteúdo 2">
            <a:extLst>
              <a:ext uri="{FF2B5EF4-FFF2-40B4-BE49-F238E27FC236}">
                <a16:creationId xmlns:a16="http://schemas.microsoft.com/office/drawing/2014/main" id="{B47E6046-DFF5-44CC-9EDE-1771EDD1E736}"/>
              </a:ext>
            </a:extLst>
          </p:cNvPr>
          <p:cNvSpPr>
            <a:spLocks noGrp="1"/>
          </p:cNvSpPr>
          <p:nvPr>
            <p:ph idx="1"/>
          </p:nvPr>
        </p:nvSpPr>
        <p:spPr>
          <a:xfrm>
            <a:off x="5056541" y="1194179"/>
            <a:ext cx="6114847" cy="5020353"/>
          </a:xfrm>
        </p:spPr>
        <p:txBody>
          <a:bodyPr>
            <a:normAutofit/>
          </a:bodyPr>
          <a:lstStyle/>
          <a:p>
            <a:pPr algn="just"/>
            <a:r>
              <a:rPr lang="pt-PT" dirty="0">
                <a:solidFill>
                  <a:schemeClr val="tx1"/>
                </a:solidFill>
                <a:latin typeface="Times New Roman" panose="02020603050405020304" pitchFamily="18" charset="0"/>
                <a:cs typeface="Times New Roman" panose="02020603050405020304" pitchFamily="18" charset="0"/>
              </a:rPr>
              <a:t>Em relação a economia de custos, a Moving2U apresenta uma economia de experiência, porque procura tornar as funções a desempenhar cada vez mais eficientes, deste modo, poderá conseguir reduzir o custo unitário. </a:t>
            </a:r>
          </a:p>
          <a:p>
            <a:pPr algn="just"/>
            <a:r>
              <a:rPr lang="pt-PT" dirty="0">
                <a:solidFill>
                  <a:schemeClr val="tx1"/>
                </a:solidFill>
                <a:latin typeface="Times New Roman" panose="02020603050405020304" pitchFamily="18" charset="0"/>
                <a:cs typeface="Times New Roman" panose="02020603050405020304" pitchFamily="18" charset="0"/>
              </a:rPr>
              <a:t>Exemplo: </a:t>
            </a:r>
            <a:r>
              <a:rPr lang="pt-PT"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Substituição da versão M2U | Sales V3 (Windows Mobile) para M2U | Sales V5 (Android), adquirindo assim maior rapidez na sincronização de dados com Base de Dados e o desempenho de mais funções num menor espaço de tempo.</a:t>
            </a:r>
          </a:p>
          <a:p>
            <a:endParaRPr lang="pt-PT" dirty="0"/>
          </a:p>
        </p:txBody>
      </p:sp>
    </p:spTree>
    <p:extLst>
      <p:ext uri="{BB962C8B-B14F-4D97-AF65-F5344CB8AC3E}">
        <p14:creationId xmlns:p14="http://schemas.microsoft.com/office/powerpoint/2010/main" val="2407086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115E35A3-919B-43B5-8BEC-9CB75E9ECE54}"/>
              </a:ext>
            </a:extLst>
          </p:cNvPr>
          <p:cNvGraphicFramePr>
            <a:graphicFrameLocks noGrp="1"/>
          </p:cNvGraphicFramePr>
          <p:nvPr>
            <p:ph idx="1"/>
            <p:extLst>
              <p:ext uri="{D42A27DB-BD31-4B8C-83A1-F6EECF244321}">
                <p14:modId xmlns:p14="http://schemas.microsoft.com/office/powerpoint/2010/main" val="812013282"/>
              </p:ext>
            </p:extLst>
          </p:nvPr>
        </p:nvGraphicFramePr>
        <p:xfrm>
          <a:off x="0" y="0"/>
          <a:ext cx="12192000" cy="6858001"/>
        </p:xfrm>
        <a:graphic>
          <a:graphicData uri="http://schemas.openxmlformats.org/drawingml/2006/table">
            <a:tbl>
              <a:tblPr firstRow="1" bandRow="1">
                <a:tableStyleId>{5C22544A-7EE6-4342-B048-85BDC9FD1C3A}</a:tableStyleId>
              </a:tblPr>
              <a:tblGrid>
                <a:gridCol w="6067290">
                  <a:extLst>
                    <a:ext uri="{9D8B030D-6E8A-4147-A177-3AD203B41FA5}">
                      <a16:colId xmlns:a16="http://schemas.microsoft.com/office/drawing/2014/main" val="2860531860"/>
                    </a:ext>
                  </a:extLst>
                </a:gridCol>
                <a:gridCol w="6124710">
                  <a:extLst>
                    <a:ext uri="{9D8B030D-6E8A-4147-A177-3AD203B41FA5}">
                      <a16:colId xmlns:a16="http://schemas.microsoft.com/office/drawing/2014/main" val="1427869193"/>
                    </a:ext>
                  </a:extLst>
                </a:gridCol>
              </a:tblGrid>
              <a:tr h="950434">
                <a:tc gridSpan="2">
                  <a:txBody>
                    <a:bodyPr/>
                    <a:lstStyle/>
                    <a:p>
                      <a:pPr algn="ctr"/>
                      <a:r>
                        <a:rPr lang="pt-PT" sz="3600" dirty="0">
                          <a:latin typeface="Times New Roman" panose="02020603050405020304" pitchFamily="18" charset="0"/>
                          <a:cs typeface="Times New Roman" panose="02020603050405020304" pitchFamily="18" charset="0"/>
                        </a:rPr>
                        <a:t>Cadeia de valor</a:t>
                      </a:r>
                    </a:p>
                  </a:txBody>
                  <a:tcPr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tc hMerge="1">
                  <a:txBody>
                    <a:bodyPr/>
                    <a:lstStyle/>
                    <a:p>
                      <a:endParaRPr lang="pt-PT" dirty="0"/>
                    </a:p>
                  </a:txBody>
                  <a:tcPr/>
                </a:tc>
                <a:extLst>
                  <a:ext uri="{0D108BD9-81ED-4DB2-BD59-A6C34878D82A}">
                    <a16:rowId xmlns:a16="http://schemas.microsoft.com/office/drawing/2014/main" val="3681288606"/>
                  </a:ext>
                </a:extLst>
              </a:tr>
              <a:tr h="950434">
                <a:tc>
                  <a:txBody>
                    <a:bodyPr/>
                    <a:lstStyle/>
                    <a:p>
                      <a:pPr algn="ctr"/>
                      <a:r>
                        <a:rPr lang="pt-PT" sz="2400" b="1" dirty="0">
                          <a:solidFill>
                            <a:schemeClr val="tx1"/>
                          </a:solidFill>
                          <a:latin typeface="Times New Roman" panose="02020603050405020304" pitchFamily="18" charset="0"/>
                          <a:cs typeface="Times New Roman" panose="02020603050405020304" pitchFamily="18" charset="0"/>
                        </a:rPr>
                        <a:t>Atividades primárias: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pt-PT" sz="2000" b="1" dirty="0">
                          <a:solidFill>
                            <a:schemeClr val="tx1"/>
                          </a:solidFill>
                          <a:latin typeface="Times New Roman" panose="02020603050405020304" pitchFamily="18" charset="0"/>
                          <a:cs typeface="Times New Roman" panose="02020603050405020304" pitchFamily="18" charset="0"/>
                        </a:rPr>
                        <a:t>Exemplos de atividades: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3249491632"/>
                  </a:ext>
                </a:extLst>
              </a:tr>
              <a:tr h="1040498">
                <a:tc>
                  <a:txBody>
                    <a:bodyPr/>
                    <a:lstStyle/>
                    <a:p>
                      <a:pPr algn="ctr"/>
                      <a:r>
                        <a:rPr lang="pt-PT" sz="2000" b="0" dirty="0">
                          <a:solidFill>
                            <a:schemeClr val="tx1"/>
                          </a:solidFill>
                          <a:latin typeface="Times New Roman" panose="02020603050405020304" pitchFamily="18" charset="0"/>
                          <a:cs typeface="Times New Roman" panose="02020603050405020304" pitchFamily="18" charset="0"/>
                        </a:rPr>
                        <a:t>Logística de entrada</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 Receção de equipamentos (</a:t>
                      </a:r>
                      <a:r>
                        <a:rPr lang="pt-PT" dirty="0" err="1">
                          <a:solidFill>
                            <a:schemeClr val="tx1"/>
                          </a:solidFill>
                          <a:latin typeface="Times New Roman" panose="02020603050405020304" pitchFamily="18" charset="0"/>
                          <a:cs typeface="Times New Roman" panose="02020603050405020304" pitchFamily="18" charset="0"/>
                        </a:rPr>
                        <a:t>PDAs</a:t>
                      </a:r>
                      <a:r>
                        <a:rPr lang="pt-PT" dirty="0">
                          <a:solidFill>
                            <a:schemeClr val="tx1"/>
                          </a:solidFill>
                          <a:latin typeface="Times New Roman" panose="02020603050405020304" pitchFamily="18" charset="0"/>
                          <a:cs typeface="Times New Roman" panose="02020603050405020304" pitchFamily="18" charset="0"/>
                        </a:rPr>
                        <a:t> e impressoras)</a:t>
                      </a:r>
                    </a:p>
                  </a:txBody>
                  <a:tcPr anchor="ctr"/>
                </a:tc>
                <a:extLst>
                  <a:ext uri="{0D108BD9-81ED-4DB2-BD59-A6C34878D82A}">
                    <a16:rowId xmlns:a16="http://schemas.microsoft.com/office/drawing/2014/main" val="480371124"/>
                  </a:ext>
                </a:extLst>
              </a:tr>
              <a:tr h="950434">
                <a:tc>
                  <a:txBody>
                    <a:bodyPr/>
                    <a:lstStyle/>
                    <a:p>
                      <a:pPr algn="ctr"/>
                      <a:r>
                        <a:rPr lang="pt-PT" sz="2000" b="0" dirty="0">
                          <a:solidFill>
                            <a:schemeClr val="tx1"/>
                          </a:solidFill>
                          <a:latin typeface="Times New Roman" panose="02020603050405020304" pitchFamily="18" charset="0"/>
                          <a:cs typeface="Times New Roman" panose="02020603050405020304" pitchFamily="18" charset="0"/>
                        </a:rPr>
                        <a:t>Operações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 Desenvolvimento de software, configuração dos equipamentos</a:t>
                      </a:r>
                    </a:p>
                  </a:txBody>
                  <a:tcPr anchor="ctr"/>
                </a:tc>
                <a:extLst>
                  <a:ext uri="{0D108BD9-81ED-4DB2-BD59-A6C34878D82A}">
                    <a16:rowId xmlns:a16="http://schemas.microsoft.com/office/drawing/2014/main" val="1672919136"/>
                  </a:ext>
                </a:extLst>
              </a:tr>
              <a:tr h="950434">
                <a:tc>
                  <a:txBody>
                    <a:bodyPr/>
                    <a:lstStyle/>
                    <a:p>
                      <a:pPr algn="ctr"/>
                      <a:r>
                        <a:rPr lang="pt-PT" sz="2000" b="0" dirty="0">
                          <a:solidFill>
                            <a:schemeClr val="tx1"/>
                          </a:solidFill>
                          <a:latin typeface="Times New Roman" panose="02020603050405020304" pitchFamily="18" charset="0"/>
                          <a:cs typeface="Times New Roman" panose="02020603050405020304" pitchFamily="18" charset="0"/>
                        </a:rPr>
                        <a:t>Logística de saída</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 Instalação da solução no servidor da empresa do cliente</a:t>
                      </a:r>
                    </a:p>
                  </a:txBody>
                  <a:tcPr anchor="ctr"/>
                </a:tc>
                <a:extLst>
                  <a:ext uri="{0D108BD9-81ED-4DB2-BD59-A6C34878D82A}">
                    <a16:rowId xmlns:a16="http://schemas.microsoft.com/office/drawing/2014/main" val="2739880507"/>
                  </a:ext>
                </a:extLst>
              </a:tr>
              <a:tr h="1065333">
                <a:tc>
                  <a:txBody>
                    <a:bodyPr/>
                    <a:lstStyle/>
                    <a:p>
                      <a:pPr algn="ctr"/>
                      <a:r>
                        <a:rPr lang="pt-PT" sz="2000" b="0" dirty="0">
                          <a:solidFill>
                            <a:schemeClr val="tx1"/>
                          </a:solidFill>
                          <a:latin typeface="Times New Roman" panose="02020603050405020304" pitchFamily="18" charset="0"/>
                          <a:cs typeface="Times New Roman" panose="02020603050405020304" pitchFamily="18" charset="0"/>
                        </a:rPr>
                        <a:t>Marketing e vendas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pPr algn="just">
                        <a:lnSpc>
                          <a:spcPct val="115000"/>
                        </a:lnSpc>
                      </a:pPr>
                      <a:r>
                        <a:rPr lang="pt-PT"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Rede de contacto entre empresas (comunicação e colaboração entre empresas no intuito da adesão de novos clientes)</a:t>
                      </a:r>
                    </a:p>
                  </a:txBody>
                  <a:tcPr marL="63500" marR="63500" marT="63500" marB="63500" anchor="ctr"/>
                </a:tc>
                <a:extLst>
                  <a:ext uri="{0D108BD9-81ED-4DB2-BD59-A6C34878D82A}">
                    <a16:rowId xmlns:a16="http://schemas.microsoft.com/office/drawing/2014/main" val="34629298"/>
                  </a:ext>
                </a:extLst>
              </a:tr>
              <a:tr h="950434">
                <a:tc>
                  <a:txBody>
                    <a:bodyPr/>
                    <a:lstStyle/>
                    <a:p>
                      <a:pPr algn="ctr"/>
                      <a:r>
                        <a:rPr lang="pt-PT" sz="2000" b="0" dirty="0">
                          <a:solidFill>
                            <a:schemeClr val="tx1"/>
                          </a:solidFill>
                          <a:latin typeface="Times New Roman" panose="02020603050405020304" pitchFamily="18" charset="0"/>
                          <a:cs typeface="Times New Roman" panose="02020603050405020304" pitchFamily="18" charset="0"/>
                        </a:rPr>
                        <a:t>Serviços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 Suporte técnico </a:t>
                      </a:r>
                    </a:p>
                  </a:txBody>
                  <a:tcPr anchor="ctr"/>
                </a:tc>
                <a:extLst>
                  <a:ext uri="{0D108BD9-81ED-4DB2-BD59-A6C34878D82A}">
                    <a16:rowId xmlns:a16="http://schemas.microsoft.com/office/drawing/2014/main" val="319025789"/>
                  </a:ext>
                </a:extLst>
              </a:tr>
            </a:tbl>
          </a:graphicData>
        </a:graphic>
      </p:graphicFrame>
    </p:spTree>
    <p:extLst>
      <p:ext uri="{BB962C8B-B14F-4D97-AF65-F5344CB8AC3E}">
        <p14:creationId xmlns:p14="http://schemas.microsoft.com/office/powerpoint/2010/main" val="1493485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B20B93-CAA0-4EFE-9ECC-1F3366343F85}"/>
              </a:ext>
            </a:extLst>
          </p:cNvPr>
          <p:cNvSpPr>
            <a:spLocks noGrp="1"/>
          </p:cNvSpPr>
          <p:nvPr>
            <p:ph type="title"/>
          </p:nvPr>
        </p:nvSpPr>
        <p:spPr/>
        <p:txBody>
          <a:bodyPr/>
          <a:lstStyle/>
          <a:p>
            <a:endParaRPr lang="pt-PT"/>
          </a:p>
        </p:txBody>
      </p:sp>
      <p:graphicFrame>
        <p:nvGraphicFramePr>
          <p:cNvPr id="4" name="Tabela 4">
            <a:extLst>
              <a:ext uri="{FF2B5EF4-FFF2-40B4-BE49-F238E27FC236}">
                <a16:creationId xmlns:a16="http://schemas.microsoft.com/office/drawing/2014/main" id="{CC79CE1B-3BD8-4CAD-8F3B-337BD108987A}"/>
              </a:ext>
            </a:extLst>
          </p:cNvPr>
          <p:cNvGraphicFramePr>
            <a:graphicFrameLocks noGrp="1"/>
          </p:cNvGraphicFramePr>
          <p:nvPr>
            <p:ph idx="1"/>
            <p:extLst>
              <p:ext uri="{D42A27DB-BD31-4B8C-83A1-F6EECF244321}">
                <p14:modId xmlns:p14="http://schemas.microsoft.com/office/powerpoint/2010/main" val="1349858121"/>
              </p:ext>
            </p:extLst>
          </p:nvPr>
        </p:nvGraphicFramePr>
        <p:xfrm>
          <a:off x="0" y="0"/>
          <a:ext cx="12192000" cy="68580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288701025"/>
                    </a:ext>
                  </a:extLst>
                </a:gridCol>
                <a:gridCol w="6096000">
                  <a:extLst>
                    <a:ext uri="{9D8B030D-6E8A-4147-A177-3AD203B41FA5}">
                      <a16:colId xmlns:a16="http://schemas.microsoft.com/office/drawing/2014/main" val="3497712514"/>
                    </a:ext>
                  </a:extLst>
                </a:gridCol>
              </a:tblGrid>
              <a:tr h="1339220">
                <a:tc>
                  <a:txBody>
                    <a:bodyPr/>
                    <a:lstStyle/>
                    <a:p>
                      <a:pPr algn="ctr"/>
                      <a:r>
                        <a:rPr lang="pt-PT" sz="2800" dirty="0">
                          <a:latin typeface="Times New Roman" panose="02020603050405020304" pitchFamily="18" charset="0"/>
                          <a:cs typeface="Times New Roman" panose="02020603050405020304" pitchFamily="18" charset="0"/>
                        </a:rPr>
                        <a:t>Os Atividades de suporte</a:t>
                      </a:r>
                    </a:p>
                  </a:txBody>
                  <a:tcPr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algn="ctr"/>
                      <a:r>
                        <a:rPr lang="pt-PT" sz="2800" dirty="0">
                          <a:latin typeface="Times New Roman" panose="02020603050405020304" pitchFamily="18" charset="0"/>
                          <a:cs typeface="Times New Roman" panose="02020603050405020304" pitchFamily="18" charset="0"/>
                        </a:rPr>
                        <a:t>Exemplo de atividades</a:t>
                      </a:r>
                    </a:p>
                  </a:txBody>
                  <a:tcPr anchor="c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extLst>
                  <a:ext uri="{0D108BD9-81ED-4DB2-BD59-A6C34878D82A}">
                    <a16:rowId xmlns:a16="http://schemas.microsoft.com/office/drawing/2014/main" val="4148539975"/>
                  </a:ext>
                </a:extLst>
              </a:tr>
              <a:tr h="1501120">
                <a:tc>
                  <a:txBody>
                    <a:bodyPr/>
                    <a:lstStyle/>
                    <a:p>
                      <a:pPr algn="ctr"/>
                      <a:r>
                        <a:rPr lang="pt-PT" b="1" dirty="0">
                          <a:solidFill>
                            <a:schemeClr val="tx1"/>
                          </a:solidFill>
                          <a:latin typeface="Times New Roman" panose="02020603050405020304" pitchFamily="18" charset="0"/>
                          <a:cs typeface="Times New Roman" panose="02020603050405020304" pitchFamily="18" charset="0"/>
                        </a:rPr>
                        <a:t>Infraestruturas da empresa</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lnSpc>
                          <a:spcPct val="115000"/>
                        </a:lnSpc>
                      </a:pPr>
                      <a:r>
                        <a:rPr lang="pt-PT"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Gestão administrativa</a:t>
                      </a:r>
                    </a:p>
                  </a:txBody>
                  <a:tcPr marL="63500" marR="63500" marT="63500" marB="63500" anchor="ctr"/>
                </a:tc>
                <a:extLst>
                  <a:ext uri="{0D108BD9-81ED-4DB2-BD59-A6C34878D82A}">
                    <a16:rowId xmlns:a16="http://schemas.microsoft.com/office/drawing/2014/main" val="2687400258"/>
                  </a:ext>
                </a:extLst>
              </a:tr>
              <a:tr h="1339220">
                <a:tc>
                  <a:txBody>
                    <a:bodyPr/>
                    <a:lstStyle/>
                    <a:p>
                      <a:pPr algn="ctr"/>
                      <a:r>
                        <a:rPr lang="pt-PT" b="1" dirty="0">
                          <a:solidFill>
                            <a:schemeClr val="tx1"/>
                          </a:solidFill>
                          <a:latin typeface="Times New Roman" panose="02020603050405020304" pitchFamily="18" charset="0"/>
                          <a:cs typeface="Times New Roman" panose="02020603050405020304" pitchFamily="18" charset="0"/>
                        </a:rPr>
                        <a:t>Gestão de recursos humanos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Formação dos colaboradores</a:t>
                      </a:r>
                    </a:p>
                  </a:txBody>
                  <a:tcPr anchor="ctr"/>
                </a:tc>
                <a:extLst>
                  <a:ext uri="{0D108BD9-81ED-4DB2-BD59-A6C34878D82A}">
                    <a16:rowId xmlns:a16="http://schemas.microsoft.com/office/drawing/2014/main" val="2706605574"/>
                  </a:ext>
                </a:extLst>
              </a:tr>
              <a:tr h="1339220">
                <a:tc>
                  <a:txBody>
                    <a:bodyPr/>
                    <a:lstStyle/>
                    <a:p>
                      <a:pPr algn="ctr"/>
                      <a:r>
                        <a:rPr lang="pt-PT" b="1" dirty="0">
                          <a:solidFill>
                            <a:schemeClr val="tx1"/>
                          </a:solidFill>
                          <a:latin typeface="Times New Roman" panose="02020603050405020304" pitchFamily="18" charset="0"/>
                          <a:cs typeface="Times New Roman" panose="02020603050405020304" pitchFamily="18" charset="0"/>
                        </a:rPr>
                        <a:t>Desenvolvimento tecnológico</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Acessibilidade a vários Sistemas Operativos (Windows 7, 8, 10, IOS, Android versão 5 até versão atual)</a:t>
                      </a:r>
                    </a:p>
                  </a:txBody>
                  <a:tcPr anchor="ctr"/>
                </a:tc>
                <a:extLst>
                  <a:ext uri="{0D108BD9-81ED-4DB2-BD59-A6C34878D82A}">
                    <a16:rowId xmlns:a16="http://schemas.microsoft.com/office/drawing/2014/main" val="2649025171"/>
                  </a:ext>
                </a:extLst>
              </a:tr>
              <a:tr h="1339220">
                <a:tc>
                  <a:txBody>
                    <a:bodyPr/>
                    <a:lstStyle/>
                    <a:p>
                      <a:pPr algn="ctr"/>
                      <a:r>
                        <a:rPr lang="pt-PT" b="1" dirty="0">
                          <a:solidFill>
                            <a:schemeClr val="tx1"/>
                          </a:solidFill>
                          <a:latin typeface="Times New Roman" panose="02020603050405020304" pitchFamily="18" charset="0"/>
                          <a:cs typeface="Times New Roman" panose="02020603050405020304" pitchFamily="18" charset="0"/>
                        </a:rPr>
                        <a:t>Compras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Compras de equipamentos, tais como: </a:t>
                      </a:r>
                      <a:r>
                        <a:rPr lang="pt-PT" dirty="0" err="1">
                          <a:solidFill>
                            <a:schemeClr val="tx1"/>
                          </a:solidFill>
                          <a:latin typeface="Times New Roman" panose="02020603050405020304" pitchFamily="18" charset="0"/>
                          <a:cs typeface="Times New Roman" panose="02020603050405020304" pitchFamily="18" charset="0"/>
                        </a:rPr>
                        <a:t>PDAs</a:t>
                      </a:r>
                      <a:r>
                        <a:rPr lang="pt-PT" dirty="0">
                          <a:solidFill>
                            <a:schemeClr val="tx1"/>
                          </a:solidFill>
                          <a:latin typeface="Times New Roman" panose="02020603050405020304" pitchFamily="18" charset="0"/>
                          <a:cs typeface="Times New Roman" panose="02020603050405020304" pitchFamily="18" charset="0"/>
                        </a:rPr>
                        <a:t> e impressoras</a:t>
                      </a:r>
                    </a:p>
                  </a:txBody>
                  <a:tcPr anchor="ctr"/>
                </a:tc>
                <a:extLst>
                  <a:ext uri="{0D108BD9-81ED-4DB2-BD59-A6C34878D82A}">
                    <a16:rowId xmlns:a16="http://schemas.microsoft.com/office/drawing/2014/main" val="2823754666"/>
                  </a:ext>
                </a:extLst>
              </a:tr>
            </a:tbl>
          </a:graphicData>
        </a:graphic>
      </p:graphicFrame>
    </p:spTree>
    <p:extLst>
      <p:ext uri="{BB962C8B-B14F-4D97-AF65-F5344CB8AC3E}">
        <p14:creationId xmlns:p14="http://schemas.microsoft.com/office/powerpoint/2010/main" val="2812447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8A0AE8-5D15-44C5-9028-CB35FDA80451}"/>
              </a:ext>
            </a:extLst>
          </p:cNvPr>
          <p:cNvSpPr>
            <a:spLocks noGrp="1"/>
          </p:cNvSpPr>
          <p:nvPr>
            <p:ph type="title"/>
          </p:nvPr>
        </p:nvSpPr>
        <p:spPr>
          <a:xfrm>
            <a:off x="3222861" y="788719"/>
            <a:ext cx="6693807" cy="940613"/>
          </a:xfrm>
        </p:spPr>
        <p:txBody>
          <a:bodyPr>
            <a:normAutofit/>
          </a:bodyPr>
          <a:lstStyle/>
          <a:p>
            <a:pPr algn="ctr"/>
            <a:r>
              <a:rPr lang="pt-PT" sz="5400" dirty="0">
                <a:latin typeface="Times New Roman" panose="02020603050405020304" pitchFamily="18" charset="0"/>
                <a:cs typeface="Times New Roman" panose="02020603050405020304" pitchFamily="18" charset="0"/>
              </a:rPr>
              <a:t>Competências centrais</a:t>
            </a:r>
          </a:p>
        </p:txBody>
      </p:sp>
      <p:sp>
        <p:nvSpPr>
          <p:cNvPr id="72" name="Rectangle 71">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e Conteúdo 2">
            <a:extLst>
              <a:ext uri="{FF2B5EF4-FFF2-40B4-BE49-F238E27FC236}">
                <a16:creationId xmlns:a16="http://schemas.microsoft.com/office/drawing/2014/main" id="{11B185AE-1F33-4978-9B70-E8C99A24D4CA}"/>
              </a:ext>
            </a:extLst>
          </p:cNvPr>
          <p:cNvSpPr>
            <a:spLocks noGrp="1"/>
          </p:cNvSpPr>
          <p:nvPr>
            <p:ph idx="1"/>
          </p:nvPr>
        </p:nvSpPr>
        <p:spPr>
          <a:xfrm>
            <a:off x="1048624" y="2181138"/>
            <a:ext cx="6251013" cy="4476837"/>
          </a:xfrm>
        </p:spPr>
        <p:txBody>
          <a:bodyPr>
            <a:normAutofit/>
          </a:bodyPr>
          <a:lstStyle/>
          <a:p>
            <a:pPr marL="530352" lvl="1" indent="0" algn="just">
              <a:buNone/>
            </a:pPr>
            <a:r>
              <a:rPr lang="pt-PT" dirty="0">
                <a:latin typeface="Times New Roman" panose="02020603050405020304" pitchFamily="18" charset="0"/>
                <a:cs typeface="Times New Roman" panose="02020603050405020304" pitchFamily="18" charset="0"/>
              </a:rPr>
              <a:t>	</a:t>
            </a:r>
            <a:r>
              <a:rPr lang="pt-PT" i="0" dirty="0">
                <a:solidFill>
                  <a:schemeClr val="tx1"/>
                </a:solidFill>
                <a:cs typeface="Times New Roman" panose="02020603050405020304" pitchFamily="18" charset="0"/>
              </a:rPr>
              <a:t>As competências que mais se destacam na empresa Moving2U consistem nas suas soluções inovadoras e no seu suporte técnico. </a:t>
            </a:r>
          </a:p>
          <a:p>
            <a:pPr marL="530352" lvl="1" indent="0" algn="just">
              <a:buNone/>
            </a:pPr>
            <a:r>
              <a:rPr lang="pt-PT" sz="2000" i="0" dirty="0">
                <a:solidFill>
                  <a:schemeClr val="tx1"/>
                </a:solidFill>
                <a:cs typeface="Times New Roman" panose="02020603050405020304" pitchFamily="18" charset="0"/>
              </a:rPr>
              <a:t>	Como a empresa adquiriu bastante experiência, devido aos seus anos de existência e aos obstáculos a que foi submetida, é mais eficaz na resolução de um novo problema, sendo que se reflete no seu suporte técnico e na sua constante evolução, no que diz respeito às soluções que apresenta ao mercado. </a:t>
            </a:r>
            <a:endParaRPr lang="pt-PT" i="0" dirty="0">
              <a:solidFill>
                <a:schemeClr val="tx1"/>
              </a:solidFill>
              <a:cs typeface="Times New Roman" panose="02020603050405020304" pitchFamily="18" charset="0"/>
            </a:endParaRPr>
          </a:p>
        </p:txBody>
      </p:sp>
      <p:pic>
        <p:nvPicPr>
          <p:cNvPr id="13" name="Imagem 12" descr="Uma imagem com texto, céu, exterior, símbolo&#10;&#10;Descrição gerada automaticamente">
            <a:extLst>
              <a:ext uri="{FF2B5EF4-FFF2-40B4-BE49-F238E27FC236}">
                <a16:creationId xmlns:a16="http://schemas.microsoft.com/office/drawing/2014/main" id="{25107ED9-4EE6-42F7-8CA5-76759537E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387" y="2956235"/>
            <a:ext cx="3630562" cy="26748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79073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1"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2"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4" name="Rectangle 33">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ela 13">
            <a:extLst>
              <a:ext uri="{FF2B5EF4-FFF2-40B4-BE49-F238E27FC236}">
                <a16:creationId xmlns:a16="http://schemas.microsoft.com/office/drawing/2014/main" id="{A9E56874-E164-4C57-90B9-3BDCDA5759A9}"/>
              </a:ext>
            </a:extLst>
          </p:cNvPr>
          <p:cNvGraphicFramePr>
            <a:graphicFrameLocks/>
          </p:cNvGraphicFramePr>
          <p:nvPr>
            <p:extLst>
              <p:ext uri="{D42A27DB-BD31-4B8C-83A1-F6EECF244321}">
                <p14:modId xmlns:p14="http://schemas.microsoft.com/office/powerpoint/2010/main" val="1701696634"/>
              </p:ext>
            </p:extLst>
          </p:nvPr>
        </p:nvGraphicFramePr>
        <p:xfrm>
          <a:off x="1019175" y="967812"/>
          <a:ext cx="10160854" cy="4894232"/>
        </p:xfrm>
        <a:graphic>
          <a:graphicData uri="http://schemas.openxmlformats.org/drawingml/2006/table">
            <a:tbl>
              <a:tblPr firstRow="1" bandRow="1">
                <a:tableStyleId>{5C22544A-7EE6-4342-B048-85BDC9FD1C3A}</a:tableStyleId>
              </a:tblPr>
              <a:tblGrid>
                <a:gridCol w="3330853">
                  <a:extLst>
                    <a:ext uri="{9D8B030D-6E8A-4147-A177-3AD203B41FA5}">
                      <a16:colId xmlns:a16="http://schemas.microsoft.com/office/drawing/2014/main" val="1701021038"/>
                    </a:ext>
                  </a:extLst>
                </a:gridCol>
                <a:gridCol w="1632483">
                  <a:extLst>
                    <a:ext uri="{9D8B030D-6E8A-4147-A177-3AD203B41FA5}">
                      <a16:colId xmlns:a16="http://schemas.microsoft.com/office/drawing/2014/main" val="474538321"/>
                    </a:ext>
                  </a:extLst>
                </a:gridCol>
                <a:gridCol w="1361242">
                  <a:extLst>
                    <a:ext uri="{9D8B030D-6E8A-4147-A177-3AD203B41FA5}">
                      <a16:colId xmlns:a16="http://schemas.microsoft.com/office/drawing/2014/main" val="3295294779"/>
                    </a:ext>
                  </a:extLst>
                </a:gridCol>
                <a:gridCol w="1918138">
                  <a:extLst>
                    <a:ext uri="{9D8B030D-6E8A-4147-A177-3AD203B41FA5}">
                      <a16:colId xmlns:a16="http://schemas.microsoft.com/office/drawing/2014/main" val="1182172222"/>
                    </a:ext>
                  </a:extLst>
                </a:gridCol>
                <a:gridCol w="1918138">
                  <a:extLst>
                    <a:ext uri="{9D8B030D-6E8A-4147-A177-3AD203B41FA5}">
                      <a16:colId xmlns:a16="http://schemas.microsoft.com/office/drawing/2014/main" val="2014179500"/>
                    </a:ext>
                  </a:extLst>
                </a:gridCol>
              </a:tblGrid>
              <a:tr h="976245">
                <a:tc>
                  <a:txBody>
                    <a:bodyPr/>
                    <a:lstStyle/>
                    <a:p>
                      <a:endParaRPr lang="pt-PT" sz="2500" dirty="0"/>
                    </a:p>
                  </a:txBody>
                  <a:tcPr marL="120791" marR="120791" marT="63023" marB="63023">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gridSpan="4">
                  <a:txBody>
                    <a:bodyPr/>
                    <a:lstStyle/>
                    <a:p>
                      <a:pPr algn="ctr"/>
                      <a:r>
                        <a:rPr lang="pt-PT" sz="2400" dirty="0"/>
                        <a:t>Fatores críticos de sucesso</a:t>
                      </a:r>
                    </a:p>
                  </a:txBody>
                  <a:tcPr marL="120791" marR="120791" marT="63023" marB="63023" anchor="ctr">
                    <a:lnL w="12700" cmpd="sng">
                      <a:noFill/>
                    </a:lnL>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hMerge="1">
                  <a:txBody>
                    <a:bodyPr/>
                    <a:lstStyle/>
                    <a:p>
                      <a:endParaRPr lang="pt-PT"/>
                    </a:p>
                  </a:txBody>
                  <a:tcPr/>
                </a:tc>
                <a:tc hMerge="1">
                  <a:txBody>
                    <a:bodyPr/>
                    <a:lstStyle/>
                    <a:p>
                      <a:endParaRPr lang="pt-PT"/>
                    </a:p>
                  </a:txBody>
                  <a:tcPr/>
                </a:tc>
                <a:tc hMerge="1">
                  <a:txBody>
                    <a:bodyPr/>
                    <a:lstStyle/>
                    <a:p>
                      <a:pPr algn="ctr"/>
                      <a:endParaRPr lang="pt-PT" sz="2500" dirty="0"/>
                    </a:p>
                  </a:txBody>
                  <a:tcPr marL="120791" marR="120791" marT="63023" marB="63023" anchor="ctr">
                    <a:lnL w="12700" cmpd="sng">
                      <a:noFill/>
                    </a:lnL>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extLst>
                  <a:ext uri="{0D108BD9-81ED-4DB2-BD59-A6C34878D82A}">
                    <a16:rowId xmlns:a16="http://schemas.microsoft.com/office/drawing/2014/main" val="1249076244"/>
                  </a:ext>
                </a:extLst>
              </a:tr>
              <a:tr h="1433460">
                <a:tc>
                  <a:txBody>
                    <a:bodyPr/>
                    <a:lstStyle/>
                    <a:p>
                      <a:pPr algn="ctr"/>
                      <a:r>
                        <a:rPr lang="pt-PT" sz="2200" b="1" dirty="0"/>
                        <a:t>Competências centrais</a:t>
                      </a:r>
                    </a:p>
                  </a:txBody>
                  <a:tcPr marL="120791" marR="120791" marT="63023" marB="63023" anchor="ctr">
                    <a:lnT w="38100" cmpd="sng">
                      <a:noFill/>
                    </a:lnT>
                    <a:gradFill flip="none" rotWithShape="1">
                      <a:gsLst>
                        <a:gs pos="0">
                          <a:srgbClr val="D4E0E2"/>
                        </a:gs>
                        <a:gs pos="50000">
                          <a:schemeClr val="accent1">
                            <a:tint val="44500"/>
                            <a:satMod val="160000"/>
                          </a:schemeClr>
                        </a:gs>
                        <a:gs pos="100000">
                          <a:schemeClr val="accent1">
                            <a:tint val="23500"/>
                            <a:satMod val="160000"/>
                          </a:schemeClr>
                        </a:gs>
                      </a:gsLst>
                      <a:lin ang="8100000" scaled="1"/>
                      <a:tileRect/>
                    </a:gradFill>
                  </a:tcPr>
                </a:tc>
                <a:tc>
                  <a:txBody>
                    <a:bodyPr/>
                    <a:lstStyle/>
                    <a:p>
                      <a:pPr algn="ctr"/>
                      <a:r>
                        <a:rPr lang="pt-PT" sz="1600" b="0" dirty="0">
                          <a:effectLst/>
                          <a:latin typeface="+mn-lt"/>
                          <a:ea typeface="Calibri" panose="020F0502020204030204" pitchFamily="34" charset="0"/>
                          <a:cs typeface="Times New Roman" panose="02020603050405020304" pitchFamily="18" charset="0"/>
                        </a:rPr>
                        <a:t>Eficiência</a:t>
                      </a:r>
                      <a:endParaRPr lang="pt-PT" sz="1600" b="0" dirty="0">
                        <a:latin typeface="+mn-lt"/>
                      </a:endParaRPr>
                    </a:p>
                  </a:txBody>
                  <a:tcPr marL="120791" marR="120791" marT="63023" marB="63023" anchor="ctr">
                    <a:gradFill flip="none" rotWithShape="1">
                      <a:gsLst>
                        <a:gs pos="0">
                          <a:srgbClr val="A7CDD5"/>
                        </a:gs>
                        <a:gs pos="50000">
                          <a:srgbClr val="A7CDD5">
                            <a:tint val="44500"/>
                            <a:satMod val="160000"/>
                          </a:srgbClr>
                        </a:gs>
                        <a:gs pos="100000">
                          <a:srgbClr val="A7CDD5">
                            <a:tint val="23500"/>
                            <a:satMod val="160000"/>
                          </a:srgbClr>
                        </a:gs>
                      </a:gsLst>
                      <a:lin ang="8100000" scaled="1"/>
                      <a:tileRect/>
                    </a:gradFill>
                  </a:tcPr>
                </a:tc>
                <a:tc>
                  <a:txBody>
                    <a:bodyPr/>
                    <a:lstStyle/>
                    <a:p>
                      <a:pPr algn="ctr"/>
                      <a:r>
                        <a:rPr lang="pt-PT" sz="1600" b="0" dirty="0">
                          <a:effectLst/>
                          <a:latin typeface="+mn-lt"/>
                          <a:ea typeface="Calibri" panose="020F0502020204030204" pitchFamily="34" charset="0"/>
                          <a:cs typeface="Times New Roman" panose="02020603050405020304" pitchFamily="18" charset="0"/>
                        </a:rPr>
                        <a:t>Qualidade</a:t>
                      </a:r>
                      <a:endParaRPr lang="pt-PT" sz="1600" b="0" dirty="0">
                        <a:latin typeface="+mn-lt"/>
                      </a:endParaRPr>
                    </a:p>
                  </a:txBody>
                  <a:tcPr marL="120791" marR="120791" marT="63023" marB="63023" anchor="ctr">
                    <a:gradFill flip="none" rotWithShape="1">
                      <a:gsLst>
                        <a:gs pos="0">
                          <a:srgbClr val="A7CDD5"/>
                        </a:gs>
                        <a:gs pos="50000">
                          <a:srgbClr val="A7CDD5">
                            <a:tint val="44500"/>
                            <a:satMod val="160000"/>
                          </a:srgbClr>
                        </a:gs>
                        <a:gs pos="100000">
                          <a:srgbClr val="A7CDD5">
                            <a:tint val="23500"/>
                            <a:satMod val="160000"/>
                          </a:srgbClr>
                        </a:gs>
                      </a:gsLst>
                      <a:lin ang="8100000" scaled="1"/>
                      <a:tileRect/>
                    </a:gradFill>
                  </a:tcPr>
                </a:tc>
                <a:tc>
                  <a:txBody>
                    <a:bodyPr/>
                    <a:lstStyle/>
                    <a:p>
                      <a:pPr algn="ctr"/>
                      <a:r>
                        <a:rPr lang="pt-PT" sz="1600" b="0" dirty="0">
                          <a:latin typeface="+mn-lt"/>
                        </a:rPr>
                        <a:t>Inovação</a:t>
                      </a:r>
                    </a:p>
                  </a:txBody>
                  <a:tcPr marL="120791" marR="120791" marT="63023" marB="63023" anchor="ctr">
                    <a:gradFill flip="none" rotWithShape="1">
                      <a:gsLst>
                        <a:gs pos="0">
                          <a:srgbClr val="A7CDD5"/>
                        </a:gs>
                        <a:gs pos="50000">
                          <a:srgbClr val="A7CDD5">
                            <a:tint val="44500"/>
                            <a:satMod val="160000"/>
                          </a:srgbClr>
                        </a:gs>
                        <a:gs pos="100000">
                          <a:srgbClr val="A7CDD5">
                            <a:tint val="23500"/>
                            <a:satMod val="160000"/>
                          </a:srgbClr>
                        </a:gs>
                      </a:gsLst>
                      <a:lin ang="8100000" scaled="1"/>
                      <a:tileRect/>
                    </a:gradFill>
                  </a:tcPr>
                </a:tc>
                <a:tc>
                  <a:txBody>
                    <a:bodyPr/>
                    <a:lstStyle/>
                    <a:p>
                      <a:pPr algn="ctr"/>
                      <a:r>
                        <a:rPr lang="pt-PT" sz="1600" b="0" dirty="0">
                          <a:latin typeface="+mn-lt"/>
                        </a:rPr>
                        <a:t>Satisfação dos clientes</a:t>
                      </a:r>
                    </a:p>
                  </a:txBody>
                  <a:tcPr marL="120791" marR="120791" marT="63023" marB="63023" anchor="ctr">
                    <a:gradFill flip="none" rotWithShape="1">
                      <a:gsLst>
                        <a:gs pos="0">
                          <a:srgbClr val="A7CDD5"/>
                        </a:gs>
                        <a:gs pos="50000">
                          <a:srgbClr val="A7CDD5">
                            <a:tint val="44500"/>
                            <a:satMod val="160000"/>
                          </a:srgbClr>
                        </a:gs>
                        <a:gs pos="100000">
                          <a:srgbClr val="A7CDD5">
                            <a:tint val="23500"/>
                            <a:satMod val="160000"/>
                          </a:srgbClr>
                        </a:gs>
                      </a:gsLst>
                      <a:lin ang="8100000" scaled="1"/>
                      <a:tileRect/>
                    </a:gradFill>
                  </a:tcPr>
                </a:tc>
                <a:extLst>
                  <a:ext uri="{0D108BD9-81ED-4DB2-BD59-A6C34878D82A}">
                    <a16:rowId xmlns:a16="http://schemas.microsoft.com/office/drawing/2014/main" val="2360644399"/>
                  </a:ext>
                </a:extLst>
              </a:tr>
              <a:tr h="1150483">
                <a:tc>
                  <a:txBody>
                    <a:bodyPr/>
                    <a:lstStyle/>
                    <a:p>
                      <a:pPr algn="ctr"/>
                      <a:r>
                        <a:rPr lang="pt-PT" sz="2000" dirty="0"/>
                        <a:t>Soluções inovadoras</a:t>
                      </a:r>
                    </a:p>
                  </a:txBody>
                  <a:tcPr marL="120791" marR="120791" marT="63023" marB="63023"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rowSpan="2" gridSpan="4">
                  <a:txBody>
                    <a:bodyPr/>
                    <a:lstStyle/>
                    <a:p>
                      <a:pPr marL="342900" indent="-342900" algn="just">
                        <a:buFont typeface="Arial" panose="020B0604020202020204" pitchFamily="34" charset="0"/>
                        <a:buChar char="•"/>
                      </a:pPr>
                      <a:r>
                        <a:rPr lang="pt-PT" sz="2400" dirty="0"/>
                        <a:t>Com soluções inovadoras na empresa, destaca-se claramente inovação e consequentemente a satisfação dos seus clientes.</a:t>
                      </a:r>
                    </a:p>
                    <a:p>
                      <a:pPr marL="342900" indent="-342900" algn="just">
                        <a:buFont typeface="Arial" panose="020B0604020202020204" pitchFamily="34" charset="0"/>
                        <a:buChar char="•"/>
                      </a:pPr>
                      <a:r>
                        <a:rPr lang="pt-PT" sz="2400" dirty="0"/>
                        <a:t>O suporte técnico destaca-se pela sua eficiência e qualidade e assim satisfaz os seus clientes.</a:t>
                      </a:r>
                    </a:p>
                  </a:txBody>
                  <a:tcPr marL="120791" marR="120791" marT="63023" marB="63023" anchor="ctr"/>
                </a:tc>
                <a:tc rowSpan="2" hMerge="1">
                  <a:txBody>
                    <a:bodyPr/>
                    <a:lstStyle/>
                    <a:p>
                      <a:pPr algn="l"/>
                      <a:endParaRPr lang="pt-PT" sz="2500" dirty="0"/>
                    </a:p>
                  </a:txBody>
                  <a:tcPr marL="120791" marR="120791" marT="63023" marB="63023" anchor="ctr"/>
                </a:tc>
                <a:tc rowSpan="2" hMerge="1">
                  <a:txBody>
                    <a:bodyPr/>
                    <a:lstStyle/>
                    <a:p>
                      <a:pPr algn="l"/>
                      <a:endParaRPr lang="pt-PT" sz="2500"/>
                    </a:p>
                  </a:txBody>
                  <a:tcPr marL="120791" marR="120791" marT="63023" marB="63023" anchor="ctr"/>
                </a:tc>
                <a:tc rowSpan="2" hMerge="1">
                  <a:txBody>
                    <a:bodyPr/>
                    <a:lstStyle/>
                    <a:p>
                      <a:pPr algn="just"/>
                      <a:endParaRPr lang="pt-PT" sz="2500" dirty="0"/>
                    </a:p>
                  </a:txBody>
                  <a:tcPr marL="120791" marR="120791" marT="63023" marB="63023" anchor="ctr"/>
                </a:tc>
                <a:extLst>
                  <a:ext uri="{0D108BD9-81ED-4DB2-BD59-A6C34878D82A}">
                    <a16:rowId xmlns:a16="http://schemas.microsoft.com/office/drawing/2014/main" val="182304407"/>
                  </a:ext>
                </a:extLst>
              </a:tr>
              <a:tr h="1334044">
                <a:tc>
                  <a:txBody>
                    <a:bodyPr/>
                    <a:lstStyle/>
                    <a:p>
                      <a:pPr algn="ctr"/>
                      <a:r>
                        <a:rPr lang="pt-PT" sz="2000" dirty="0"/>
                        <a:t>Suporte técnico</a:t>
                      </a:r>
                    </a:p>
                  </a:txBody>
                  <a:tcPr marL="120791" marR="120791" marT="63023" marB="63023"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tcPr>
                </a:tc>
                <a:tc gridSpan="4" vMerge="1">
                  <a:txBody>
                    <a:bodyPr/>
                    <a:lstStyle/>
                    <a:p>
                      <a:pPr algn="l"/>
                      <a:endParaRPr lang="pt-PT" sz="2500" dirty="0"/>
                    </a:p>
                  </a:txBody>
                  <a:tcPr marL="120791" marR="120791" marT="63023" marB="63023" anchor="ctr"/>
                </a:tc>
                <a:tc hMerge="1" vMerge="1">
                  <a:txBody>
                    <a:bodyPr/>
                    <a:lstStyle/>
                    <a:p>
                      <a:pPr algn="l"/>
                      <a:endParaRPr lang="pt-PT" sz="2500"/>
                    </a:p>
                  </a:txBody>
                  <a:tcPr marL="120791" marR="120791" marT="63023" marB="63023" anchor="ctr"/>
                </a:tc>
                <a:tc hMerge="1" vMerge="1">
                  <a:txBody>
                    <a:bodyPr/>
                    <a:lstStyle/>
                    <a:p>
                      <a:pPr algn="l"/>
                      <a:endParaRPr lang="pt-PT" sz="2500"/>
                    </a:p>
                  </a:txBody>
                  <a:tcPr marL="120791" marR="120791" marT="63023" marB="63023" anchor="ctr"/>
                </a:tc>
                <a:tc hMerge="1" vMerge="1">
                  <a:txBody>
                    <a:bodyPr/>
                    <a:lstStyle/>
                    <a:p>
                      <a:endParaRPr lang="pt-PT"/>
                    </a:p>
                  </a:txBody>
                  <a:tcPr/>
                </a:tc>
                <a:extLst>
                  <a:ext uri="{0D108BD9-81ED-4DB2-BD59-A6C34878D82A}">
                    <a16:rowId xmlns:a16="http://schemas.microsoft.com/office/drawing/2014/main" val="1222136425"/>
                  </a:ext>
                </a:extLst>
              </a:tr>
            </a:tbl>
          </a:graphicData>
        </a:graphic>
      </p:graphicFrame>
      <p:sp>
        <p:nvSpPr>
          <p:cNvPr id="5" name="CaixaDeTexto 4">
            <a:extLst>
              <a:ext uri="{FF2B5EF4-FFF2-40B4-BE49-F238E27FC236}">
                <a16:creationId xmlns:a16="http://schemas.microsoft.com/office/drawing/2014/main" id="{1D2FB93A-81F1-4D76-B237-E768836A3E86}"/>
              </a:ext>
            </a:extLst>
          </p:cNvPr>
          <p:cNvSpPr txBox="1"/>
          <p:nvPr/>
        </p:nvSpPr>
        <p:spPr>
          <a:xfrm>
            <a:off x="4981575" y="-24972"/>
            <a:ext cx="6212933" cy="769441"/>
          </a:xfrm>
          <a:prstGeom prst="rect">
            <a:avLst/>
          </a:prstGeom>
          <a:noFill/>
        </p:spPr>
        <p:txBody>
          <a:bodyPr wrap="square" rtlCol="0">
            <a:spAutoFit/>
          </a:bodyPr>
          <a:lstStyle/>
          <a:p>
            <a:pPr algn="ctr"/>
            <a:r>
              <a:rPr lang="pt-PT" sz="4400" b="1" dirty="0">
                <a:latin typeface="Times New Roman" panose="02020603050405020304" pitchFamily="18" charset="0"/>
                <a:cs typeface="Times New Roman" panose="02020603050405020304" pitchFamily="18" charset="0"/>
              </a:rPr>
              <a:t>Adequação Estratégica</a:t>
            </a:r>
          </a:p>
        </p:txBody>
      </p:sp>
    </p:spTree>
    <p:extLst>
      <p:ext uri="{BB962C8B-B14F-4D97-AF65-F5344CB8AC3E}">
        <p14:creationId xmlns:p14="http://schemas.microsoft.com/office/powerpoint/2010/main" val="3029798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ela 10">
            <a:extLst>
              <a:ext uri="{FF2B5EF4-FFF2-40B4-BE49-F238E27FC236}">
                <a16:creationId xmlns:a16="http://schemas.microsoft.com/office/drawing/2014/main" id="{82EA0A4B-ADF3-43E0-83F1-09ADC656E926}"/>
              </a:ext>
            </a:extLst>
          </p:cNvPr>
          <p:cNvGraphicFramePr>
            <a:graphicFrameLocks noGrp="1"/>
          </p:cNvGraphicFramePr>
          <p:nvPr>
            <p:ph idx="1"/>
            <p:extLst>
              <p:ext uri="{D42A27DB-BD31-4B8C-83A1-F6EECF244321}">
                <p14:modId xmlns:p14="http://schemas.microsoft.com/office/powerpoint/2010/main" val="2010846353"/>
              </p:ext>
            </p:extLst>
          </p:nvPr>
        </p:nvGraphicFramePr>
        <p:xfrm>
          <a:off x="-87682" y="0"/>
          <a:ext cx="12279681" cy="6858000"/>
        </p:xfrm>
        <a:graphic>
          <a:graphicData uri="http://schemas.openxmlformats.org/drawingml/2006/table">
            <a:tbl>
              <a:tblPr firstRow="1" bandRow="1">
                <a:tableStyleId>{5C22544A-7EE6-4342-B048-85BDC9FD1C3A}</a:tableStyleId>
              </a:tblPr>
              <a:tblGrid>
                <a:gridCol w="4093227">
                  <a:extLst>
                    <a:ext uri="{9D8B030D-6E8A-4147-A177-3AD203B41FA5}">
                      <a16:colId xmlns:a16="http://schemas.microsoft.com/office/drawing/2014/main" val="1068810210"/>
                    </a:ext>
                  </a:extLst>
                </a:gridCol>
                <a:gridCol w="4093227">
                  <a:extLst>
                    <a:ext uri="{9D8B030D-6E8A-4147-A177-3AD203B41FA5}">
                      <a16:colId xmlns:a16="http://schemas.microsoft.com/office/drawing/2014/main" val="1528885717"/>
                    </a:ext>
                  </a:extLst>
                </a:gridCol>
                <a:gridCol w="4093227">
                  <a:extLst>
                    <a:ext uri="{9D8B030D-6E8A-4147-A177-3AD203B41FA5}">
                      <a16:colId xmlns:a16="http://schemas.microsoft.com/office/drawing/2014/main" val="3035140073"/>
                    </a:ext>
                  </a:extLst>
                </a:gridCol>
              </a:tblGrid>
              <a:tr h="519678">
                <a:tc rowSpan="2">
                  <a:txBody>
                    <a:bodyPr/>
                    <a:lstStyle/>
                    <a:p>
                      <a:pPr algn="ctr"/>
                      <a:endParaRPr lang="pt-PT" sz="2800" dirty="0">
                        <a:solidFill>
                          <a:schemeClr val="tx1"/>
                        </a:solidFill>
                        <a:latin typeface="Times New Roman" panose="02020603050405020304" pitchFamily="18" charset="0"/>
                        <a:cs typeface="Times New Roman" panose="02020603050405020304" pitchFamily="18" charset="0"/>
                      </a:endParaRPr>
                    </a:p>
                    <a:p>
                      <a:pPr algn="ctr"/>
                      <a:endParaRPr lang="pt-PT" sz="2800" dirty="0">
                        <a:solidFill>
                          <a:schemeClr val="tx1"/>
                        </a:solidFill>
                        <a:latin typeface="Times New Roman" panose="02020603050405020304" pitchFamily="18" charset="0"/>
                        <a:cs typeface="Times New Roman" panose="02020603050405020304" pitchFamily="18" charset="0"/>
                      </a:endParaRPr>
                    </a:p>
                    <a:p>
                      <a:pPr algn="ctr"/>
                      <a:r>
                        <a:rPr lang="pt-PT" sz="3200" dirty="0">
                          <a:solidFill>
                            <a:schemeClr val="tx1"/>
                          </a:solidFill>
                          <a:latin typeface="Times New Roman" panose="02020603050405020304" pitchFamily="18" charset="0"/>
                          <a:cs typeface="Times New Roman" panose="02020603050405020304" pitchFamily="18" charset="0"/>
                        </a:rPr>
                        <a:t>Moving2U SWOT</a:t>
                      </a:r>
                    </a:p>
                  </a:txBody>
                  <a:tcPr>
                    <a:solidFill>
                      <a:schemeClr val="tx2">
                        <a:lumMod val="25000"/>
                        <a:lumOff val="75000"/>
                      </a:schemeClr>
                    </a:solidFill>
                  </a:tcPr>
                </a:tc>
                <a:tc>
                  <a:txBody>
                    <a:bodyPr/>
                    <a:lstStyle/>
                    <a:p>
                      <a:pPr algn="ctr"/>
                      <a:r>
                        <a:rPr lang="pt-PT" dirty="0">
                          <a:solidFill>
                            <a:schemeClr val="tx1"/>
                          </a:solidFill>
                          <a:latin typeface="Times New Roman" panose="02020603050405020304" pitchFamily="18" charset="0"/>
                          <a:cs typeface="Times New Roman" panose="02020603050405020304" pitchFamily="18" charset="0"/>
                        </a:rPr>
                        <a:t>Pontos Fortes</a:t>
                      </a:r>
                    </a:p>
                  </a:txBody>
                  <a:tcPr anchor="ctr">
                    <a:solidFill>
                      <a:schemeClr val="tx2">
                        <a:lumMod val="25000"/>
                        <a:lumOff val="75000"/>
                      </a:schemeClr>
                    </a:solidFill>
                  </a:tcPr>
                </a:tc>
                <a:tc>
                  <a:txBody>
                    <a:bodyPr/>
                    <a:lstStyle/>
                    <a:p>
                      <a:pPr algn="ctr"/>
                      <a:r>
                        <a:rPr lang="pt-PT" dirty="0">
                          <a:solidFill>
                            <a:schemeClr val="tx1"/>
                          </a:solidFill>
                          <a:latin typeface="Times New Roman" panose="02020603050405020304" pitchFamily="18" charset="0"/>
                          <a:cs typeface="Times New Roman" panose="02020603050405020304" pitchFamily="18" charset="0"/>
                        </a:rPr>
                        <a:t>Pontos Fracos</a:t>
                      </a:r>
                    </a:p>
                  </a:txBody>
                  <a:tcPr anchor="ctr">
                    <a:solidFill>
                      <a:schemeClr val="tx2">
                        <a:lumMod val="25000"/>
                        <a:lumOff val="75000"/>
                      </a:schemeClr>
                    </a:solidFill>
                  </a:tcPr>
                </a:tc>
                <a:extLst>
                  <a:ext uri="{0D108BD9-81ED-4DB2-BD59-A6C34878D82A}">
                    <a16:rowId xmlns:a16="http://schemas.microsoft.com/office/drawing/2014/main" val="198551448"/>
                  </a:ext>
                </a:extLst>
              </a:tr>
              <a:tr h="2063206">
                <a:tc vMerge="1">
                  <a:txBody>
                    <a:bodyPr/>
                    <a:lstStyle/>
                    <a:p>
                      <a:endParaRPr lang="pt-PT" dirty="0"/>
                    </a:p>
                  </a:txBody>
                  <a:tcPr/>
                </a:tc>
                <a:tc>
                  <a:txBody>
                    <a:bodyPr/>
                    <a:lstStyle/>
                    <a:p>
                      <a:pPr algn="just"/>
                      <a:r>
                        <a:rPr lang="pt-PT" sz="1300" dirty="0">
                          <a:solidFill>
                            <a:schemeClr val="tx1"/>
                          </a:solidFill>
                          <a:latin typeface="Times New Roman" panose="02020603050405020304" pitchFamily="18" charset="0"/>
                          <a:cs typeface="Times New Roman" panose="02020603050405020304" pitchFamily="18" charset="0"/>
                        </a:rPr>
                        <a:t>a) Bastante experiência no ramo.</a:t>
                      </a:r>
                    </a:p>
                    <a:p>
                      <a:pPr algn="just"/>
                      <a:r>
                        <a:rPr lang="pt-PT" sz="1300" dirty="0">
                          <a:solidFill>
                            <a:schemeClr val="tx1"/>
                          </a:solidFill>
                          <a:latin typeface="Times New Roman" panose="02020603050405020304" pitchFamily="18" charset="0"/>
                          <a:cs typeface="Times New Roman" panose="02020603050405020304" pitchFamily="18" charset="0"/>
                        </a:rPr>
                        <a:t>b) Soluções inovadoras.</a:t>
                      </a:r>
                    </a:p>
                    <a:p>
                      <a:pPr algn="just"/>
                      <a:r>
                        <a:rPr lang="pt-PT" sz="1300" dirty="0">
                          <a:solidFill>
                            <a:schemeClr val="tx1"/>
                          </a:solidFill>
                          <a:latin typeface="Times New Roman" panose="02020603050405020304" pitchFamily="18" charset="0"/>
                          <a:cs typeface="Times New Roman" panose="02020603050405020304" pitchFamily="18" charset="0"/>
                        </a:rPr>
                        <a:t>c) Reputação da marca.</a:t>
                      </a:r>
                    </a:p>
                    <a:p>
                      <a:pPr algn="just"/>
                      <a:r>
                        <a:rPr lang="pt-PT" sz="1300" dirty="0">
                          <a:solidFill>
                            <a:schemeClr val="tx1"/>
                          </a:solidFill>
                          <a:latin typeface="Times New Roman" panose="02020603050405020304" pitchFamily="18" charset="0"/>
                          <a:cs typeface="Times New Roman" panose="02020603050405020304" pitchFamily="18" charset="0"/>
                        </a:rPr>
                        <a:t>d) Clientes leais à marca.</a:t>
                      </a:r>
                    </a:p>
                    <a:p>
                      <a:pPr algn="just"/>
                      <a:r>
                        <a:rPr lang="pt-PT" sz="1300" dirty="0">
                          <a:solidFill>
                            <a:schemeClr val="tx1"/>
                          </a:solidFill>
                          <a:latin typeface="Times New Roman" panose="02020603050405020304" pitchFamily="18" charset="0"/>
                          <a:cs typeface="Times New Roman" panose="02020603050405020304" pitchFamily="18" charset="0"/>
                        </a:rPr>
                        <a:t>e) Preocupação na motivação dos colaboradores.</a:t>
                      </a:r>
                    </a:p>
                    <a:p>
                      <a:pPr algn="just"/>
                      <a:r>
                        <a:rPr lang="pt-PT" sz="1300" dirty="0">
                          <a:solidFill>
                            <a:schemeClr val="tx1"/>
                          </a:solidFill>
                          <a:latin typeface="Times New Roman" panose="02020603050405020304" pitchFamily="18" charset="0"/>
                          <a:cs typeface="Times New Roman" panose="02020603050405020304" pitchFamily="18" charset="0"/>
                        </a:rPr>
                        <a:t>f) Suporte técnico.</a:t>
                      </a:r>
                    </a:p>
                  </a:txBody>
                  <a:tcPr>
                    <a:solidFill>
                      <a:schemeClr val="tx2">
                        <a:lumMod val="25000"/>
                        <a:lumOff val="75000"/>
                      </a:schemeClr>
                    </a:solidFill>
                  </a:tcPr>
                </a:tc>
                <a:tc>
                  <a:txBody>
                    <a:bodyPr/>
                    <a:lstStyle/>
                    <a:p>
                      <a:pPr algn="just"/>
                      <a:r>
                        <a:rPr lang="pt-PT" sz="1300" dirty="0">
                          <a:solidFill>
                            <a:schemeClr val="tx1"/>
                          </a:solidFill>
                          <a:latin typeface="Times New Roman" panose="02020603050405020304" pitchFamily="18" charset="0"/>
                          <a:cs typeface="Times New Roman" panose="02020603050405020304" pitchFamily="18" charset="0"/>
                        </a:rPr>
                        <a:t>a) Fraca visibilidade em relação a certas empresas </a:t>
                      </a:r>
                      <a:r>
                        <a:rPr lang="pt-PT" sz="1000" dirty="0">
                          <a:solidFill>
                            <a:schemeClr val="tx1"/>
                          </a:solidFill>
                          <a:latin typeface="Times New Roman" panose="02020603050405020304" pitchFamily="18" charset="0"/>
                          <a:cs typeface="Times New Roman" panose="02020603050405020304" pitchFamily="18" charset="0"/>
                        </a:rPr>
                        <a:t>(exemplo: Microsoft).</a:t>
                      </a:r>
                    </a:p>
                    <a:p>
                      <a:pPr algn="just"/>
                      <a:r>
                        <a:rPr lang="pt-PT" sz="1300" dirty="0">
                          <a:solidFill>
                            <a:schemeClr val="tx1"/>
                          </a:solidFill>
                          <a:latin typeface="Times New Roman" panose="02020603050405020304" pitchFamily="18" charset="0"/>
                          <a:cs typeface="Times New Roman" panose="02020603050405020304" pitchFamily="18" charset="0"/>
                        </a:rPr>
                        <a:t>b) Recursos humanos limitados.</a:t>
                      </a:r>
                    </a:p>
                    <a:p>
                      <a:pPr algn="just"/>
                      <a:r>
                        <a:rPr lang="pt-PT" sz="1300" dirty="0">
                          <a:solidFill>
                            <a:schemeClr val="tx1"/>
                          </a:solidFill>
                          <a:latin typeface="Times New Roman" panose="02020603050405020304" pitchFamily="18" charset="0"/>
                          <a:cs typeface="Times New Roman" panose="02020603050405020304" pitchFamily="18" charset="0"/>
                        </a:rPr>
                        <a:t>c) Dependência de determinados ERPS </a:t>
                      </a:r>
                      <a:r>
                        <a:rPr lang="pt-PT" sz="1000" dirty="0">
                          <a:solidFill>
                            <a:schemeClr val="tx1"/>
                          </a:solidFill>
                          <a:latin typeface="Times New Roman" panose="02020603050405020304" pitchFamily="18" charset="0"/>
                          <a:cs typeface="Times New Roman" panose="02020603050405020304" pitchFamily="18" charset="0"/>
                        </a:rPr>
                        <a:t>(Plataformas que interligam todos os dados e processos de uma empresa em um único sistema).</a:t>
                      </a:r>
                    </a:p>
                  </a:txBody>
                  <a:tcPr>
                    <a:solidFill>
                      <a:schemeClr val="tx2">
                        <a:lumMod val="25000"/>
                        <a:lumOff val="75000"/>
                      </a:schemeClr>
                    </a:solidFill>
                  </a:tcPr>
                </a:tc>
                <a:extLst>
                  <a:ext uri="{0D108BD9-81ED-4DB2-BD59-A6C34878D82A}">
                    <a16:rowId xmlns:a16="http://schemas.microsoft.com/office/drawing/2014/main" val="1936113602"/>
                  </a:ext>
                </a:extLst>
              </a:tr>
              <a:tr h="397592">
                <a:tc>
                  <a:txBody>
                    <a:bodyPr/>
                    <a:lstStyle/>
                    <a:p>
                      <a:pPr algn="ctr"/>
                      <a:r>
                        <a:rPr lang="pt-PT" b="1" dirty="0">
                          <a:solidFill>
                            <a:schemeClr val="tx1"/>
                          </a:solidFill>
                          <a:latin typeface="Times New Roman" panose="02020603050405020304" pitchFamily="18" charset="0"/>
                          <a:cs typeface="Times New Roman" panose="02020603050405020304" pitchFamily="18" charset="0"/>
                        </a:rPr>
                        <a:t>Oportunidades</a:t>
                      </a:r>
                    </a:p>
                  </a:txBody>
                  <a:tcPr anchor="ctr">
                    <a:solidFill>
                      <a:schemeClr val="tx2">
                        <a:lumMod val="25000"/>
                        <a:lumOff val="75000"/>
                      </a:schemeClr>
                    </a:solidFill>
                  </a:tcPr>
                </a:tc>
                <a:tc>
                  <a:txBody>
                    <a:bodyPr/>
                    <a:lstStyle/>
                    <a:p>
                      <a:pPr algn="ctr"/>
                      <a:r>
                        <a:rPr lang="pt-PT" dirty="0">
                          <a:solidFill>
                            <a:schemeClr val="tx1"/>
                          </a:solidFill>
                          <a:latin typeface="Times New Roman" panose="02020603050405020304" pitchFamily="18" charset="0"/>
                          <a:cs typeface="Times New Roman" panose="02020603050405020304" pitchFamily="18" charset="0"/>
                        </a:rPr>
                        <a:t>Estratégia</a:t>
                      </a:r>
                    </a:p>
                  </a:txBody>
                  <a:tcPr anchor="ctr">
                    <a:solidFill>
                      <a:schemeClr val="tx2">
                        <a:lumMod val="25000"/>
                        <a:lumOff val="75000"/>
                      </a:schemeClr>
                    </a:solidFill>
                  </a:tcPr>
                </a:tc>
                <a:tc>
                  <a:txBody>
                    <a:bodyPr/>
                    <a:lstStyle/>
                    <a:p>
                      <a:pPr algn="ctr"/>
                      <a:r>
                        <a:rPr lang="pt-PT" dirty="0">
                          <a:solidFill>
                            <a:schemeClr val="tx1"/>
                          </a:solidFill>
                          <a:latin typeface="Times New Roman" panose="02020603050405020304" pitchFamily="18" charset="0"/>
                          <a:cs typeface="Times New Roman" panose="02020603050405020304" pitchFamily="18" charset="0"/>
                        </a:rPr>
                        <a:t>Estratégia</a:t>
                      </a:r>
                    </a:p>
                  </a:txBody>
                  <a:tcPr anchor="ctr">
                    <a:solidFill>
                      <a:schemeClr val="tx2">
                        <a:lumMod val="25000"/>
                        <a:lumOff val="75000"/>
                      </a:schemeClr>
                    </a:solidFill>
                  </a:tcPr>
                </a:tc>
                <a:extLst>
                  <a:ext uri="{0D108BD9-81ED-4DB2-BD59-A6C34878D82A}">
                    <a16:rowId xmlns:a16="http://schemas.microsoft.com/office/drawing/2014/main" val="2455783622"/>
                  </a:ext>
                </a:extLst>
              </a:tr>
              <a:tr h="1670908">
                <a:tc>
                  <a:txBody>
                    <a:bodyPr/>
                    <a:lstStyle/>
                    <a:p>
                      <a:pPr algn="just"/>
                      <a:r>
                        <a:rPr lang="pt-PT" sz="1300" dirty="0">
                          <a:solidFill>
                            <a:schemeClr val="tx1"/>
                          </a:solidFill>
                          <a:latin typeface="Times New Roman" panose="02020603050405020304" pitchFamily="18" charset="0"/>
                          <a:cs typeface="Times New Roman" panose="02020603050405020304" pitchFamily="18" charset="0"/>
                        </a:rPr>
                        <a:t>1) Avanço tecnológico.</a:t>
                      </a:r>
                    </a:p>
                    <a:p>
                      <a:pPr algn="just"/>
                      <a:r>
                        <a:rPr lang="pt-PT" sz="1300" dirty="0">
                          <a:solidFill>
                            <a:schemeClr val="tx1"/>
                          </a:solidFill>
                          <a:latin typeface="Times New Roman" panose="02020603050405020304" pitchFamily="18" charset="0"/>
                          <a:cs typeface="Times New Roman" panose="02020603050405020304" pitchFamily="18" charset="0"/>
                        </a:rPr>
                        <a:t>2) Expansão para novos mercados (mercado ibérico).</a:t>
                      </a:r>
                    </a:p>
                    <a:p>
                      <a:pPr algn="just"/>
                      <a:r>
                        <a:rPr lang="pt-PT" sz="1300" dirty="0">
                          <a:solidFill>
                            <a:schemeClr val="tx1"/>
                          </a:solidFill>
                          <a:latin typeface="Times New Roman" panose="02020603050405020304" pitchFamily="18" charset="0"/>
                          <a:cs typeface="Times New Roman" panose="02020603050405020304" pitchFamily="18" charset="0"/>
                        </a:rPr>
                        <a:t>3) Lançamento de novos produtos e versões.</a:t>
                      </a:r>
                    </a:p>
                    <a:p>
                      <a:pPr algn="just"/>
                      <a:r>
                        <a:rPr lang="pt-PT" sz="1300" dirty="0">
                          <a:solidFill>
                            <a:schemeClr val="tx1"/>
                          </a:solidFill>
                          <a:latin typeface="Times New Roman" panose="02020603050405020304" pitchFamily="18" charset="0"/>
                          <a:cs typeface="Times New Roman" panose="02020603050405020304" pitchFamily="18" charset="0"/>
                        </a:rPr>
                        <a:t>4) Cooperação entre várias entidades empresariais do mesmo setor.</a:t>
                      </a:r>
                    </a:p>
                    <a:p>
                      <a:pPr algn="just"/>
                      <a:r>
                        <a:rPr lang="pt-PT" sz="1300" dirty="0">
                          <a:solidFill>
                            <a:schemeClr val="tx1"/>
                          </a:solidFill>
                          <a:latin typeface="Times New Roman" panose="02020603050405020304" pitchFamily="18" charset="0"/>
                          <a:cs typeface="Times New Roman" panose="02020603050405020304" pitchFamily="18" charset="0"/>
                        </a:rPr>
                        <a:t>5) Novas Ideias resultantes do diálogo entre os colaboradores.</a:t>
                      </a:r>
                    </a:p>
                  </a:txBody>
                  <a:tcPr>
                    <a:solidFill>
                      <a:schemeClr val="tx2">
                        <a:lumMod val="25000"/>
                        <a:lumOff val="75000"/>
                      </a:schemeClr>
                    </a:solidFill>
                  </a:tcPr>
                </a:tc>
                <a:tc>
                  <a:txBody>
                    <a:bodyPr/>
                    <a:lstStyle/>
                    <a:p>
                      <a:pPr algn="just"/>
                      <a:r>
                        <a:rPr lang="pt-PT" sz="1300" dirty="0">
                          <a:solidFill>
                            <a:schemeClr val="tx1"/>
                          </a:solidFill>
                          <a:latin typeface="Times New Roman" panose="02020603050405020304" pitchFamily="18" charset="0"/>
                          <a:cs typeface="Times New Roman" panose="02020603050405020304" pitchFamily="18" charset="0"/>
                        </a:rPr>
                        <a:t>b-1: Desenvolvimento tecnológico com mais funcionalidades.</a:t>
                      </a:r>
                    </a:p>
                    <a:p>
                      <a:pPr algn="just"/>
                      <a:r>
                        <a:rPr lang="pt-PT" sz="1300" dirty="0">
                          <a:solidFill>
                            <a:schemeClr val="tx1"/>
                          </a:solidFill>
                          <a:latin typeface="Times New Roman" panose="02020603050405020304" pitchFamily="18" charset="0"/>
                          <a:cs typeface="Times New Roman" panose="02020603050405020304" pitchFamily="18" charset="0"/>
                        </a:rPr>
                        <a:t>e-5: Resulta de uma possível solução para um determinado problema.</a:t>
                      </a:r>
                    </a:p>
                    <a:p>
                      <a:pPr algn="just"/>
                      <a:r>
                        <a:rPr lang="pt-PT" sz="1300" dirty="0">
                          <a:solidFill>
                            <a:schemeClr val="tx1"/>
                          </a:solidFill>
                          <a:latin typeface="Times New Roman" panose="02020603050405020304" pitchFamily="18" charset="0"/>
                          <a:cs typeface="Times New Roman" panose="02020603050405020304" pitchFamily="18" charset="0"/>
                        </a:rPr>
                        <a:t>c-2: Potencialidade de novos clientes.</a:t>
                      </a:r>
                    </a:p>
                    <a:p>
                      <a:endParaRPr lang="pt-PT" dirty="0">
                        <a:solidFill>
                          <a:schemeClr val="tx1"/>
                        </a:solidFill>
                        <a:latin typeface="Times New Roman" panose="02020603050405020304" pitchFamily="18" charset="0"/>
                        <a:cs typeface="Times New Roman" panose="02020603050405020304" pitchFamily="18" charset="0"/>
                      </a:endParaRPr>
                    </a:p>
                  </a:txBody>
                  <a:tcPr>
                    <a:solidFill>
                      <a:schemeClr val="tx2">
                        <a:lumMod val="25000"/>
                        <a:lumOff val="75000"/>
                      </a:schemeClr>
                    </a:solidFill>
                  </a:tcPr>
                </a:tc>
                <a:tc>
                  <a:txBody>
                    <a:bodyPr/>
                    <a:lstStyle/>
                    <a:p>
                      <a:pPr algn="just"/>
                      <a:r>
                        <a:rPr lang="pt-PT" sz="1300" dirty="0">
                          <a:solidFill>
                            <a:schemeClr val="tx1"/>
                          </a:solidFill>
                          <a:latin typeface="Times New Roman" panose="02020603050405020304" pitchFamily="18" charset="0"/>
                          <a:cs typeface="Times New Roman" panose="02020603050405020304" pitchFamily="18" charset="0"/>
                        </a:rPr>
                        <a:t>c-1: Melhoramento dos produtos tendo, como objetivo maior compatibilidade entre aplicação e os ERPS.</a:t>
                      </a:r>
                    </a:p>
                    <a:p>
                      <a:pPr algn="just"/>
                      <a:r>
                        <a:rPr lang="pt-PT" sz="1300" dirty="0">
                          <a:solidFill>
                            <a:schemeClr val="tx1"/>
                          </a:solidFill>
                          <a:latin typeface="Times New Roman" panose="02020603050405020304" pitchFamily="18" charset="0"/>
                          <a:cs typeface="Times New Roman" panose="02020603050405020304" pitchFamily="18" charset="0"/>
                        </a:rPr>
                        <a:t>b-4: Maior partilha de recursos humanos entre empresas.</a:t>
                      </a:r>
                    </a:p>
                    <a:p>
                      <a:pPr algn="just"/>
                      <a:r>
                        <a:rPr lang="pt-PT" sz="1300" dirty="0">
                          <a:solidFill>
                            <a:schemeClr val="tx1"/>
                          </a:solidFill>
                          <a:latin typeface="Times New Roman" panose="02020603050405020304" pitchFamily="18" charset="0"/>
                          <a:cs typeface="Times New Roman" panose="02020603050405020304" pitchFamily="18" charset="0"/>
                        </a:rPr>
                        <a:t>a-4: A possibilidade da cooperação, com empresas com maior visibilidade, surge oportunidade de uma maior visibilidade para a nossa empresa.</a:t>
                      </a:r>
                    </a:p>
                  </a:txBody>
                  <a:tcPr>
                    <a:solidFill>
                      <a:schemeClr val="tx2">
                        <a:lumMod val="25000"/>
                        <a:lumOff val="75000"/>
                      </a:schemeClr>
                    </a:solidFill>
                  </a:tcPr>
                </a:tc>
                <a:extLst>
                  <a:ext uri="{0D108BD9-81ED-4DB2-BD59-A6C34878D82A}">
                    <a16:rowId xmlns:a16="http://schemas.microsoft.com/office/drawing/2014/main" val="2187114800"/>
                  </a:ext>
                </a:extLst>
              </a:tr>
              <a:tr h="396770">
                <a:tc>
                  <a:txBody>
                    <a:bodyPr/>
                    <a:lstStyle/>
                    <a:p>
                      <a:pPr algn="ctr"/>
                      <a:r>
                        <a:rPr lang="pt-PT" b="1" dirty="0">
                          <a:solidFill>
                            <a:schemeClr val="tx1"/>
                          </a:solidFill>
                          <a:latin typeface="Times New Roman" panose="02020603050405020304" pitchFamily="18" charset="0"/>
                          <a:cs typeface="Times New Roman" panose="02020603050405020304" pitchFamily="18" charset="0"/>
                        </a:rPr>
                        <a:t>Ameaças</a:t>
                      </a:r>
                    </a:p>
                  </a:txBody>
                  <a:tcPr anchor="ctr">
                    <a:solidFill>
                      <a:schemeClr val="tx2">
                        <a:lumMod val="25000"/>
                        <a:lumOff val="75000"/>
                      </a:schemeClr>
                    </a:solidFill>
                  </a:tcPr>
                </a:tc>
                <a:tc>
                  <a:txBody>
                    <a:bodyPr/>
                    <a:lstStyle/>
                    <a:p>
                      <a:pPr algn="ctr"/>
                      <a:r>
                        <a:rPr lang="pt-PT" dirty="0">
                          <a:solidFill>
                            <a:schemeClr val="tx1"/>
                          </a:solidFill>
                          <a:latin typeface="Times New Roman" panose="02020603050405020304" pitchFamily="18" charset="0"/>
                          <a:cs typeface="Times New Roman" panose="02020603050405020304" pitchFamily="18" charset="0"/>
                        </a:rPr>
                        <a:t>Estratégia</a:t>
                      </a:r>
                    </a:p>
                  </a:txBody>
                  <a:tcPr anchor="ctr">
                    <a:solidFill>
                      <a:schemeClr val="tx2">
                        <a:lumMod val="25000"/>
                        <a:lumOff val="75000"/>
                      </a:schemeClr>
                    </a:solidFill>
                  </a:tcPr>
                </a:tc>
                <a:tc>
                  <a:txBody>
                    <a:bodyPr/>
                    <a:lstStyle/>
                    <a:p>
                      <a:pPr algn="ctr"/>
                      <a:r>
                        <a:rPr lang="pt-PT" dirty="0">
                          <a:solidFill>
                            <a:schemeClr val="tx1"/>
                          </a:solidFill>
                          <a:latin typeface="Times New Roman" panose="02020603050405020304" pitchFamily="18" charset="0"/>
                          <a:cs typeface="Times New Roman" panose="02020603050405020304" pitchFamily="18" charset="0"/>
                        </a:rPr>
                        <a:t>Estratégia</a:t>
                      </a:r>
                    </a:p>
                  </a:txBody>
                  <a:tcPr anchor="ctr">
                    <a:solidFill>
                      <a:schemeClr val="tx2">
                        <a:lumMod val="25000"/>
                        <a:lumOff val="75000"/>
                      </a:schemeClr>
                    </a:solidFill>
                  </a:tcPr>
                </a:tc>
                <a:extLst>
                  <a:ext uri="{0D108BD9-81ED-4DB2-BD59-A6C34878D82A}">
                    <a16:rowId xmlns:a16="http://schemas.microsoft.com/office/drawing/2014/main" val="4119937171"/>
                  </a:ext>
                </a:extLst>
              </a:tr>
              <a:tr h="1809846">
                <a:tc>
                  <a:txBody>
                    <a:bodyPr/>
                    <a:lstStyle/>
                    <a:p>
                      <a:pPr algn="just"/>
                      <a:r>
                        <a:rPr lang="pt-PT" sz="1300" dirty="0">
                          <a:solidFill>
                            <a:schemeClr val="tx1"/>
                          </a:solidFill>
                          <a:latin typeface="Times New Roman" panose="02020603050405020304" pitchFamily="18" charset="0"/>
                          <a:cs typeface="Times New Roman" panose="02020603050405020304" pitchFamily="18" charset="0"/>
                        </a:rPr>
                        <a:t>1) Aumento de ataques informáticos.</a:t>
                      </a:r>
                    </a:p>
                    <a:p>
                      <a:pPr algn="just"/>
                      <a:r>
                        <a:rPr lang="pt-PT" sz="1300" dirty="0">
                          <a:solidFill>
                            <a:schemeClr val="tx1"/>
                          </a:solidFill>
                          <a:latin typeface="Times New Roman" panose="02020603050405020304" pitchFamily="18" charset="0"/>
                          <a:cs typeface="Times New Roman" panose="02020603050405020304" pitchFamily="18" charset="0"/>
                        </a:rPr>
                        <a:t>2) Recessão económica.</a:t>
                      </a:r>
                    </a:p>
                    <a:p>
                      <a:pPr algn="just"/>
                      <a:r>
                        <a:rPr lang="pt-PT" sz="1300" dirty="0">
                          <a:solidFill>
                            <a:schemeClr val="tx1"/>
                          </a:solidFill>
                          <a:latin typeface="Times New Roman" panose="02020603050405020304" pitchFamily="18" charset="0"/>
                          <a:cs typeface="Times New Roman" panose="02020603050405020304" pitchFamily="18" charset="0"/>
                        </a:rPr>
                        <a:t>3) Independência das empresas, com a sua própria solução.</a:t>
                      </a:r>
                    </a:p>
                  </a:txBody>
                  <a:tcPr>
                    <a:solidFill>
                      <a:schemeClr val="tx2">
                        <a:lumMod val="25000"/>
                        <a:lumOff val="75000"/>
                      </a:schemeClr>
                    </a:solidFill>
                  </a:tcPr>
                </a:tc>
                <a:tc>
                  <a:txBody>
                    <a:bodyPr/>
                    <a:lstStyle/>
                    <a:p>
                      <a:pPr algn="just"/>
                      <a:r>
                        <a:rPr lang="pt-PT" sz="1300" dirty="0">
                          <a:solidFill>
                            <a:schemeClr val="tx1"/>
                          </a:solidFill>
                          <a:latin typeface="Times New Roman" panose="02020603050405020304" pitchFamily="18" charset="0"/>
                          <a:cs typeface="Times New Roman" panose="02020603050405020304" pitchFamily="18" charset="0"/>
                        </a:rPr>
                        <a:t>a-1: Devido à grande experiência, conseguem lidar melhor com possíveis ataques informáticos.</a:t>
                      </a:r>
                    </a:p>
                    <a:p>
                      <a:pPr algn="just"/>
                      <a:r>
                        <a:rPr lang="pt-PT" sz="1300" dirty="0">
                          <a:solidFill>
                            <a:schemeClr val="tx1"/>
                          </a:solidFill>
                          <a:latin typeface="Times New Roman" panose="02020603050405020304" pitchFamily="18" charset="0"/>
                          <a:cs typeface="Times New Roman" panose="02020603050405020304" pitchFamily="18" charset="0"/>
                        </a:rPr>
                        <a:t>d-2: Oferta de descontos aos clientes leais à marca, tendo em vista a fidelização.</a:t>
                      </a:r>
                    </a:p>
                    <a:p>
                      <a:pPr algn="just"/>
                      <a:r>
                        <a:rPr lang="pt-PT" sz="1300" dirty="0">
                          <a:solidFill>
                            <a:schemeClr val="tx1"/>
                          </a:solidFill>
                          <a:latin typeface="Times New Roman" panose="02020603050405020304" pitchFamily="18" charset="0"/>
                          <a:cs typeface="Times New Roman" panose="02020603050405020304" pitchFamily="18" charset="0"/>
                        </a:rPr>
                        <a:t>f,a-3: Como tem um suporte técnico, bastante pró-ativo e especializado, proporcionando à empresa uma solução rápida e eficaz a qualquer problema que surja.</a:t>
                      </a:r>
                    </a:p>
                    <a:p>
                      <a:pPr algn="just"/>
                      <a:endParaRPr lang="pt-PT" dirty="0">
                        <a:solidFill>
                          <a:schemeClr val="tx1"/>
                        </a:solidFill>
                        <a:latin typeface="Times New Roman" panose="02020603050405020304" pitchFamily="18" charset="0"/>
                        <a:cs typeface="Times New Roman" panose="02020603050405020304" pitchFamily="18" charset="0"/>
                      </a:endParaRPr>
                    </a:p>
                  </a:txBody>
                  <a:tcPr>
                    <a:solidFill>
                      <a:schemeClr val="tx2">
                        <a:lumMod val="25000"/>
                        <a:lumOff val="75000"/>
                      </a:schemeClr>
                    </a:solidFill>
                  </a:tcPr>
                </a:tc>
                <a:tc>
                  <a:txBody>
                    <a:bodyPr/>
                    <a:lstStyle/>
                    <a:p>
                      <a:pPr algn="just"/>
                      <a:r>
                        <a:rPr lang="pt-PT" sz="1300" dirty="0">
                          <a:solidFill>
                            <a:schemeClr val="tx1"/>
                          </a:solidFill>
                          <a:latin typeface="Times New Roman" panose="02020603050405020304" pitchFamily="18" charset="0"/>
                          <a:cs typeface="Times New Roman" panose="02020603050405020304" pitchFamily="18" charset="0"/>
                        </a:rPr>
                        <a:t>b-1: Criação de algoritmos, para reduzir ataques informáticos, reduzindo assim a necessidade de mais recursos humanos.</a:t>
                      </a:r>
                    </a:p>
                    <a:p>
                      <a:pPr algn="just"/>
                      <a:r>
                        <a:rPr lang="pt-PT" sz="1300" dirty="0">
                          <a:solidFill>
                            <a:schemeClr val="tx1"/>
                          </a:solidFill>
                          <a:latin typeface="Times New Roman" panose="02020603050405020304" pitchFamily="18" charset="0"/>
                          <a:cs typeface="Times New Roman" panose="02020603050405020304" pitchFamily="18" charset="0"/>
                        </a:rPr>
                        <a:t>c-3: Caso haja problema com o ERP de um potencial cliente, a moving2U pode solucionar com a apresentação de ERPS compatíveis.</a:t>
                      </a:r>
                    </a:p>
                  </a:txBody>
                  <a:tcPr>
                    <a:solidFill>
                      <a:schemeClr val="tx2">
                        <a:lumMod val="25000"/>
                        <a:lumOff val="75000"/>
                      </a:schemeClr>
                    </a:solidFill>
                  </a:tcPr>
                </a:tc>
                <a:extLst>
                  <a:ext uri="{0D108BD9-81ED-4DB2-BD59-A6C34878D82A}">
                    <a16:rowId xmlns:a16="http://schemas.microsoft.com/office/drawing/2014/main" val="3928098720"/>
                  </a:ext>
                </a:extLst>
              </a:tr>
            </a:tbl>
          </a:graphicData>
        </a:graphic>
      </p:graphicFrame>
    </p:spTree>
    <p:extLst>
      <p:ext uri="{BB962C8B-B14F-4D97-AF65-F5344CB8AC3E}">
        <p14:creationId xmlns:p14="http://schemas.microsoft.com/office/powerpoint/2010/main" val="320026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8F1D9E15-24C9-4D3B-96A0-95BB465BC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6">
            <a:extLst>
              <a:ext uri="{FF2B5EF4-FFF2-40B4-BE49-F238E27FC236}">
                <a16:creationId xmlns:a16="http://schemas.microsoft.com/office/drawing/2014/main" id="{FB8BFD99-38D3-4156-8E4A-BE290F4517E7}"/>
              </a:ext>
            </a:extLst>
          </p:cNvPr>
          <p:cNvSpPr>
            <a:spLocks noGrp="1"/>
          </p:cNvSpPr>
          <p:nvPr>
            <p:ph type="title"/>
          </p:nvPr>
        </p:nvSpPr>
        <p:spPr>
          <a:xfrm>
            <a:off x="795093" y="746094"/>
            <a:ext cx="5793475" cy="1098612"/>
          </a:xfrm>
        </p:spPr>
        <p:txBody>
          <a:bodyPr>
            <a:normAutofit/>
          </a:bodyPr>
          <a:lstStyle/>
          <a:p>
            <a:pPr algn="ctr"/>
            <a:r>
              <a:rPr lang="pt-PT" dirty="0">
                <a:latin typeface="Times New Roman" panose="02020603050405020304" pitchFamily="18" charset="0"/>
                <a:cs typeface="Times New Roman" panose="02020603050405020304" pitchFamily="18" charset="0"/>
              </a:rPr>
              <a:t>Visão</a:t>
            </a:r>
          </a:p>
        </p:txBody>
      </p:sp>
      <p:sp>
        <p:nvSpPr>
          <p:cNvPr id="8" name="Marcador de Posição de Conteúdo 7">
            <a:extLst>
              <a:ext uri="{FF2B5EF4-FFF2-40B4-BE49-F238E27FC236}">
                <a16:creationId xmlns:a16="http://schemas.microsoft.com/office/drawing/2014/main" id="{83F05445-9A6E-48C0-AC1A-AADE43BFAA31}"/>
              </a:ext>
            </a:extLst>
          </p:cNvPr>
          <p:cNvSpPr>
            <a:spLocks noGrp="1"/>
          </p:cNvSpPr>
          <p:nvPr>
            <p:ph idx="1"/>
          </p:nvPr>
        </p:nvSpPr>
        <p:spPr>
          <a:xfrm>
            <a:off x="795092" y="1881909"/>
            <a:ext cx="5793475" cy="3581400"/>
          </a:xfrm>
        </p:spPr>
        <p:txBody>
          <a:bodyPr>
            <a:normAutofit/>
          </a:bodyPr>
          <a:lstStyle/>
          <a:p>
            <a:pPr marL="0" indent="0" algn="just">
              <a:buNone/>
            </a:pPr>
            <a:r>
              <a:rPr lang="pt-PT" dirty="0">
                <a:effectLst/>
                <a:latin typeface="Times New Roman" panose="02020603050405020304" pitchFamily="18" charset="0"/>
                <a:ea typeface="Calibri" panose="020F0502020204030204" pitchFamily="34" charset="0"/>
                <a:cs typeface="Times New Roman" panose="02020603050405020304" pitchFamily="18" charset="0"/>
              </a:rPr>
              <a:t>	</a:t>
            </a:r>
            <a:r>
              <a:rPr lang="pt-PT"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visão da Moving2U é ser a empresa de referência no seu nicho de mercado (empresas de TI da área de  mobilidade com soluções SFA, CRM e logística) pela qualidade dos seus produtos e vanguarda tecnológica. Num mercado global e para empresas de cariz  tecnológico, auspiciar a trabalhar lado a lado com os melhores e para os melhores, é para a nossa equipa um objetivo prioritário.</a:t>
            </a:r>
          </a:p>
          <a:p>
            <a:pPr marL="0" indent="0">
              <a:buNone/>
            </a:pPr>
            <a:endParaRPr lang="pt-PT" dirty="0"/>
          </a:p>
        </p:txBody>
      </p:sp>
      <p:sp>
        <p:nvSpPr>
          <p:cNvPr id="60" name="Rectangle 59">
            <a:extLst>
              <a:ext uri="{FF2B5EF4-FFF2-40B4-BE49-F238E27FC236}">
                <a16:creationId xmlns:a16="http://schemas.microsoft.com/office/drawing/2014/main" id="{B3C82AAA-6CDE-45E7-B8C8-E1809E5D8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Imagem 10" descr="Uma imagem com vela, luz&#10;&#10;Descrição gerada automaticamente">
            <a:extLst>
              <a:ext uri="{FF2B5EF4-FFF2-40B4-BE49-F238E27FC236}">
                <a16:creationId xmlns:a16="http://schemas.microsoft.com/office/drawing/2014/main" id="{0F4D4A04-7FC4-489C-8633-0EC2A683EDA7}"/>
              </a:ext>
            </a:extLst>
          </p:cNvPr>
          <p:cNvPicPr>
            <a:picLocks noChangeAspect="1"/>
          </p:cNvPicPr>
          <p:nvPr/>
        </p:nvPicPr>
        <p:blipFill rotWithShape="1">
          <a:blip r:embed="rId2">
            <a:extLst>
              <a:ext uri="{28A0092B-C50C-407E-A947-70E740481C1C}">
                <a14:useLocalDpi xmlns:a14="http://schemas.microsoft.com/office/drawing/2010/main" val="0"/>
              </a:ext>
            </a:extLst>
          </a:blip>
          <a:srcRect l="3661" r="1662" b="1"/>
          <a:stretch/>
        </p:blipFill>
        <p:spPr>
          <a:xfrm>
            <a:off x="8177014" y="3672609"/>
            <a:ext cx="3450232" cy="2705100"/>
          </a:xfrm>
          <a:prstGeom prst="rect">
            <a:avLst/>
          </a:prstGeom>
          <a:ln>
            <a:noFill/>
          </a:ln>
          <a:effectLst/>
        </p:spPr>
      </p:pic>
      <p:pic>
        <p:nvPicPr>
          <p:cNvPr id="3" name="Imagem 2" descr="Uma imagem com texto&#10;&#10;Descrição gerada automaticamente">
            <a:extLst>
              <a:ext uri="{FF2B5EF4-FFF2-40B4-BE49-F238E27FC236}">
                <a16:creationId xmlns:a16="http://schemas.microsoft.com/office/drawing/2014/main" id="{7F3F2F6A-1D6C-4DA5-9287-093CB254E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788" y="891309"/>
            <a:ext cx="4090683" cy="2301009"/>
          </a:xfrm>
          <a:prstGeom prst="rect">
            <a:avLst/>
          </a:prstGeom>
        </p:spPr>
      </p:pic>
    </p:spTree>
    <p:extLst>
      <p:ext uri="{BB962C8B-B14F-4D97-AF65-F5344CB8AC3E}">
        <p14:creationId xmlns:p14="http://schemas.microsoft.com/office/powerpoint/2010/main" val="1729127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FAD7C-4FB4-482D-90CE-417C81DD72B3}"/>
              </a:ext>
            </a:extLst>
          </p:cNvPr>
          <p:cNvSpPr>
            <a:spLocks noGrp="1"/>
          </p:cNvSpPr>
          <p:nvPr>
            <p:ph type="title"/>
          </p:nvPr>
        </p:nvSpPr>
        <p:spPr>
          <a:xfrm>
            <a:off x="1086643" y="457200"/>
            <a:ext cx="10018713" cy="641959"/>
          </a:xfrm>
        </p:spPr>
        <p:txBody>
          <a:bodyPr>
            <a:normAutofit fontScale="90000"/>
          </a:bodyPr>
          <a:lstStyle/>
          <a:p>
            <a:r>
              <a:rPr lang="pt-PT" dirty="0"/>
              <a:t>Apreciação crítica da visão</a:t>
            </a:r>
          </a:p>
        </p:txBody>
      </p:sp>
      <p:sp>
        <p:nvSpPr>
          <p:cNvPr id="3" name="Marcador de Posição de Conteúdo 2">
            <a:extLst>
              <a:ext uri="{FF2B5EF4-FFF2-40B4-BE49-F238E27FC236}">
                <a16:creationId xmlns:a16="http://schemas.microsoft.com/office/drawing/2014/main" id="{CE12554D-32BD-49CF-A08A-56CFF6933257}"/>
              </a:ext>
            </a:extLst>
          </p:cNvPr>
          <p:cNvSpPr>
            <a:spLocks noGrp="1"/>
          </p:cNvSpPr>
          <p:nvPr>
            <p:ph idx="1"/>
          </p:nvPr>
        </p:nvSpPr>
        <p:spPr>
          <a:xfrm>
            <a:off x="1285613" y="1409178"/>
            <a:ext cx="10801611" cy="4991622"/>
          </a:xfrm>
        </p:spPr>
        <p:txBody>
          <a:bodyPr>
            <a:normAutofit lnSpcReduction="10000"/>
          </a:bodyPr>
          <a:lstStyle/>
          <a:p>
            <a:pPr algn="just"/>
            <a:r>
              <a:rPr lang="pt-PT" dirty="0">
                <a:solidFill>
                  <a:schemeClr val="tx1"/>
                </a:solidFill>
                <a:latin typeface="Times New Roman" panose="02020603050405020304" pitchFamily="18" charset="0"/>
                <a:cs typeface="Times New Roman" panose="02020603050405020304" pitchFamily="18" charset="0"/>
              </a:rPr>
              <a:t>Relativamente à visão da moving2U, é no seu todo inspiradora. </a:t>
            </a:r>
          </a:p>
          <a:p>
            <a:pPr algn="just"/>
            <a:r>
              <a:rPr lang="pt-PT" dirty="0">
                <a:solidFill>
                  <a:schemeClr val="tx1"/>
                </a:solidFill>
                <a:latin typeface="Times New Roman" panose="02020603050405020304" pitchFamily="18" charset="0"/>
                <a:cs typeface="Times New Roman" panose="02020603050405020304" pitchFamily="18" charset="0"/>
              </a:rPr>
              <a:t>Refere ser uma prioridade estar a trabalhar com os melhores e para os melhores e, consequentemente a longo prazo, pois trata-se de uma mensagem volátil relativamente aos seus parceiros, sendo assim possível um crescimento ilimitado da empresa.</a:t>
            </a:r>
          </a:p>
          <a:p>
            <a:pPr algn="just"/>
            <a:r>
              <a:rPr lang="pt-PT" dirty="0">
                <a:solidFill>
                  <a:schemeClr val="tx1"/>
                </a:solidFill>
                <a:latin typeface="Times New Roman" panose="02020603050405020304" pitchFamily="18" charset="0"/>
                <a:cs typeface="Times New Roman" panose="02020603050405020304" pitchFamily="18" charset="0"/>
              </a:rPr>
              <a:t> Aspira também ter os seus produtos de qualidade inigualável, de modo a ser a empresa de referência. Apresentam também os seus objetivos, onde se vê nitidamente os planos futuristas da organização que, por sua vez, cria motivação nos seus colaboradores, pois suscita-lhes vontade de se superarem diariamente.  </a:t>
            </a:r>
          </a:p>
          <a:p>
            <a:pPr algn="just"/>
            <a:r>
              <a:rPr lang="pt-PT" dirty="0">
                <a:solidFill>
                  <a:schemeClr val="tx1"/>
                </a:solidFill>
                <a:latin typeface="Times New Roman" panose="02020603050405020304" pitchFamily="18" charset="0"/>
                <a:cs typeface="Times New Roman" panose="02020603050405020304" pitchFamily="18" charset="0"/>
              </a:rPr>
              <a:t>Evidentemente que a visão da moving2U provoca a qualquer leitor desta, imagens mentais grandiosas e apaixonantes.</a:t>
            </a:r>
          </a:p>
          <a:p>
            <a:pPr algn="just"/>
            <a:r>
              <a:rPr lang="pt-PT" dirty="0">
                <a:solidFill>
                  <a:schemeClr val="tx1"/>
                </a:solidFill>
                <a:latin typeface="Times New Roman" panose="02020603050405020304" pitchFamily="18" charset="0"/>
                <a:cs typeface="Times New Roman" panose="02020603050405020304" pitchFamily="18" charset="0"/>
              </a:rPr>
              <a:t>Assim, podemos confirmar, sendo esta extremamente completa, que a visão da empresa tem tudo o que é necessário. Em contrapartida, sendo a mensagem bastante detalhada,  excede-se no seu comprimento, incluindo aspetos que não deveriam constar.</a:t>
            </a:r>
          </a:p>
          <a:p>
            <a:pPr algn="just">
              <a:buClr>
                <a:schemeClr val="tx1"/>
              </a:buClr>
            </a:pPr>
            <a:r>
              <a:rPr lang="pt-PT" sz="2100" dirty="0">
                <a:solidFill>
                  <a:srgbClr val="FF0000"/>
                </a:solidFill>
                <a:latin typeface="Times New Roman" panose="02020603050405020304" pitchFamily="18" charset="0"/>
                <a:cs typeface="Times New Roman" panose="02020603050405020304" pitchFamily="18" charset="0"/>
              </a:rPr>
              <a:t>Sugestão de visão: </a:t>
            </a:r>
            <a:r>
              <a:rPr lang="pt-PT"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a:t>
            </a:r>
            <a:r>
              <a:rPr lang="pt-PT"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Moving2U procura trabalhar com os melhores e p</a:t>
            </a:r>
            <a:r>
              <a:rPr lang="pt-PT" sz="2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ara os melhores, mantendo o foco de ser a empresa de referência no mercado em que se enquadra.</a:t>
            </a:r>
          </a:p>
          <a:p>
            <a:pPr algn="just"/>
            <a:endParaRPr lang="pt-PT" sz="2100" dirty="0">
              <a:latin typeface="Times New Roman" panose="02020603050405020304" pitchFamily="18" charset="0"/>
              <a:cs typeface="Times New Roman" panose="02020603050405020304" pitchFamily="18" charset="0"/>
            </a:endParaRPr>
          </a:p>
          <a:p>
            <a:endParaRPr lang="pt-PT" dirty="0">
              <a:latin typeface="Times New Roman" panose="02020603050405020304" pitchFamily="18" charset="0"/>
              <a:cs typeface="Times New Roman" panose="02020603050405020304" pitchFamily="18" charset="0"/>
            </a:endParaRPr>
          </a:p>
          <a:p>
            <a:endParaRPr lang="pt-PT" dirty="0"/>
          </a:p>
        </p:txBody>
      </p:sp>
    </p:spTree>
    <p:extLst>
      <p:ext uri="{BB962C8B-B14F-4D97-AF65-F5344CB8AC3E}">
        <p14:creationId xmlns:p14="http://schemas.microsoft.com/office/powerpoint/2010/main" val="367921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552F06-93FC-4EA3-BD5F-70DD15CA96DD}"/>
              </a:ext>
            </a:extLst>
          </p:cNvPr>
          <p:cNvSpPr>
            <a:spLocks noGrp="1"/>
          </p:cNvSpPr>
          <p:nvPr>
            <p:ph type="title"/>
          </p:nvPr>
        </p:nvSpPr>
        <p:spPr>
          <a:xfrm>
            <a:off x="967902" y="1194180"/>
            <a:ext cx="3523938" cy="5020353"/>
          </a:xfrm>
        </p:spPr>
        <p:txBody>
          <a:bodyPr>
            <a:normAutofit/>
          </a:bodyPr>
          <a:lstStyle/>
          <a:p>
            <a:r>
              <a:rPr lang="pt-PT" dirty="0">
                <a:latin typeface="Times New Roman" panose="02020603050405020304" pitchFamily="18" charset="0"/>
                <a:cs typeface="Times New Roman" panose="02020603050405020304" pitchFamily="18" charset="0"/>
              </a:rPr>
              <a:t>Missão</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e Conteúdo 2">
            <a:extLst>
              <a:ext uri="{FF2B5EF4-FFF2-40B4-BE49-F238E27FC236}">
                <a16:creationId xmlns:a16="http://schemas.microsoft.com/office/drawing/2014/main" id="{70AC54A2-B6E1-4673-A707-1290D5425B3F}"/>
              </a:ext>
            </a:extLst>
          </p:cNvPr>
          <p:cNvSpPr>
            <a:spLocks noGrp="1"/>
          </p:cNvSpPr>
          <p:nvPr>
            <p:ph idx="1"/>
          </p:nvPr>
        </p:nvSpPr>
        <p:spPr>
          <a:xfrm>
            <a:off x="4086225" y="1194180"/>
            <a:ext cx="7770963" cy="5571065"/>
          </a:xfrm>
        </p:spPr>
        <p:txBody>
          <a:bodyPr>
            <a:normAutofit/>
          </a:bodyPr>
          <a:lstStyle/>
          <a:p>
            <a:pPr algn="just"/>
            <a:r>
              <a:rPr lang="pt-PT"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missão da Moving2U é idealizar conceber e implementar soluções móveis, que permitam aos nossos clientes otimizar processos, aumentar a sua eficácia e eliminar desperdícios; soluções que proporcionem aumentos significativos de produtividade e rentabilidade para a empresa e contribuam para um aumento da qualidade de vida dos seus colaboradores. Ter a constante preocupação em mantermos a empresa e os nossos colaboradores a par dos mais recentes desenvolvimentos tecnológicos, de forma a que possamos escolher as melhores soluções e tecnologias para a evolução contínua dos nossos produtos, protegendo o nosso investimento e o investimento dos nossos clientes. Mantermos o foco nos clientes, em tudo o que fazemos; eles são a nossa principal razão de existir.</a:t>
            </a:r>
          </a:p>
          <a:p>
            <a:endParaRPr lang="pt-PT" dirty="0"/>
          </a:p>
        </p:txBody>
      </p:sp>
    </p:spTree>
    <p:extLst>
      <p:ext uri="{BB962C8B-B14F-4D97-AF65-F5344CB8AC3E}">
        <p14:creationId xmlns:p14="http://schemas.microsoft.com/office/powerpoint/2010/main" val="1725779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FF2CD-08C2-4376-9800-4CB10F542EB3}"/>
              </a:ext>
            </a:extLst>
          </p:cNvPr>
          <p:cNvSpPr>
            <a:spLocks noGrp="1"/>
          </p:cNvSpPr>
          <p:nvPr>
            <p:ph type="title"/>
          </p:nvPr>
        </p:nvSpPr>
        <p:spPr>
          <a:xfrm>
            <a:off x="1371600" y="685801"/>
            <a:ext cx="6791325" cy="723900"/>
          </a:xfrm>
        </p:spPr>
        <p:txBody>
          <a:bodyPr/>
          <a:lstStyle/>
          <a:p>
            <a:r>
              <a:rPr lang="pt-PT" dirty="0">
                <a:latin typeface="Times New Roman" panose="02020603050405020304" pitchFamily="18" charset="0"/>
                <a:cs typeface="Times New Roman" panose="02020603050405020304" pitchFamily="18" charset="0"/>
              </a:rPr>
              <a:t>Apreciação crítica da missão</a:t>
            </a:r>
          </a:p>
        </p:txBody>
      </p:sp>
      <p:sp>
        <p:nvSpPr>
          <p:cNvPr id="3" name="Marcador de Posição de Conteúdo 2">
            <a:extLst>
              <a:ext uri="{FF2B5EF4-FFF2-40B4-BE49-F238E27FC236}">
                <a16:creationId xmlns:a16="http://schemas.microsoft.com/office/drawing/2014/main" id="{608E72E4-9FED-49F2-9311-AC289B0BB60D}"/>
              </a:ext>
            </a:extLst>
          </p:cNvPr>
          <p:cNvSpPr>
            <a:spLocks noGrp="1"/>
          </p:cNvSpPr>
          <p:nvPr>
            <p:ph idx="1"/>
          </p:nvPr>
        </p:nvSpPr>
        <p:spPr>
          <a:xfrm>
            <a:off x="1371600" y="1752599"/>
            <a:ext cx="10018713" cy="3352801"/>
          </a:xfrm>
        </p:spPr>
        <p:txBody>
          <a:bodyPr>
            <a:normAutofit/>
          </a:bodyPr>
          <a:lstStyle/>
          <a:p>
            <a:pPr algn="just"/>
            <a:r>
              <a:rPr lang="pt-PT" dirty="0">
                <a:solidFill>
                  <a:schemeClr val="tx1"/>
                </a:solidFill>
                <a:latin typeface="Times New Roman" panose="02020603050405020304" pitchFamily="18" charset="0"/>
                <a:cs typeface="Times New Roman" panose="02020603050405020304" pitchFamily="18" charset="0"/>
              </a:rPr>
              <a:t>Com a missão, percebe-se efetivamente o que a visão referiu. </a:t>
            </a:r>
          </a:p>
          <a:p>
            <a:pPr algn="just"/>
            <a:r>
              <a:rPr lang="pt-PT" dirty="0">
                <a:solidFill>
                  <a:schemeClr val="tx1"/>
                </a:solidFill>
                <a:latin typeface="Times New Roman" panose="02020603050405020304" pitchFamily="18" charset="0"/>
                <a:cs typeface="Times New Roman" panose="02020603050405020304" pitchFamily="18" charset="0"/>
              </a:rPr>
              <a:t>Entende-se perfeitamente em que é que a empresa consiste, o que quer fazer, para quem e para quê. </a:t>
            </a:r>
          </a:p>
          <a:p>
            <a:pPr algn="just"/>
            <a:r>
              <a:rPr lang="pt-PT" dirty="0">
                <a:solidFill>
                  <a:schemeClr val="tx1"/>
                </a:solidFill>
                <a:latin typeface="Times New Roman" panose="02020603050405020304" pitchFamily="18" charset="0"/>
                <a:cs typeface="Times New Roman" panose="02020603050405020304" pitchFamily="18" charset="0"/>
              </a:rPr>
              <a:t>Em relação às competências valorizadas, aumento da qualidade de vida dos seus colaboradores é uma delas, tal como a eliminação de desperdícios. </a:t>
            </a:r>
          </a:p>
          <a:p>
            <a:pPr algn="just"/>
            <a:r>
              <a:rPr lang="pt-PT" dirty="0">
                <a:solidFill>
                  <a:schemeClr val="tx1"/>
                </a:solidFill>
                <a:latin typeface="Times New Roman" panose="02020603050405020304" pitchFamily="18" charset="0"/>
                <a:cs typeface="Times New Roman" panose="02020603050405020304" pitchFamily="18" charset="0"/>
              </a:rPr>
              <a:t>Sobre a responsabilidade social, nota-se que é bastante, pois tem como intuito proporcionar uma melhor otimização, produtividade, entre outros e, para tal, tem de ser eficaz ao máximo no que faz, para manter os seus clientes.   </a:t>
            </a:r>
          </a:p>
          <a:p>
            <a:endParaRPr lang="pt-PT" dirty="0"/>
          </a:p>
        </p:txBody>
      </p:sp>
    </p:spTree>
    <p:extLst>
      <p:ext uri="{BB962C8B-B14F-4D97-AF65-F5344CB8AC3E}">
        <p14:creationId xmlns:p14="http://schemas.microsoft.com/office/powerpoint/2010/main" val="3071292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8299640"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0266" y="1010266"/>
            <a:ext cx="10171466" cy="4857133"/>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CAD69D-8300-4186-AF90-95243C56C183}"/>
              </a:ext>
            </a:extLst>
          </p:cNvPr>
          <p:cNvSpPr>
            <a:spLocks noGrp="1"/>
          </p:cNvSpPr>
          <p:nvPr>
            <p:ph type="title"/>
          </p:nvPr>
        </p:nvSpPr>
        <p:spPr>
          <a:xfrm>
            <a:off x="1494430" y="1398896"/>
            <a:ext cx="9325970" cy="1160059"/>
          </a:xfrm>
        </p:spPr>
        <p:txBody>
          <a:bodyPr>
            <a:normAutofit/>
          </a:bodyPr>
          <a:lstStyle/>
          <a:p>
            <a:r>
              <a:rPr lang="pt-PT" dirty="0">
                <a:latin typeface="Times New Roman" panose="02020603050405020304" pitchFamily="18" charset="0"/>
                <a:cs typeface="Times New Roman" panose="02020603050405020304" pitchFamily="18" charset="0"/>
              </a:rPr>
              <a:t>Sobre a Moving2U</a:t>
            </a:r>
          </a:p>
        </p:txBody>
      </p:sp>
      <p:sp>
        <p:nvSpPr>
          <p:cNvPr id="3" name="Marcador de Posição de Conteúdo 2">
            <a:extLst>
              <a:ext uri="{FF2B5EF4-FFF2-40B4-BE49-F238E27FC236}">
                <a16:creationId xmlns:a16="http://schemas.microsoft.com/office/drawing/2014/main" id="{E7860E13-FAB4-458B-9564-B32ADD622BA3}"/>
              </a:ext>
            </a:extLst>
          </p:cNvPr>
          <p:cNvSpPr>
            <a:spLocks noGrp="1"/>
          </p:cNvSpPr>
          <p:nvPr>
            <p:ph idx="1"/>
          </p:nvPr>
        </p:nvSpPr>
        <p:spPr>
          <a:xfrm>
            <a:off x="1494430" y="2739787"/>
            <a:ext cx="9325970" cy="2946779"/>
          </a:xfrm>
        </p:spPr>
        <p:txBody>
          <a:bodyPr>
            <a:normAutofit/>
          </a:bodyPr>
          <a:lstStyle/>
          <a:p>
            <a:pPr algn="just"/>
            <a:r>
              <a:rPr lang="pt-PT" dirty="0">
                <a:latin typeface="Times New Roman" panose="02020603050405020304" pitchFamily="18" charset="0"/>
                <a:cs typeface="Times New Roman" panose="02020603050405020304" pitchFamily="18" charset="0"/>
              </a:rPr>
              <a:t>A Moving2U é uma empresa do ramo informático/tecnológico situada em Coimbra.</a:t>
            </a:r>
          </a:p>
          <a:p>
            <a:pPr algn="just"/>
            <a:r>
              <a:rPr lang="pt-PT" dirty="0">
                <a:latin typeface="Times New Roman" panose="02020603050405020304" pitchFamily="18" charset="0"/>
                <a:cs typeface="Times New Roman" panose="02020603050405020304" pitchFamily="18" charset="0"/>
              </a:rPr>
              <a:t>A mesma dedica-se ao desenvolvimento de aplicações móveis para outras empresas, tendo como objetivo o auxílio às outras empresas a nível logísticos.</a:t>
            </a:r>
          </a:p>
          <a:p>
            <a:pPr algn="just"/>
            <a:r>
              <a:rPr lang="pt-PT" dirty="0">
                <a:latin typeface="Times New Roman" panose="02020603050405020304" pitchFamily="18" charset="0"/>
                <a:cs typeface="Times New Roman" panose="02020603050405020304" pitchFamily="18" charset="0"/>
              </a:rPr>
              <a:t>A Moving2U oferece duas aplicações/soluções para ajudar as empresas a M2U </a:t>
            </a:r>
            <a:r>
              <a:rPr lang="pt-PT" dirty="0" err="1">
                <a:latin typeface="Times New Roman" panose="02020603050405020304" pitchFamily="18" charset="0"/>
                <a:cs typeface="Times New Roman" panose="02020603050405020304" pitchFamily="18" charset="0"/>
              </a:rPr>
              <a:t>Logistics</a:t>
            </a:r>
            <a:r>
              <a:rPr lang="pt-PT" dirty="0">
                <a:latin typeface="Times New Roman" panose="02020603050405020304" pitchFamily="18" charset="0"/>
                <a:cs typeface="Times New Roman" panose="02020603050405020304" pitchFamily="18" charset="0"/>
              </a:rPr>
              <a:t> e a M2U Sales.</a:t>
            </a:r>
          </a:p>
          <a:p>
            <a:endParaRPr lang="pt-PT" dirty="0">
              <a:latin typeface="Times New Roman" panose="02020603050405020304" pitchFamily="18" charset="0"/>
              <a:cs typeface="Times New Roman" panose="02020603050405020304" pitchFamily="18" charset="0"/>
            </a:endParaRPr>
          </a:p>
          <a:p>
            <a:endParaRPr lang="pt-PT"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99361335"/>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6DF367-E8B4-4267-9324-22812301E9CF}"/>
              </a:ext>
            </a:extLst>
          </p:cNvPr>
          <p:cNvSpPr>
            <a:spLocks noGrp="1"/>
          </p:cNvSpPr>
          <p:nvPr>
            <p:ph type="title"/>
          </p:nvPr>
        </p:nvSpPr>
        <p:spPr>
          <a:xfrm>
            <a:off x="3644283" y="534880"/>
            <a:ext cx="4648200" cy="714375"/>
          </a:xfrm>
        </p:spPr>
        <p:txBody>
          <a:bodyPr/>
          <a:lstStyle/>
          <a:p>
            <a:pPr algn="ctr"/>
            <a:r>
              <a:rPr lang="pt-PT" dirty="0">
                <a:latin typeface="Times New Roman" panose="02020603050405020304" pitchFamily="18" charset="0"/>
                <a:cs typeface="Times New Roman" panose="02020603050405020304" pitchFamily="18" charset="0"/>
              </a:rPr>
              <a:t>Valores da empresa</a:t>
            </a:r>
          </a:p>
        </p:txBody>
      </p:sp>
      <p:sp>
        <p:nvSpPr>
          <p:cNvPr id="3" name="Marcador de Posição de Conteúdo 2">
            <a:extLst>
              <a:ext uri="{FF2B5EF4-FFF2-40B4-BE49-F238E27FC236}">
                <a16:creationId xmlns:a16="http://schemas.microsoft.com/office/drawing/2014/main" id="{33EB3BDE-32DF-40A0-ABCA-A257098E8713}"/>
              </a:ext>
            </a:extLst>
          </p:cNvPr>
          <p:cNvSpPr>
            <a:spLocks noGrp="1"/>
          </p:cNvSpPr>
          <p:nvPr>
            <p:ph idx="1"/>
          </p:nvPr>
        </p:nvSpPr>
        <p:spPr>
          <a:xfrm>
            <a:off x="798990" y="1586607"/>
            <a:ext cx="10884023" cy="5457825"/>
          </a:xfrm>
        </p:spPr>
        <p:txBody>
          <a:bodyPr>
            <a:normAutofit fontScale="92500" lnSpcReduction="10000"/>
          </a:bodyPr>
          <a:lstStyle/>
          <a:p>
            <a:pPr marL="0" indent="0" algn="just">
              <a:buNone/>
            </a:pPr>
            <a:r>
              <a:rPr lang="pt-PT" sz="1800" dirty="0">
                <a:solidFill>
                  <a:schemeClr val="tx1"/>
                </a:solidFill>
                <a:latin typeface="Times New Roman" panose="02020603050405020304" pitchFamily="18" charset="0"/>
                <a:cs typeface="Times New Roman" panose="02020603050405020304" pitchFamily="18" charset="0"/>
              </a:rPr>
              <a:t>Valores enquanto empresários:</a:t>
            </a:r>
          </a:p>
          <a:p>
            <a:pPr marL="0" indent="0" algn="just">
              <a:buNone/>
            </a:pPr>
            <a:r>
              <a:rPr lang="pt-PT" sz="1800" dirty="0">
                <a:solidFill>
                  <a:schemeClr val="tx1"/>
                </a:solidFill>
                <a:latin typeface="Times New Roman" panose="02020603050405020304" pitchFamily="18" charset="0"/>
                <a:cs typeface="Times New Roman" panose="02020603050405020304" pitchFamily="18" charset="0"/>
              </a:rPr>
              <a:t>1. Confiança</a:t>
            </a:r>
          </a:p>
          <a:p>
            <a:pPr algn="just"/>
            <a:r>
              <a:rPr lang="pt-PT" sz="1800" dirty="0">
                <a:solidFill>
                  <a:schemeClr val="tx1"/>
                </a:solidFill>
                <a:latin typeface="Times New Roman" panose="02020603050405020304" pitchFamily="18" charset="0"/>
                <a:cs typeface="Times New Roman" panose="02020603050405020304" pitchFamily="18" charset="0"/>
              </a:rPr>
              <a:t>Uma relação de negócios tem de assentar na confiança. Só assim damos o nosso melhor na procura sistemática do nossos objetivos. A confiança dos clientes, a confiança dos parceiros de negócios, a confiança dos colaboradores, têm de estar presentes em todos os momentos da vida da empresa. Enquanto empresários, acreditamos que a confiança é um dos valores mais importantes.</a:t>
            </a:r>
          </a:p>
          <a:p>
            <a:pPr marL="0" indent="0" algn="just">
              <a:buNone/>
            </a:pPr>
            <a:r>
              <a:rPr lang="pt-PT" sz="1800" dirty="0">
                <a:solidFill>
                  <a:schemeClr val="tx1"/>
                </a:solidFill>
                <a:latin typeface="Times New Roman" panose="02020603050405020304" pitchFamily="18" charset="0"/>
                <a:cs typeface="Times New Roman" panose="02020603050405020304" pitchFamily="18" charset="0"/>
              </a:rPr>
              <a:t>2. Seriedade</a:t>
            </a:r>
          </a:p>
          <a:p>
            <a:pPr algn="just"/>
            <a:r>
              <a:rPr lang="pt-PT" sz="1800" dirty="0">
                <a:solidFill>
                  <a:schemeClr val="tx1"/>
                </a:solidFill>
                <a:latin typeface="Times New Roman" panose="02020603050405020304" pitchFamily="18" charset="0"/>
                <a:cs typeface="Times New Roman" panose="02020603050405020304" pitchFamily="18" charset="0"/>
              </a:rPr>
              <a:t>Num sector sobre o qual os clientes muitas vezes demonstram dúvidas e receios, quisemos desde o primeiro momento dar à empresa, os nossos ativos mais importantes, como fomento para a cultura de empresa: a nossa credibilidade e seriedade.</a:t>
            </a:r>
          </a:p>
          <a:p>
            <a:pPr marL="0" indent="0" algn="just">
              <a:buNone/>
            </a:pPr>
            <a:r>
              <a:rPr lang="pt-PT" sz="1800" dirty="0">
                <a:solidFill>
                  <a:schemeClr val="tx1"/>
                </a:solidFill>
                <a:latin typeface="Times New Roman" panose="02020603050405020304" pitchFamily="18" charset="0"/>
                <a:cs typeface="Times New Roman" panose="02020603050405020304" pitchFamily="18" charset="0"/>
              </a:rPr>
              <a:t>3. Crescimento sustentado</a:t>
            </a:r>
          </a:p>
          <a:p>
            <a:pPr algn="just"/>
            <a:r>
              <a:rPr lang="pt-PT" sz="1800" dirty="0">
                <a:solidFill>
                  <a:schemeClr val="tx1"/>
                </a:solidFill>
                <a:latin typeface="Times New Roman" panose="02020603050405020304" pitchFamily="18" charset="0"/>
                <a:cs typeface="Times New Roman" panose="02020603050405020304" pitchFamily="18" charset="0"/>
              </a:rPr>
              <a:t>Definir uma estratégica sólida e consistente para a evolução da empresa. Colocar todo o nosso empenho profissional e pessoal, com o objetivo de fazer com que se atinja cada um dos objetivos propostos. Um passo de cada vez, mas com o objetivo de concretizar “a visão” no seu todo.</a:t>
            </a:r>
          </a:p>
          <a:p>
            <a:pPr marL="0" indent="0" algn="just">
              <a:buNone/>
            </a:pPr>
            <a:r>
              <a:rPr lang="pt-PT" sz="1800" dirty="0">
                <a:solidFill>
                  <a:schemeClr val="tx1"/>
                </a:solidFill>
                <a:latin typeface="Times New Roman" panose="02020603050405020304" pitchFamily="18" charset="0"/>
                <a:cs typeface="Times New Roman" panose="02020603050405020304" pitchFamily="18" charset="0"/>
              </a:rPr>
              <a:t>4. Geração de riqueza</a:t>
            </a:r>
          </a:p>
          <a:p>
            <a:pPr algn="just"/>
            <a:r>
              <a:rPr lang="pt-PT" sz="1800" dirty="0">
                <a:solidFill>
                  <a:schemeClr val="tx1"/>
                </a:solidFill>
                <a:latin typeface="Times New Roman" panose="02020603050405020304" pitchFamily="18" charset="0"/>
                <a:cs typeface="Times New Roman" panose="02020603050405020304" pitchFamily="18" charset="0"/>
              </a:rPr>
              <a:t>Gerar riqueza para a empresa, de forma a garantir o seu crescimento sustentado, propiciar o crescimento pessoal e profissional dos seus colaboradores e acionistas.</a:t>
            </a:r>
          </a:p>
          <a:p>
            <a:endParaRPr lang="pt-PT" sz="1800" dirty="0">
              <a:latin typeface="Times New Roman" panose="02020603050405020304" pitchFamily="18" charset="0"/>
              <a:cs typeface="Times New Roman" panose="02020603050405020304" pitchFamily="18" charset="0"/>
            </a:endParaRPr>
          </a:p>
          <a:p>
            <a:endParaRPr lang="pt-PT" sz="900" dirty="0"/>
          </a:p>
          <a:p>
            <a:endParaRPr lang="pt-PT" sz="900" dirty="0"/>
          </a:p>
          <a:p>
            <a:endParaRPr lang="pt-PT" sz="900" dirty="0"/>
          </a:p>
        </p:txBody>
      </p:sp>
    </p:spTree>
    <p:extLst>
      <p:ext uri="{BB962C8B-B14F-4D97-AF65-F5344CB8AC3E}">
        <p14:creationId xmlns:p14="http://schemas.microsoft.com/office/powerpoint/2010/main" val="3750285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E41E0-A43A-4E72-8B83-065678475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B6B0BA-7E78-4D64-BEB9-238F6B597F18}"/>
              </a:ext>
            </a:extLst>
          </p:cNvPr>
          <p:cNvSpPr>
            <a:spLocks noGrp="1"/>
          </p:cNvSpPr>
          <p:nvPr>
            <p:ph type="title"/>
          </p:nvPr>
        </p:nvSpPr>
        <p:spPr>
          <a:xfrm>
            <a:off x="4983061" y="838899"/>
            <a:ext cx="2323594" cy="847637"/>
          </a:xfrm>
          <a:noFill/>
        </p:spPr>
        <p:txBody>
          <a:bodyPr>
            <a:normAutofit fontScale="90000"/>
          </a:bodyPr>
          <a:lstStyle/>
          <a:p>
            <a:pPr algn="ctr"/>
            <a:r>
              <a:rPr lang="pt-PT" dirty="0">
                <a:latin typeface="Times New Roman" panose="02020603050405020304" pitchFamily="18" charset="0"/>
                <a:cs typeface="Times New Roman" panose="02020603050405020304" pitchFamily="18" charset="0"/>
              </a:rPr>
              <a:t>Objetivos</a:t>
            </a:r>
          </a:p>
        </p:txBody>
      </p:sp>
      <p:graphicFrame>
        <p:nvGraphicFramePr>
          <p:cNvPr id="5" name="Marcador de Posição de Conteúdo 2">
            <a:extLst>
              <a:ext uri="{FF2B5EF4-FFF2-40B4-BE49-F238E27FC236}">
                <a16:creationId xmlns:a16="http://schemas.microsoft.com/office/drawing/2014/main" id="{DBE02011-9BEE-4A21-8519-0C4D36C5C099}"/>
              </a:ext>
            </a:extLst>
          </p:cNvPr>
          <p:cNvGraphicFramePr>
            <a:graphicFrameLocks noGrp="1"/>
          </p:cNvGraphicFramePr>
          <p:nvPr>
            <p:ph idx="1"/>
            <p:extLst>
              <p:ext uri="{D42A27DB-BD31-4B8C-83A1-F6EECF244321}">
                <p14:modId xmlns:p14="http://schemas.microsoft.com/office/powerpoint/2010/main" val="744567222"/>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2702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42326-1027-4045-B1D1-4B44DADE4BFD}"/>
              </a:ext>
            </a:extLst>
          </p:cNvPr>
          <p:cNvSpPr>
            <a:spLocks noGrp="1"/>
          </p:cNvSpPr>
          <p:nvPr>
            <p:ph type="title"/>
          </p:nvPr>
        </p:nvSpPr>
        <p:spPr>
          <a:xfrm>
            <a:off x="1371600" y="685800"/>
            <a:ext cx="9601200" cy="841159"/>
          </a:xfrm>
        </p:spPr>
        <p:txBody>
          <a:bodyPr/>
          <a:lstStyle/>
          <a:p>
            <a:pPr algn="ctr"/>
            <a:r>
              <a:rPr lang="pt-PT" dirty="0">
                <a:latin typeface="Times New Roman" panose="02020603050405020304" pitchFamily="18" charset="0"/>
                <a:cs typeface="Times New Roman" panose="02020603050405020304" pitchFamily="18" charset="0"/>
              </a:rPr>
              <a:t>Objetivos não financeiros</a:t>
            </a:r>
          </a:p>
        </p:txBody>
      </p:sp>
      <p:sp>
        <p:nvSpPr>
          <p:cNvPr id="3" name="Marcador de Posição de Conteúdo 2">
            <a:extLst>
              <a:ext uri="{FF2B5EF4-FFF2-40B4-BE49-F238E27FC236}">
                <a16:creationId xmlns:a16="http://schemas.microsoft.com/office/drawing/2014/main" id="{A9D1892D-F957-449B-B6CC-96A1805BC32D}"/>
              </a:ext>
            </a:extLst>
          </p:cNvPr>
          <p:cNvSpPr>
            <a:spLocks noGrp="1"/>
          </p:cNvSpPr>
          <p:nvPr>
            <p:ph idx="1"/>
          </p:nvPr>
        </p:nvSpPr>
        <p:spPr>
          <a:xfrm>
            <a:off x="1003177" y="1864310"/>
            <a:ext cx="10049522" cy="4307890"/>
          </a:xfrm>
        </p:spPr>
        <p:txBody>
          <a:bodyPr>
            <a:normAutofit/>
          </a:bodyPr>
          <a:lstStyle/>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Manter o staff da Moving2U e se possível crescer ligeiramente em termos de número de colaboradores;</a:t>
            </a:r>
          </a:p>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Manter/melhorar o nível de profissionalismo e elevada qualidade dos produtos que o mercado nos reconhece;</a:t>
            </a:r>
          </a:p>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Manter os elevados padrões de qualidade de serviço prestado ao cliente;</a:t>
            </a:r>
          </a:p>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Proporcionar um ambiente de trabalho de excelência para toda a equipa;</a:t>
            </a:r>
          </a:p>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Manter as nossas aplicações (M2U Sales; M2U </a:t>
            </a:r>
            <a:r>
              <a:rPr lang="pt-PT"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Logistics</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baseadas na tecnologia mais recente (Android) e um passo à frente da concorrência em termos funcionais;</a:t>
            </a:r>
          </a:p>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Estar em 2020 no Top 5 de empresas de mobilidade empresarial;</a:t>
            </a:r>
          </a:p>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 em 2025 o principal fornecedor de </a:t>
            </a:r>
            <a:r>
              <a:rPr lang="pt-PT"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add-ons</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logística para os principais ERPS ;</a:t>
            </a:r>
          </a:p>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Estar em 2030 integrado em grupo de líder mundial no sector.</a:t>
            </a:r>
          </a:p>
          <a:p>
            <a:endParaRPr lang="pt-PT" dirty="0"/>
          </a:p>
        </p:txBody>
      </p:sp>
    </p:spTree>
    <p:extLst>
      <p:ext uri="{BB962C8B-B14F-4D97-AF65-F5344CB8AC3E}">
        <p14:creationId xmlns:p14="http://schemas.microsoft.com/office/powerpoint/2010/main" val="989442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2AD7B-3263-4DA7-81B7-4DDBDEEBE71A}"/>
              </a:ext>
            </a:extLst>
          </p:cNvPr>
          <p:cNvSpPr>
            <a:spLocks noGrp="1"/>
          </p:cNvSpPr>
          <p:nvPr>
            <p:ph type="title"/>
          </p:nvPr>
        </p:nvSpPr>
        <p:spPr>
          <a:xfrm>
            <a:off x="1371599" y="508246"/>
            <a:ext cx="10382435" cy="725750"/>
          </a:xfrm>
        </p:spPr>
        <p:txBody>
          <a:bodyPr>
            <a:normAutofit/>
          </a:bodyPr>
          <a:lstStyle/>
          <a:p>
            <a:pPr algn="ctr"/>
            <a:r>
              <a:rPr lang="pt-PT" sz="4000">
                <a:latin typeface="Times New Roman" panose="02020603050405020304" pitchFamily="18" charset="0"/>
                <a:cs typeface="Times New Roman" panose="02020603050405020304" pitchFamily="18" charset="0"/>
              </a:rPr>
              <a:t>Objetivos financeiros</a:t>
            </a:r>
            <a:endParaRPr lang="pt-PT" sz="4000" dirty="0">
              <a:latin typeface="Times New Roman" panose="02020603050405020304" pitchFamily="18" charset="0"/>
              <a:cs typeface="Times New Roman" panose="02020603050405020304" pitchFamily="18" charset="0"/>
            </a:endParaRPr>
          </a:p>
        </p:txBody>
      </p:sp>
      <p:sp>
        <p:nvSpPr>
          <p:cNvPr id="3" name="Marcador de Posição de Conteúdo 2">
            <a:extLst>
              <a:ext uri="{FF2B5EF4-FFF2-40B4-BE49-F238E27FC236}">
                <a16:creationId xmlns:a16="http://schemas.microsoft.com/office/drawing/2014/main" id="{7FE0BFDB-0347-4DE8-9940-FB4DFDB64252}"/>
              </a:ext>
            </a:extLst>
          </p:cNvPr>
          <p:cNvSpPr>
            <a:spLocks noGrp="1"/>
          </p:cNvSpPr>
          <p:nvPr>
            <p:ph idx="1"/>
          </p:nvPr>
        </p:nvSpPr>
        <p:spPr>
          <a:xfrm>
            <a:off x="1788851" y="2206101"/>
            <a:ext cx="5446450" cy="2445798"/>
          </a:xfrm>
        </p:spPr>
        <p:txBody>
          <a:bodyPr/>
          <a:lstStyle/>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Volume Vendas 2020 350.000€;</a:t>
            </a:r>
          </a:p>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Crescimento: 10% face a 2019;</a:t>
            </a:r>
          </a:p>
          <a:p>
            <a:pPr algn="just"/>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Resultado líquido positivo &gt; 15.000€;</a:t>
            </a:r>
          </a:p>
          <a:p>
            <a:pPr algn="just">
              <a:buClr>
                <a:schemeClr val="tx1"/>
              </a:buClr>
            </a:pPr>
            <a:r>
              <a:rPr lang="pt-PT" sz="1800" dirty="0">
                <a:solidFill>
                  <a:srgbClr val="FF0000"/>
                </a:solidFill>
                <a:latin typeface="Times New Roman" panose="02020603050405020304" pitchFamily="18" charset="0"/>
                <a:cs typeface="Times New Roman" panose="02020603050405020304" pitchFamily="18" charset="0"/>
              </a:rPr>
              <a:t>Nota: </a:t>
            </a:r>
            <a:r>
              <a:rPr lang="pt-PT" sz="1800" dirty="0">
                <a:solidFill>
                  <a:schemeClr val="tx1"/>
                </a:solidFill>
                <a:latin typeface="Times New Roman" panose="02020603050405020304" pitchFamily="18" charset="0"/>
                <a:cs typeface="Times New Roman" panose="02020603050405020304" pitchFamily="18" charset="0"/>
              </a:rPr>
              <a:t>Definidos antes da pandemia.</a:t>
            </a:r>
            <a:endParaRPr lang="pt-PT"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610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3F58E-D364-4C9F-91CC-47D7D0AB13D3}"/>
              </a:ext>
            </a:extLst>
          </p:cNvPr>
          <p:cNvSpPr>
            <a:spLocks noGrp="1"/>
          </p:cNvSpPr>
          <p:nvPr>
            <p:ph type="title"/>
          </p:nvPr>
        </p:nvSpPr>
        <p:spPr>
          <a:xfrm>
            <a:off x="1371600" y="685800"/>
            <a:ext cx="9601200" cy="699117"/>
          </a:xfrm>
        </p:spPr>
        <p:txBody>
          <a:bodyPr/>
          <a:lstStyle/>
          <a:p>
            <a:pPr algn="ctr"/>
            <a:r>
              <a:rPr lang="pt-PT" dirty="0">
                <a:latin typeface="Times New Roman" panose="02020603050405020304" pitchFamily="18" charset="0"/>
                <a:cs typeface="Times New Roman" panose="02020603050405020304" pitchFamily="18" charset="0"/>
              </a:rPr>
              <a:t>SMART</a:t>
            </a:r>
          </a:p>
        </p:txBody>
      </p:sp>
      <p:sp>
        <p:nvSpPr>
          <p:cNvPr id="3" name="Marcador de Posição de Conteúdo 2">
            <a:extLst>
              <a:ext uri="{FF2B5EF4-FFF2-40B4-BE49-F238E27FC236}">
                <a16:creationId xmlns:a16="http://schemas.microsoft.com/office/drawing/2014/main" id="{CDE871B5-49E6-4951-8368-1A0F015D2D99}"/>
              </a:ext>
            </a:extLst>
          </p:cNvPr>
          <p:cNvSpPr>
            <a:spLocks noGrp="1"/>
          </p:cNvSpPr>
          <p:nvPr>
            <p:ph idx="1"/>
          </p:nvPr>
        </p:nvSpPr>
        <p:spPr>
          <a:xfrm>
            <a:off x="859802" y="1589250"/>
            <a:ext cx="10938621" cy="4731651"/>
          </a:xfrm>
        </p:spPr>
        <p:txBody>
          <a:bodyPr>
            <a:normAutofit fontScale="85000" lnSpcReduction="20000"/>
          </a:bodyPr>
          <a:lstStyle/>
          <a:p>
            <a:pPr algn="just">
              <a:lnSpc>
                <a:spcPct val="107000"/>
              </a:lnSpc>
              <a:spcAft>
                <a:spcPts val="800"/>
              </a:spcAft>
            </a:pPr>
            <a:r>
              <a:rPr lang="pt-PT"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Specific</a:t>
            </a:r>
            <a:r>
              <a:rPr lang="pt-PT"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(especifico) – A empresa pretende atingir 350.000€ no seu volume de vendas de 2020; tem como objetivo ter um crescimento a todos os níveis (na empresa)</a:t>
            </a:r>
            <a:r>
              <a:rPr lang="pt-PT"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equivalente a</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10% face a 2019; manter as suas aplicações (M2USAles; M2ULogistics) baseadas na tecnologia mais recente (Android); </a:t>
            </a:r>
            <a:r>
              <a:rPr lang="pt-PT"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estarem um</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passo à frente da concorrência em termos funcionais. (Estes objetivos são específicos pois são definidos com a maior clareza o que pretendem atingir ao longo do ano.)</a:t>
            </a:r>
          </a:p>
          <a:p>
            <a:pPr algn="just">
              <a:lnSpc>
                <a:spcPct val="107000"/>
              </a:lnSpc>
              <a:spcAft>
                <a:spcPts val="800"/>
              </a:spcAft>
            </a:pPr>
            <a:r>
              <a:rPr lang="pt-PT"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Measurable</a:t>
            </a:r>
            <a:r>
              <a:rPr lang="pt-PT"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(Mensurável) – A empresa pretende atingir 350.000€ no seu volume de vendas de 2020; tem como objetivo ter um crescimento a todos os níveis (na empresa)</a:t>
            </a:r>
            <a:r>
              <a:rPr lang="pt-PT"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equivalente a</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10% face a 2019; Resultado líquido positivo &gt; 15.000€. (Neste caso, apesar destes objetivos serem específicos, são também mensuráveis, pois são quantificáveis sendo possível </a:t>
            </a:r>
            <a:r>
              <a:rPr lang="pt-PT"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à</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empresa acompanhar os resultados e perceber se está ou não próxima de os atingir.)</a:t>
            </a:r>
          </a:p>
          <a:p>
            <a:pPr algn="just">
              <a:lnSpc>
                <a:spcPct val="107000"/>
              </a:lnSpc>
              <a:spcAft>
                <a:spcPts val="800"/>
              </a:spcAft>
            </a:pPr>
            <a:r>
              <a:rPr lang="pt-PT"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Appropriate</a:t>
            </a:r>
            <a:r>
              <a:rPr lang="pt-PT"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(Adequado) – Manter/melhorar o nível de profissionalismo e elevada qualidade dos produtos que o mercado  reconhece, relativo à Moving2U; manter os elevados padrões de qualidade de serviço prestado ao cliente</a:t>
            </a:r>
            <a:r>
              <a:rPr lang="pt-PT"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Proporcionar um ambiente de trabalho de excelência para toda a equipa. (Estes objetivos são diretamente relacionados com a visão e a missão da empresa e respondem a questões essenciais como por exemplo serem úteis, serem relacionados com outras necessidades, entre outros.)</a:t>
            </a:r>
          </a:p>
          <a:p>
            <a:pPr algn="just">
              <a:lnSpc>
                <a:spcPct val="107000"/>
              </a:lnSpc>
              <a:spcAft>
                <a:spcPts val="800"/>
              </a:spcAft>
            </a:pPr>
            <a:r>
              <a:rPr lang="pt-PT"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Realistic</a:t>
            </a:r>
            <a:r>
              <a:rPr lang="pt-PT"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(Realista) – Volume de vendas de 2020: 350.000€, Resultado líquido positivo &gt; 15.000€; manter o staff da Moving2U e se possível crescer ligeiramente em termos de número de colaboradores. (relativamente a estes,  tendo em conta o histórico da empresa, os objetivos são evidentemente realistas.)</a:t>
            </a:r>
          </a:p>
          <a:p>
            <a:pPr algn="just">
              <a:lnSpc>
                <a:spcPct val="107000"/>
              </a:lnSpc>
              <a:spcAft>
                <a:spcPts val="800"/>
              </a:spcAft>
            </a:pPr>
            <a:r>
              <a:rPr lang="pt-PT"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Timely</a:t>
            </a:r>
            <a:r>
              <a:rPr lang="pt-PT"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(Calendarizados) – Volume de vendas de 2020: 350.000€</a:t>
            </a:r>
            <a:r>
              <a:rPr lang="pt-PT"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Estar em 2030 integrado em grupo de líder mundial no sector; Ser em 2025 o principal fornecedor de </a:t>
            </a:r>
            <a:r>
              <a:rPr lang="pt-PT"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add-ons</a:t>
            </a:r>
            <a:r>
              <a:rPr lang="pt-PT"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 logística para os principais ERPS; Estar em 2020 no Top 5 de empresas de mobilidade empresarial. (Este objetivo enquadra-se neste tópico pois, como este indica, tem um prazo para atingir algo concreto.)</a:t>
            </a:r>
          </a:p>
          <a:p>
            <a:endParaRPr lang="pt-PT" dirty="0"/>
          </a:p>
        </p:txBody>
      </p:sp>
    </p:spTree>
    <p:extLst>
      <p:ext uri="{BB962C8B-B14F-4D97-AF65-F5344CB8AC3E}">
        <p14:creationId xmlns:p14="http://schemas.microsoft.com/office/powerpoint/2010/main" val="702866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E8980-9FE5-419A-BB5D-465291FC94B3}"/>
              </a:ext>
            </a:extLst>
          </p:cNvPr>
          <p:cNvSpPr>
            <a:spLocks noGrp="1"/>
          </p:cNvSpPr>
          <p:nvPr>
            <p:ph type="title"/>
          </p:nvPr>
        </p:nvSpPr>
        <p:spPr>
          <a:xfrm>
            <a:off x="1760706" y="685800"/>
            <a:ext cx="9742318" cy="1752599"/>
          </a:xfrm>
        </p:spPr>
        <p:txBody>
          <a:bodyPr>
            <a:normAutofit/>
          </a:bodyPr>
          <a:lstStyle/>
          <a:p>
            <a:pPr algn="ctr"/>
            <a:r>
              <a:rPr lang="pt-PT" dirty="0">
                <a:latin typeface="Times New Roman" panose="02020603050405020304" pitchFamily="18" charset="0"/>
                <a:cs typeface="Times New Roman" panose="02020603050405020304" pitchFamily="18" charset="0"/>
              </a:rPr>
              <a:t>Estratégia empresarial</a:t>
            </a:r>
          </a:p>
        </p:txBody>
      </p:sp>
      <p:graphicFrame>
        <p:nvGraphicFramePr>
          <p:cNvPr id="4" name="Marcador de Posição de Conteúdo 3">
            <a:extLst>
              <a:ext uri="{FF2B5EF4-FFF2-40B4-BE49-F238E27FC236}">
                <a16:creationId xmlns:a16="http://schemas.microsoft.com/office/drawing/2014/main" id="{2BFC4C5C-2944-46F7-AA5E-B40BFD2F4AE1}"/>
              </a:ext>
            </a:extLst>
          </p:cNvPr>
          <p:cNvGraphicFramePr>
            <a:graphicFrameLocks noGrp="1"/>
          </p:cNvGraphicFramePr>
          <p:nvPr>
            <p:ph idx="1"/>
          </p:nvPr>
        </p:nvGraphicFramePr>
        <p:xfrm>
          <a:off x="2455674" y="4666545"/>
          <a:ext cx="7884334" cy="1752600"/>
        </p:xfrm>
        <a:graphic>
          <a:graphicData uri="http://schemas.openxmlformats.org/drawingml/2006/table">
            <a:tbl>
              <a:tblPr firstRow="1" firstCol="1" bandRow="1">
                <a:tableStyleId>{5C22544A-7EE6-4342-B048-85BDC9FD1C3A}</a:tableStyleId>
              </a:tblPr>
              <a:tblGrid>
                <a:gridCol w="1772141">
                  <a:extLst>
                    <a:ext uri="{9D8B030D-6E8A-4147-A177-3AD203B41FA5}">
                      <a16:colId xmlns:a16="http://schemas.microsoft.com/office/drawing/2014/main" val="1164025976"/>
                    </a:ext>
                  </a:extLst>
                </a:gridCol>
                <a:gridCol w="2013555">
                  <a:extLst>
                    <a:ext uri="{9D8B030D-6E8A-4147-A177-3AD203B41FA5}">
                      <a16:colId xmlns:a16="http://schemas.microsoft.com/office/drawing/2014/main" val="2141024713"/>
                    </a:ext>
                  </a:extLst>
                </a:gridCol>
                <a:gridCol w="2046339">
                  <a:extLst>
                    <a:ext uri="{9D8B030D-6E8A-4147-A177-3AD203B41FA5}">
                      <a16:colId xmlns:a16="http://schemas.microsoft.com/office/drawing/2014/main" val="1520564522"/>
                    </a:ext>
                  </a:extLst>
                </a:gridCol>
                <a:gridCol w="2052299">
                  <a:extLst>
                    <a:ext uri="{9D8B030D-6E8A-4147-A177-3AD203B41FA5}">
                      <a16:colId xmlns:a16="http://schemas.microsoft.com/office/drawing/2014/main" val="176677056"/>
                    </a:ext>
                  </a:extLst>
                </a:gridCol>
              </a:tblGrid>
              <a:tr h="287637">
                <a:tc rowSpan="2" gridSpan="2">
                  <a:txBody>
                    <a:bodyPr/>
                    <a:lstStyle/>
                    <a:p>
                      <a:pPr>
                        <a:lnSpc>
                          <a:spcPct val="107000"/>
                        </a:lnSpc>
                        <a:spcAft>
                          <a:spcPts val="800"/>
                        </a:spcAft>
                      </a:pPr>
                      <a:r>
                        <a:rPr lang="pt-PT" sz="1600" dirty="0">
                          <a:effectLst/>
                        </a:rPr>
                        <a:t> </a:t>
                      </a:r>
                      <a:endParaRPr lang="pt-PT"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59094" marR="159094" marT="0" marB="0"/>
                </a:tc>
                <a:tc rowSpan="2" hMerge="1">
                  <a:txBody>
                    <a:bodyPr/>
                    <a:lstStyle/>
                    <a:p>
                      <a:endParaRPr lang="pt-PT"/>
                    </a:p>
                  </a:txBody>
                  <a:tcPr/>
                </a:tc>
                <a:tc gridSpan="2">
                  <a:txBody>
                    <a:bodyPr/>
                    <a:lstStyle/>
                    <a:p>
                      <a:pPr algn="ctr">
                        <a:lnSpc>
                          <a:spcPct val="107000"/>
                        </a:lnSpc>
                        <a:spcAft>
                          <a:spcPts val="800"/>
                        </a:spcAft>
                      </a:pPr>
                      <a:r>
                        <a:rPr lang="pt-PT" sz="1800" dirty="0">
                          <a:effectLst/>
                        </a:rPr>
                        <a:t>Vantagens competitivas</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59094" marR="159094" marT="0" marB="0"/>
                </a:tc>
                <a:tc hMerge="1">
                  <a:txBody>
                    <a:bodyPr/>
                    <a:lstStyle/>
                    <a:p>
                      <a:endParaRPr lang="pt-PT"/>
                    </a:p>
                  </a:txBody>
                  <a:tcPr/>
                </a:tc>
                <a:extLst>
                  <a:ext uri="{0D108BD9-81ED-4DB2-BD59-A6C34878D82A}">
                    <a16:rowId xmlns:a16="http://schemas.microsoft.com/office/drawing/2014/main" val="938529013"/>
                  </a:ext>
                </a:extLst>
              </a:tr>
              <a:tr h="287637">
                <a:tc gridSpan="2" vMerge="1">
                  <a:txBody>
                    <a:bodyPr/>
                    <a:lstStyle/>
                    <a:p>
                      <a:endParaRPr lang="pt-PT"/>
                    </a:p>
                  </a:txBody>
                  <a:tcPr/>
                </a:tc>
                <a:tc hMerge="1" vMerge="1">
                  <a:txBody>
                    <a:bodyPr/>
                    <a:lstStyle/>
                    <a:p>
                      <a:endParaRPr lang="pt-PT"/>
                    </a:p>
                  </a:txBody>
                  <a:tcPr/>
                </a:tc>
                <a:tc>
                  <a:txBody>
                    <a:bodyPr/>
                    <a:lstStyle/>
                    <a:p>
                      <a:pPr algn="ctr">
                        <a:lnSpc>
                          <a:spcPct val="107000"/>
                        </a:lnSpc>
                        <a:spcAft>
                          <a:spcPts val="800"/>
                        </a:spcAft>
                      </a:pPr>
                      <a:r>
                        <a:rPr lang="pt-PT" sz="1800" dirty="0">
                          <a:effectLst/>
                        </a:rPr>
                        <a:t>Custos</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59094" marR="159094" marT="0" marB="0"/>
                </a:tc>
                <a:tc>
                  <a:txBody>
                    <a:bodyPr/>
                    <a:lstStyle/>
                    <a:p>
                      <a:pPr algn="ctr">
                        <a:lnSpc>
                          <a:spcPct val="107000"/>
                        </a:lnSpc>
                        <a:spcAft>
                          <a:spcPts val="800"/>
                        </a:spcAft>
                      </a:pPr>
                      <a:r>
                        <a:rPr lang="pt-PT" sz="1800" dirty="0">
                          <a:effectLst/>
                        </a:rPr>
                        <a:t>Diferenciação</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59094" marR="159094" marT="0" marB="0"/>
                </a:tc>
                <a:extLst>
                  <a:ext uri="{0D108BD9-81ED-4DB2-BD59-A6C34878D82A}">
                    <a16:rowId xmlns:a16="http://schemas.microsoft.com/office/drawing/2014/main" val="3641462121"/>
                  </a:ext>
                </a:extLst>
              </a:tr>
              <a:tr h="588663">
                <a:tc rowSpan="2">
                  <a:txBody>
                    <a:bodyPr/>
                    <a:lstStyle/>
                    <a:p>
                      <a:pPr algn="ctr">
                        <a:lnSpc>
                          <a:spcPct val="107000"/>
                        </a:lnSpc>
                        <a:spcAft>
                          <a:spcPts val="800"/>
                        </a:spcAft>
                      </a:pPr>
                      <a:r>
                        <a:rPr lang="pt-PT" sz="1800" dirty="0">
                          <a:effectLst/>
                        </a:rPr>
                        <a:t>Âmbito</a:t>
                      </a:r>
                    </a:p>
                    <a:p>
                      <a:pPr algn="ctr">
                        <a:lnSpc>
                          <a:spcPct val="107000"/>
                        </a:lnSpc>
                        <a:spcAft>
                          <a:spcPts val="800"/>
                        </a:spcAft>
                      </a:pPr>
                      <a:r>
                        <a:rPr lang="pt-PT" sz="1800" dirty="0">
                          <a:effectLst/>
                        </a:rPr>
                        <a:t>competitivo</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59094" marR="159094" marT="0" marB="0"/>
                </a:tc>
                <a:tc>
                  <a:txBody>
                    <a:bodyPr/>
                    <a:lstStyle/>
                    <a:p>
                      <a:pPr algn="ctr">
                        <a:lnSpc>
                          <a:spcPct val="107000"/>
                        </a:lnSpc>
                        <a:spcAft>
                          <a:spcPts val="800"/>
                        </a:spcAft>
                      </a:pPr>
                      <a:r>
                        <a:rPr lang="pt-PT" sz="1800" dirty="0">
                          <a:effectLst/>
                        </a:rPr>
                        <a:t>Alargado à indústria</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59094" marR="159094" marT="0" marB="0"/>
                </a:tc>
                <a:tc>
                  <a:txBody>
                    <a:bodyPr/>
                    <a:lstStyle/>
                    <a:p>
                      <a:pPr algn="ctr">
                        <a:lnSpc>
                          <a:spcPct val="107000"/>
                        </a:lnSpc>
                        <a:spcAft>
                          <a:spcPts val="800"/>
                        </a:spcAft>
                      </a:pPr>
                      <a:r>
                        <a:rPr lang="pt-PT" sz="1800" dirty="0">
                          <a:effectLst/>
                        </a:rPr>
                        <a:t>Liderança em custos</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59094" marR="159094" marT="0" marB="0"/>
                </a:tc>
                <a:tc>
                  <a:txBody>
                    <a:bodyPr/>
                    <a:lstStyle/>
                    <a:p>
                      <a:pPr algn="ctr">
                        <a:lnSpc>
                          <a:spcPct val="107000"/>
                        </a:lnSpc>
                        <a:spcAft>
                          <a:spcPts val="800"/>
                        </a:spcAft>
                      </a:pPr>
                      <a:r>
                        <a:rPr lang="pt-PT" sz="1800" dirty="0">
                          <a:effectLst/>
                        </a:rPr>
                        <a:t>Diferenciação</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59094" marR="159094" marT="0" marB="0"/>
                </a:tc>
                <a:extLst>
                  <a:ext uri="{0D108BD9-81ED-4DB2-BD59-A6C34878D82A}">
                    <a16:rowId xmlns:a16="http://schemas.microsoft.com/office/drawing/2014/main" val="1950870328"/>
                  </a:ext>
                </a:extLst>
              </a:tr>
              <a:tr h="588663">
                <a:tc vMerge="1">
                  <a:txBody>
                    <a:bodyPr/>
                    <a:lstStyle/>
                    <a:p>
                      <a:endParaRPr lang="pt-PT"/>
                    </a:p>
                  </a:txBody>
                  <a:tcPr/>
                </a:tc>
                <a:tc>
                  <a:txBody>
                    <a:bodyPr/>
                    <a:lstStyle/>
                    <a:p>
                      <a:pPr algn="ctr">
                        <a:lnSpc>
                          <a:spcPct val="107000"/>
                        </a:lnSpc>
                        <a:spcAft>
                          <a:spcPts val="800"/>
                        </a:spcAft>
                      </a:pPr>
                      <a:r>
                        <a:rPr lang="pt-PT" sz="1800" dirty="0">
                          <a:effectLst/>
                        </a:rPr>
                        <a:t>Restrito a um segmento</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59094" marR="159094" marT="0" marB="0"/>
                </a:tc>
                <a:tc gridSpan="2">
                  <a:txBody>
                    <a:bodyPr/>
                    <a:lstStyle/>
                    <a:p>
                      <a:pPr algn="ctr">
                        <a:lnSpc>
                          <a:spcPct val="107000"/>
                        </a:lnSpc>
                        <a:spcAft>
                          <a:spcPts val="800"/>
                        </a:spcAft>
                      </a:pPr>
                      <a:r>
                        <a:rPr lang="pt-PT" sz="1800" dirty="0">
                          <a:effectLst/>
                        </a:rPr>
                        <a:t>Foco</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59094" marR="159094" marT="0" marB="0"/>
                </a:tc>
                <a:tc hMerge="1">
                  <a:txBody>
                    <a:bodyPr/>
                    <a:lstStyle/>
                    <a:p>
                      <a:endParaRPr lang="pt-PT"/>
                    </a:p>
                  </a:txBody>
                  <a:tcPr/>
                </a:tc>
                <a:extLst>
                  <a:ext uri="{0D108BD9-81ED-4DB2-BD59-A6C34878D82A}">
                    <a16:rowId xmlns:a16="http://schemas.microsoft.com/office/drawing/2014/main" val="780028602"/>
                  </a:ext>
                </a:extLst>
              </a:tr>
            </a:tbl>
          </a:graphicData>
        </a:graphic>
      </p:graphicFrame>
      <p:sp>
        <p:nvSpPr>
          <p:cNvPr id="6" name="CaixaDeTexto 5">
            <a:extLst>
              <a:ext uri="{FF2B5EF4-FFF2-40B4-BE49-F238E27FC236}">
                <a16:creationId xmlns:a16="http://schemas.microsoft.com/office/drawing/2014/main" id="{ECDB9672-1211-46EC-8F5A-588EAEA63D99}"/>
              </a:ext>
            </a:extLst>
          </p:cNvPr>
          <p:cNvSpPr txBox="1"/>
          <p:nvPr/>
        </p:nvSpPr>
        <p:spPr>
          <a:xfrm>
            <a:off x="2284488" y="1562099"/>
            <a:ext cx="8480764" cy="2862322"/>
          </a:xfrm>
          <a:prstGeom prst="rect">
            <a:avLst/>
          </a:prstGeom>
          <a:noFill/>
        </p:spPr>
        <p:txBody>
          <a:bodyPr wrap="square" rtlCol="0">
            <a:spAutoFit/>
          </a:bodyPr>
          <a:lstStyle/>
          <a:p>
            <a:pPr algn="just"/>
            <a:r>
              <a:rPr lang="pt-PT" sz="1800" dirty="0">
                <a:effectLst/>
                <a:latin typeface="Calibri" panose="020F0502020204030204" pitchFamily="34" charset="0"/>
                <a:ea typeface="Calibri" panose="020F0502020204030204" pitchFamily="34" charset="0"/>
                <a:cs typeface="Times New Roman" panose="02020603050405020304" pitchFamily="18" charset="0"/>
              </a:rPr>
              <a:t>	</a:t>
            </a:r>
            <a:r>
              <a:rPr lang="pt-PT" sz="1800" dirty="0">
                <a:effectLst/>
                <a:latin typeface="Times New Roman" panose="02020603050405020304" pitchFamily="18" charset="0"/>
                <a:ea typeface="Calibri" panose="020F0502020204030204" pitchFamily="34" charset="0"/>
                <a:cs typeface="Times New Roman" panose="02020603050405020304" pitchFamily="18" charset="0"/>
              </a:rPr>
              <a:t>A Moving2U é uma empresa com o objetivo de atingir a satisfação dos seus clientes, apresentando produtos inovadores com uma alta qualidade. Esta só consegue alcançar o alto nível de qualidade devido ao profissionalismo dos seus colaboradores, que procuram melhorar sistematicamente os sistemas que desenvolvem. A Moving2U esforça-se para que os seus clientes fiquem satisfeitos, ouvindo as suas necessidades e problemas. Assim, a empresa consegue discutir amplamente uma abordagem para a solução. Com todo este esforço e com a colaboração dos clientes, parceiros e colaboradores, a Moving2U consegue destacar-se entre os seus concorrentes. Desta forma, a empresa foca-se nos seus clientes e na diferenciação dos seus produtos.</a:t>
            </a:r>
            <a:endParaRPr lang="pt-PT" dirty="0">
              <a:latin typeface="Times New Roman" panose="02020603050405020304" pitchFamily="18" charset="0"/>
              <a:cs typeface="Times New Roman" panose="02020603050405020304" pitchFamily="18" charset="0"/>
            </a:endParaRPr>
          </a:p>
          <a:p>
            <a:endParaRPr lang="pt-PT" dirty="0"/>
          </a:p>
        </p:txBody>
      </p:sp>
      <p:sp>
        <p:nvSpPr>
          <p:cNvPr id="5" name="Oval 4">
            <a:extLst>
              <a:ext uri="{FF2B5EF4-FFF2-40B4-BE49-F238E27FC236}">
                <a16:creationId xmlns:a16="http://schemas.microsoft.com/office/drawing/2014/main" id="{0CC4D1ED-B64D-44A8-AD70-AC7D628732A0}"/>
              </a:ext>
            </a:extLst>
          </p:cNvPr>
          <p:cNvSpPr/>
          <p:nvPr/>
        </p:nvSpPr>
        <p:spPr>
          <a:xfrm>
            <a:off x="7628519" y="5637320"/>
            <a:ext cx="1242873" cy="7818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541866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2CEF0-46C6-484F-8447-C6E615295197}"/>
              </a:ext>
            </a:extLst>
          </p:cNvPr>
          <p:cNvSpPr>
            <a:spLocks noGrp="1"/>
          </p:cNvSpPr>
          <p:nvPr>
            <p:ph type="title"/>
          </p:nvPr>
        </p:nvSpPr>
        <p:spPr/>
        <p:txBody>
          <a:bodyPr/>
          <a:lstStyle/>
          <a:p>
            <a:r>
              <a:rPr lang="pt-PT" dirty="0"/>
              <a:t>Vantagem competitiva</a:t>
            </a:r>
          </a:p>
        </p:txBody>
      </p:sp>
      <p:sp>
        <p:nvSpPr>
          <p:cNvPr id="3" name="Marcador de Posição de Conteúdo 2">
            <a:extLst>
              <a:ext uri="{FF2B5EF4-FFF2-40B4-BE49-F238E27FC236}">
                <a16:creationId xmlns:a16="http://schemas.microsoft.com/office/drawing/2014/main" id="{042D3D12-579C-48F0-BA4F-9FCB6221F36A}"/>
              </a:ext>
            </a:extLst>
          </p:cNvPr>
          <p:cNvSpPr>
            <a:spLocks noGrp="1"/>
          </p:cNvSpPr>
          <p:nvPr>
            <p:ph idx="1"/>
          </p:nvPr>
        </p:nvSpPr>
        <p:spPr/>
        <p:txBody>
          <a:bodyPr>
            <a:normAutofit fontScale="92500" lnSpcReduction="10000"/>
          </a:bodyPr>
          <a:lstStyle/>
          <a:p>
            <a:pPr algn="just">
              <a:lnSpc>
                <a:spcPct val="107000"/>
              </a:lnSpc>
              <a:spcAft>
                <a:spcPts val="800"/>
              </a:spcAft>
            </a:pPr>
            <a:r>
              <a:rPr lang="pt-PT" sz="1800" b="1" dirty="0">
                <a:solidFill>
                  <a:schemeClr val="tx1"/>
                </a:solidFill>
                <a:effectLst/>
                <a:latin typeface="+mj-lt"/>
                <a:ea typeface="Calibri" panose="020F0502020204030204" pitchFamily="34" charset="0"/>
                <a:cs typeface="Times New Roman" panose="02020603050405020304" pitchFamily="18" charset="0"/>
              </a:rPr>
              <a:t>Eficiência -</a:t>
            </a:r>
            <a:r>
              <a:rPr lang="pt-PT" sz="1800" dirty="0">
                <a:solidFill>
                  <a:schemeClr val="tx1"/>
                </a:solidFill>
                <a:effectLst/>
                <a:latin typeface="+mj-lt"/>
                <a:ea typeface="Calibri" panose="020F0502020204030204" pitchFamily="34" charset="0"/>
                <a:cs typeface="Times New Roman" panose="02020603050405020304" pitchFamily="18" charset="0"/>
              </a:rPr>
              <a:t> a empresa procura novas formas de diminuir custos e aumentar os lucros, sem prejudicar os colaboradores (no salário, nas normas de segurança e na qualidade dos equipamentos);</a:t>
            </a:r>
          </a:p>
          <a:p>
            <a:pPr algn="just">
              <a:lnSpc>
                <a:spcPct val="107000"/>
              </a:lnSpc>
              <a:spcAft>
                <a:spcPts val="800"/>
              </a:spcAft>
            </a:pPr>
            <a:r>
              <a:rPr lang="pt-PT" sz="1800" b="1" dirty="0">
                <a:solidFill>
                  <a:schemeClr val="tx1"/>
                </a:solidFill>
                <a:effectLst/>
                <a:latin typeface="+mj-lt"/>
                <a:ea typeface="Calibri" panose="020F0502020204030204" pitchFamily="34" charset="0"/>
                <a:cs typeface="Times New Roman" panose="02020603050405020304" pitchFamily="18" charset="0"/>
              </a:rPr>
              <a:t>Qualidade dos seus produtos -</a:t>
            </a:r>
            <a:r>
              <a:rPr lang="pt-PT" sz="1800" dirty="0">
                <a:solidFill>
                  <a:schemeClr val="tx1"/>
                </a:solidFill>
                <a:effectLst/>
                <a:latin typeface="+mj-lt"/>
                <a:ea typeface="Calibri" panose="020F0502020204030204" pitchFamily="34" charset="0"/>
                <a:cs typeface="Times New Roman" panose="02020603050405020304" pitchFamily="18" charset="0"/>
              </a:rPr>
              <a:t> a empresa foca-se em desenvolver softwares com a maior qualidade possível, o que agrada o cliente, fazendo com que se destaque em relação aos seus concorrentes, na visão dos seus clientes;</a:t>
            </a:r>
          </a:p>
          <a:p>
            <a:pPr algn="just">
              <a:lnSpc>
                <a:spcPct val="107000"/>
              </a:lnSpc>
              <a:spcAft>
                <a:spcPts val="800"/>
              </a:spcAft>
            </a:pPr>
            <a:r>
              <a:rPr lang="pt-PT" sz="1800" b="1" dirty="0">
                <a:solidFill>
                  <a:schemeClr val="tx1"/>
                </a:solidFill>
                <a:effectLst/>
                <a:latin typeface="+mj-lt"/>
                <a:ea typeface="Calibri" panose="020F0502020204030204" pitchFamily="34" charset="0"/>
                <a:cs typeface="Times New Roman" panose="02020603050405020304" pitchFamily="18" charset="0"/>
              </a:rPr>
              <a:t>Inovação dos seus produtos -</a:t>
            </a:r>
            <a:r>
              <a:rPr lang="pt-PT" sz="1800" dirty="0">
                <a:solidFill>
                  <a:schemeClr val="tx1"/>
                </a:solidFill>
                <a:effectLst/>
                <a:latin typeface="+mj-lt"/>
                <a:ea typeface="Calibri" panose="020F0502020204030204" pitchFamily="34" charset="0"/>
                <a:cs typeface="Times New Roman" panose="02020603050405020304" pitchFamily="18" charset="0"/>
              </a:rPr>
              <a:t> a empresa foca-se em inovar em tudo aquilo que faz, sendo uma empresa com produtos inovadores em relação à concorrência;</a:t>
            </a:r>
          </a:p>
          <a:p>
            <a:pPr algn="just">
              <a:lnSpc>
                <a:spcPct val="107000"/>
              </a:lnSpc>
              <a:spcAft>
                <a:spcPts val="800"/>
              </a:spcAft>
            </a:pPr>
            <a:r>
              <a:rPr lang="pt-PT" sz="1800" b="1" dirty="0">
                <a:solidFill>
                  <a:schemeClr val="tx1"/>
                </a:solidFill>
                <a:effectLst/>
                <a:latin typeface="+mj-lt"/>
                <a:ea typeface="Calibri" panose="020F0502020204030204" pitchFamily="34" charset="0"/>
                <a:cs typeface="Times New Roman" panose="02020603050405020304" pitchFamily="18" charset="0"/>
              </a:rPr>
              <a:t>Capacidade de satisfação dos clientes -</a:t>
            </a:r>
            <a:r>
              <a:rPr lang="pt-PT" sz="1800" dirty="0">
                <a:solidFill>
                  <a:schemeClr val="tx1"/>
                </a:solidFill>
                <a:effectLst/>
                <a:latin typeface="+mj-lt"/>
                <a:ea typeface="Calibri" panose="020F0502020204030204" pitchFamily="34" charset="0"/>
                <a:cs typeface="Times New Roman" panose="02020603050405020304" pitchFamily="18" charset="0"/>
              </a:rPr>
              <a:t> a Moving2U foca-se em otimizar os processos, aumentar a eficácia e eliminar desperdícios dos seus clientes, fazendo com que estes se sintam satisfeitos e sejam clientes habituais da empresa.</a:t>
            </a:r>
          </a:p>
          <a:p>
            <a:endParaRPr lang="pt-PT" dirty="0"/>
          </a:p>
        </p:txBody>
      </p:sp>
    </p:spTree>
    <p:extLst>
      <p:ext uri="{BB962C8B-B14F-4D97-AF65-F5344CB8AC3E}">
        <p14:creationId xmlns:p14="http://schemas.microsoft.com/office/powerpoint/2010/main" val="2229217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ítulo 1">
            <a:extLst>
              <a:ext uri="{FF2B5EF4-FFF2-40B4-BE49-F238E27FC236}">
                <a16:creationId xmlns:a16="http://schemas.microsoft.com/office/drawing/2014/main" id="{E050FDE1-9C94-4D62-958C-018D15FD4908}"/>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dirty="0" err="1"/>
              <a:t>Estratégia</a:t>
            </a:r>
            <a:r>
              <a:rPr lang="en-US" sz="6600" cap="all" dirty="0"/>
              <a:t> </a:t>
            </a:r>
            <a:r>
              <a:rPr lang="en-US" sz="6600" cap="all" dirty="0" err="1"/>
              <a:t>corporativa</a:t>
            </a:r>
            <a:endParaRPr lang="en-US" sz="6600" cap="all" dirty="0"/>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402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5D709F5-31E7-474D-A498-C85A23721552}"/>
              </a:ext>
            </a:extLst>
          </p:cNvPr>
          <p:cNvSpPr>
            <a:spLocks noGrp="1"/>
          </p:cNvSpPr>
          <p:nvPr>
            <p:ph type="title"/>
          </p:nvPr>
        </p:nvSpPr>
        <p:spPr>
          <a:xfrm>
            <a:off x="640081" y="791570"/>
            <a:ext cx="4018839" cy="5262390"/>
          </a:xfrm>
        </p:spPr>
        <p:txBody>
          <a:bodyPr anchor="ctr">
            <a:normAutofit/>
          </a:bodyPr>
          <a:lstStyle/>
          <a:p>
            <a:pPr algn="r"/>
            <a:r>
              <a:rPr lang="pt-PT" sz="5400" dirty="0">
                <a:solidFill>
                  <a:schemeClr val="bg2"/>
                </a:solidFill>
                <a:latin typeface="Times New Roman" panose="02020603050405020304" pitchFamily="18" charset="0"/>
                <a:cs typeface="Times New Roman" panose="02020603050405020304" pitchFamily="18" charset="0"/>
              </a:rPr>
              <a:t>Estratégia de expansão de atividade</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e Conteúdo 2">
            <a:extLst>
              <a:ext uri="{FF2B5EF4-FFF2-40B4-BE49-F238E27FC236}">
                <a16:creationId xmlns:a16="http://schemas.microsoft.com/office/drawing/2014/main" id="{845EEC68-B565-4B7E-BECB-B72B8ADCBFC0}"/>
              </a:ext>
            </a:extLst>
          </p:cNvPr>
          <p:cNvSpPr>
            <a:spLocks noGrp="1"/>
          </p:cNvSpPr>
          <p:nvPr>
            <p:ph idx="1"/>
          </p:nvPr>
        </p:nvSpPr>
        <p:spPr>
          <a:xfrm>
            <a:off x="6176720" y="791570"/>
            <a:ext cx="4892308" cy="5262390"/>
          </a:xfrm>
        </p:spPr>
        <p:txBody>
          <a:bodyPr anchor="ctr">
            <a:normAutofit/>
          </a:bodyPr>
          <a:lstStyle/>
          <a:p>
            <a:pPr algn="just"/>
            <a:r>
              <a:rPr lang="pt-PT" sz="1800" dirty="0">
                <a:solidFill>
                  <a:schemeClr val="tx1"/>
                </a:solidFill>
                <a:latin typeface="Times New Roman" panose="02020603050405020304" pitchFamily="18" charset="0"/>
                <a:cs typeface="Times New Roman" panose="02020603050405020304" pitchFamily="18" charset="0"/>
              </a:rPr>
              <a:t>Estratégia de penetração no mercado: Objetivo de volume de vendas de 2020: 350.000€</a:t>
            </a:r>
          </a:p>
          <a:p>
            <a:pPr algn="just"/>
            <a:r>
              <a:rPr lang="pt-PT" sz="1800" dirty="0">
                <a:solidFill>
                  <a:schemeClr val="tx1"/>
                </a:solidFill>
                <a:latin typeface="Times New Roman" panose="02020603050405020304" pitchFamily="18" charset="0"/>
                <a:cs typeface="Times New Roman" panose="02020603050405020304" pitchFamily="18" charset="0"/>
              </a:rPr>
              <a:t>Estratégia de extensão do produto: Num futuro muito distante, a empresa está a ponderar, introduzir um novo serviço, ainda desconhecido por motivos de confidencialidade.</a:t>
            </a:r>
          </a:p>
        </p:txBody>
      </p:sp>
    </p:spTree>
    <p:extLst>
      <p:ext uri="{BB962C8B-B14F-4D97-AF65-F5344CB8AC3E}">
        <p14:creationId xmlns:p14="http://schemas.microsoft.com/office/powerpoint/2010/main" val="1736227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172A0-78C4-4043-A7B2-A820F52C086C}"/>
              </a:ext>
            </a:extLst>
          </p:cNvPr>
          <p:cNvSpPr>
            <a:spLocks noGrp="1"/>
          </p:cNvSpPr>
          <p:nvPr>
            <p:ph type="title"/>
          </p:nvPr>
        </p:nvSpPr>
        <p:spPr/>
        <p:txBody>
          <a:bodyPr/>
          <a:lstStyle/>
          <a:p>
            <a:pPr algn="ctr"/>
            <a:r>
              <a:rPr lang="pt-PT" dirty="0">
                <a:latin typeface="Times New Roman" panose="02020603050405020304" pitchFamily="18" charset="0"/>
                <a:cs typeface="Times New Roman" panose="02020603050405020304" pitchFamily="18" charset="0"/>
              </a:rPr>
              <a:t>Estratégia de diversificação</a:t>
            </a:r>
          </a:p>
        </p:txBody>
      </p:sp>
      <p:sp>
        <p:nvSpPr>
          <p:cNvPr id="3" name="CaixaDeTexto 2">
            <a:extLst>
              <a:ext uri="{FF2B5EF4-FFF2-40B4-BE49-F238E27FC236}">
                <a16:creationId xmlns:a16="http://schemas.microsoft.com/office/drawing/2014/main" id="{6D423859-BC76-46C8-A8C5-09137D3F5EB3}"/>
              </a:ext>
            </a:extLst>
          </p:cNvPr>
          <p:cNvSpPr txBox="1"/>
          <p:nvPr/>
        </p:nvSpPr>
        <p:spPr>
          <a:xfrm>
            <a:off x="6696901" y="2828835"/>
            <a:ext cx="4758432" cy="1200329"/>
          </a:xfrm>
          <a:prstGeom prst="rect">
            <a:avLst/>
          </a:prstGeom>
          <a:noFill/>
        </p:spPr>
        <p:txBody>
          <a:bodyPr wrap="square" rtlCol="0">
            <a:spAutoFit/>
          </a:bodyPr>
          <a:lstStyle/>
          <a:p>
            <a:pPr algn="just"/>
            <a:r>
              <a:rPr lang="pt-PT" dirty="0"/>
              <a:t>	</a:t>
            </a:r>
            <a:r>
              <a:rPr lang="pt-PT" dirty="0">
                <a:latin typeface="Times New Roman" panose="02020603050405020304" pitchFamily="18" charset="0"/>
                <a:cs typeface="Times New Roman" panose="02020603050405020304" pitchFamily="18" charset="0"/>
              </a:rPr>
              <a:t>A empresa adota a estratégia de diversificação relacionada pois aproveita todos os conhecimentos anteriores para a realização de novos produtos.</a:t>
            </a:r>
          </a:p>
        </p:txBody>
      </p:sp>
      <p:pic>
        <p:nvPicPr>
          <p:cNvPr id="5" name="Imagem 4">
            <a:extLst>
              <a:ext uri="{FF2B5EF4-FFF2-40B4-BE49-F238E27FC236}">
                <a16:creationId xmlns:a16="http://schemas.microsoft.com/office/drawing/2014/main" id="{74094E96-E374-4E48-A5BD-EC1A7A1BB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91966"/>
            <a:ext cx="4353191" cy="3756145"/>
          </a:xfrm>
          <a:prstGeom prst="rect">
            <a:avLst/>
          </a:prstGeom>
        </p:spPr>
      </p:pic>
    </p:spTree>
    <p:extLst>
      <p:ext uri="{BB962C8B-B14F-4D97-AF65-F5344CB8AC3E}">
        <p14:creationId xmlns:p14="http://schemas.microsoft.com/office/powerpoint/2010/main" val="123389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7"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8"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30" name="Rectangle 29">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34" name="Rectangle 33">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EE85C8-99B2-41A5-B9EA-2B33321DADEC}"/>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dirty="0" err="1"/>
              <a:t>Análise</a:t>
            </a:r>
            <a:r>
              <a:rPr lang="en-US" sz="8800" cap="all" dirty="0"/>
              <a:t> Externa</a:t>
            </a:r>
          </a:p>
        </p:txBody>
      </p:sp>
    </p:spTree>
    <p:extLst>
      <p:ext uri="{BB962C8B-B14F-4D97-AF65-F5344CB8AC3E}">
        <p14:creationId xmlns:p14="http://schemas.microsoft.com/office/powerpoint/2010/main" val="248523760"/>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44DBF75D-9EAB-42A2-A184-EA28B2E576E7}"/>
              </a:ext>
            </a:extLst>
          </p:cNvPr>
          <p:cNvSpPr>
            <a:spLocks noGrp="1"/>
          </p:cNvSpPr>
          <p:nvPr>
            <p:ph type="title"/>
          </p:nvPr>
        </p:nvSpPr>
        <p:spPr>
          <a:xfrm>
            <a:off x="640081" y="791570"/>
            <a:ext cx="4018839" cy="5262390"/>
          </a:xfrm>
        </p:spPr>
        <p:txBody>
          <a:bodyPr anchor="ctr">
            <a:normAutofit/>
          </a:bodyPr>
          <a:lstStyle/>
          <a:p>
            <a:pPr algn="r"/>
            <a:r>
              <a:rPr lang="pt-PT" sz="5400" dirty="0">
                <a:solidFill>
                  <a:schemeClr val="bg2"/>
                </a:solidFill>
                <a:latin typeface="Times New Roman" panose="02020603050405020304" pitchFamily="18" charset="0"/>
                <a:cs typeface="Times New Roman" panose="02020603050405020304" pitchFamily="18" charset="0"/>
              </a:rPr>
              <a:t>Estratégica de integração vertical </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e Conteúdo 2">
            <a:extLst>
              <a:ext uri="{FF2B5EF4-FFF2-40B4-BE49-F238E27FC236}">
                <a16:creationId xmlns:a16="http://schemas.microsoft.com/office/drawing/2014/main" id="{A303DB97-73F3-44C6-A88A-3CD070E79480}"/>
              </a:ext>
            </a:extLst>
          </p:cNvPr>
          <p:cNvSpPr>
            <a:spLocks noGrp="1"/>
          </p:cNvSpPr>
          <p:nvPr>
            <p:ph idx="1"/>
          </p:nvPr>
        </p:nvSpPr>
        <p:spPr>
          <a:xfrm>
            <a:off x="6176720" y="791570"/>
            <a:ext cx="4892308" cy="5262390"/>
          </a:xfrm>
        </p:spPr>
        <p:txBody>
          <a:bodyPr anchor="ctr">
            <a:normAutofit/>
          </a:bodyPr>
          <a:lstStyle/>
          <a:p>
            <a:pPr algn="just"/>
            <a:r>
              <a:rPr lang="pt-PT" sz="1800" dirty="0">
                <a:solidFill>
                  <a:schemeClr val="tx1"/>
                </a:solidFill>
                <a:latin typeface="Times New Roman" panose="02020603050405020304" pitchFamily="18" charset="0"/>
                <a:cs typeface="Times New Roman" panose="02020603050405020304" pitchFamily="18" charset="0"/>
              </a:rPr>
              <a:t>Integração vertical a jusante: A moving2U assume a responsabilidade na configuração dos </a:t>
            </a:r>
            <a:r>
              <a:rPr lang="pt-PT" sz="1800" dirty="0" err="1">
                <a:solidFill>
                  <a:schemeClr val="tx1"/>
                </a:solidFill>
                <a:latin typeface="Times New Roman" panose="02020603050405020304" pitchFamily="18" charset="0"/>
                <a:cs typeface="Times New Roman" panose="02020603050405020304" pitchFamily="18" charset="0"/>
              </a:rPr>
              <a:t>PDAs</a:t>
            </a:r>
            <a:r>
              <a:rPr lang="pt-PT" sz="1800" dirty="0">
                <a:solidFill>
                  <a:schemeClr val="tx1"/>
                </a:solidFill>
                <a:latin typeface="Times New Roman" panose="02020603050405020304" pitchFamily="18" charset="0"/>
                <a:cs typeface="Times New Roman" panose="02020603050405020304" pitchFamily="18" charset="0"/>
              </a:rPr>
              <a:t>, sem que o cliente tenha algum tipo de preocupação na execução da mesma.</a:t>
            </a:r>
          </a:p>
        </p:txBody>
      </p:sp>
    </p:spTree>
    <p:extLst>
      <p:ext uri="{BB962C8B-B14F-4D97-AF65-F5344CB8AC3E}">
        <p14:creationId xmlns:p14="http://schemas.microsoft.com/office/powerpoint/2010/main" val="203258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B4212F-0E61-43EB-ADC5-447D9B35DCDA}"/>
              </a:ext>
            </a:extLst>
          </p:cNvPr>
          <p:cNvSpPr>
            <a:spLocks noGrp="1"/>
          </p:cNvSpPr>
          <p:nvPr>
            <p:ph type="title"/>
          </p:nvPr>
        </p:nvSpPr>
        <p:spPr>
          <a:xfrm>
            <a:off x="1948649" y="765699"/>
            <a:ext cx="9601200" cy="779016"/>
          </a:xfrm>
        </p:spPr>
        <p:txBody>
          <a:bodyPr>
            <a:normAutofit/>
          </a:bodyPr>
          <a:lstStyle/>
          <a:p>
            <a:r>
              <a:rPr lang="pt-PT" dirty="0">
                <a:latin typeface="Times New Roman" panose="02020603050405020304" pitchFamily="18" charset="0"/>
                <a:cs typeface="Times New Roman" panose="02020603050405020304" pitchFamily="18" charset="0"/>
              </a:rPr>
              <a:t>Estratégia de internacionalização</a:t>
            </a:r>
          </a:p>
        </p:txBody>
      </p:sp>
      <p:sp>
        <p:nvSpPr>
          <p:cNvPr id="3" name="Marcador de Posição de Conteúdo 2">
            <a:extLst>
              <a:ext uri="{FF2B5EF4-FFF2-40B4-BE49-F238E27FC236}">
                <a16:creationId xmlns:a16="http://schemas.microsoft.com/office/drawing/2014/main" id="{A0B90314-508B-4F8D-B2F8-FBCB93FF0B39}"/>
              </a:ext>
            </a:extLst>
          </p:cNvPr>
          <p:cNvSpPr>
            <a:spLocks noGrp="1"/>
          </p:cNvSpPr>
          <p:nvPr>
            <p:ph idx="1"/>
          </p:nvPr>
        </p:nvSpPr>
        <p:spPr>
          <a:xfrm>
            <a:off x="1295400" y="2046303"/>
            <a:ext cx="9601200" cy="3581400"/>
          </a:xfrm>
        </p:spPr>
        <p:txBody>
          <a:bodyPr/>
          <a:lstStyle/>
          <a:p>
            <a:pPr algn="just"/>
            <a:r>
              <a:rPr lang="pt-PT" dirty="0">
                <a:solidFill>
                  <a:schemeClr val="tx1"/>
                </a:solidFill>
                <a:latin typeface="Times New Roman" panose="02020603050405020304" pitchFamily="18" charset="0"/>
                <a:cs typeface="Times New Roman" panose="02020603050405020304" pitchFamily="18" charset="0"/>
              </a:rPr>
              <a:t>A moving2U, tenciona internacionalizar-se para o mercado ibérico, através das suas redes de contactos que são por maioridade os seus clientes e seus contactos. Os produtos que pretende internacionalizar são o </a:t>
            </a:r>
            <a:r>
              <a:rPr lang="pt-PT" dirty="0" err="1">
                <a:solidFill>
                  <a:schemeClr val="tx1"/>
                </a:solidFill>
                <a:latin typeface="Times New Roman" panose="02020603050405020304" pitchFamily="18" charset="0"/>
                <a:cs typeface="Times New Roman" panose="02020603050405020304" pitchFamily="18" charset="0"/>
              </a:rPr>
              <a:t>logistics</a:t>
            </a:r>
            <a:r>
              <a:rPr lang="pt-PT" dirty="0">
                <a:solidFill>
                  <a:schemeClr val="tx1"/>
                </a:solidFill>
                <a:latin typeface="Times New Roman" panose="02020603050405020304" pitchFamily="18" charset="0"/>
                <a:cs typeface="Times New Roman" panose="02020603050405020304" pitchFamily="18" charset="0"/>
              </a:rPr>
              <a:t> v4 e o sales v5, através de exportação direta.</a:t>
            </a:r>
          </a:p>
          <a:p>
            <a:pPr algn="just"/>
            <a:r>
              <a:rPr lang="pt-PT" dirty="0">
                <a:solidFill>
                  <a:schemeClr val="tx1"/>
                </a:solidFill>
                <a:latin typeface="Times New Roman" panose="02020603050405020304" pitchFamily="18" charset="0"/>
                <a:cs typeface="Times New Roman" panose="02020603050405020304" pitchFamily="18" charset="0"/>
              </a:rPr>
              <a:t>Pretende também fazer o seu investimento direto no exterior, recorrendo a parceria com uma empresa, tendo as duas beneficio da mesma (joint-ventures).</a:t>
            </a:r>
          </a:p>
        </p:txBody>
      </p:sp>
    </p:spTree>
    <p:extLst>
      <p:ext uri="{BB962C8B-B14F-4D97-AF65-F5344CB8AC3E}">
        <p14:creationId xmlns:p14="http://schemas.microsoft.com/office/powerpoint/2010/main" val="1851695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AEEC9D2-8B95-4EC2-A3C4-DF1D609F7763}"/>
              </a:ext>
            </a:extLst>
          </p:cNvPr>
          <p:cNvSpPr>
            <a:spLocks noGrp="1"/>
          </p:cNvSpPr>
          <p:nvPr>
            <p:ph type="title"/>
          </p:nvPr>
        </p:nvSpPr>
        <p:spPr>
          <a:xfrm>
            <a:off x="640081" y="791570"/>
            <a:ext cx="4018839" cy="5262390"/>
          </a:xfrm>
        </p:spPr>
        <p:txBody>
          <a:bodyPr anchor="ctr">
            <a:normAutofit/>
          </a:bodyPr>
          <a:lstStyle/>
          <a:p>
            <a:pPr algn="r"/>
            <a:r>
              <a:rPr lang="pt-PT" sz="5000" dirty="0">
                <a:solidFill>
                  <a:schemeClr val="bg2"/>
                </a:solidFill>
                <a:latin typeface="Times New Roman" panose="02020603050405020304" pitchFamily="18" charset="0"/>
                <a:cs typeface="Times New Roman" panose="02020603050405020304" pitchFamily="18" charset="0"/>
              </a:rPr>
              <a:t>Estratégia reestruturação</a:t>
            </a: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ção de Conteúdo 2">
            <a:extLst>
              <a:ext uri="{FF2B5EF4-FFF2-40B4-BE49-F238E27FC236}">
                <a16:creationId xmlns:a16="http://schemas.microsoft.com/office/drawing/2014/main" id="{2B16D518-8178-4256-BAE1-4D67029C7FC5}"/>
              </a:ext>
            </a:extLst>
          </p:cNvPr>
          <p:cNvSpPr>
            <a:spLocks noGrp="1"/>
          </p:cNvSpPr>
          <p:nvPr>
            <p:ph idx="1"/>
          </p:nvPr>
        </p:nvSpPr>
        <p:spPr>
          <a:xfrm>
            <a:off x="6176720" y="791570"/>
            <a:ext cx="4892308" cy="5262390"/>
          </a:xfrm>
        </p:spPr>
        <p:txBody>
          <a:bodyPr anchor="ctr">
            <a:normAutofit/>
          </a:bodyPr>
          <a:lstStyle/>
          <a:p>
            <a:pPr algn="just"/>
            <a:r>
              <a:rPr lang="pt-PT" sz="1800" dirty="0">
                <a:solidFill>
                  <a:schemeClr val="tx1"/>
                </a:solidFill>
                <a:latin typeface="Times New Roman" panose="02020603050405020304" pitchFamily="18" charset="0"/>
                <a:cs typeface="Times New Roman" panose="02020603050405020304" pitchFamily="18" charset="0"/>
              </a:rPr>
              <a:t>Estratégia de saída: A moving2U abandonou dois produtos que são: M2U Mobile Shopping e M2U Field </a:t>
            </a:r>
            <a:r>
              <a:rPr lang="pt-PT" sz="1800" dirty="0" err="1">
                <a:solidFill>
                  <a:schemeClr val="tx1"/>
                </a:solidFill>
                <a:latin typeface="Times New Roman" panose="02020603050405020304" pitchFamily="18" charset="0"/>
                <a:cs typeface="Times New Roman" panose="02020603050405020304" pitchFamily="18" charset="0"/>
              </a:rPr>
              <a:t>Services</a:t>
            </a:r>
            <a:r>
              <a:rPr lang="pt-PT" sz="1800" dirty="0">
                <a:solidFill>
                  <a:schemeClr val="tx1"/>
                </a:solidFill>
                <a:latin typeface="Times New Roman" panose="02020603050405020304" pitchFamily="18" charset="0"/>
                <a:cs typeface="Times New Roman" panose="02020603050405020304" pitchFamily="18" charset="0"/>
              </a:rPr>
              <a:t>, cujo apresentavam maus resultados.</a:t>
            </a:r>
          </a:p>
        </p:txBody>
      </p:sp>
    </p:spTree>
    <p:extLst>
      <p:ext uri="{BB962C8B-B14F-4D97-AF65-F5344CB8AC3E}">
        <p14:creationId xmlns:p14="http://schemas.microsoft.com/office/powerpoint/2010/main" val="1555336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905FF6-4D16-40D5-9B10-1371FB96A955}"/>
              </a:ext>
            </a:extLst>
          </p:cNvPr>
          <p:cNvSpPr>
            <a:spLocks noGrp="1"/>
          </p:cNvSpPr>
          <p:nvPr>
            <p:ph type="title"/>
          </p:nvPr>
        </p:nvSpPr>
        <p:spPr>
          <a:xfrm>
            <a:off x="1371600" y="1674827"/>
            <a:ext cx="9601200" cy="740848"/>
          </a:xfrm>
        </p:spPr>
        <p:txBody>
          <a:bodyPr>
            <a:normAutofit/>
          </a:bodyPr>
          <a:lstStyle/>
          <a:p>
            <a:r>
              <a:rPr lang="pt-PT" dirty="0">
                <a:latin typeface="Times New Roman" panose="02020603050405020304" pitchFamily="18" charset="0"/>
                <a:cs typeface="Times New Roman" panose="02020603050405020304" pitchFamily="18" charset="0"/>
              </a:rPr>
              <a:t>Conclusão</a:t>
            </a:r>
          </a:p>
        </p:txBody>
      </p:sp>
      <p:sp>
        <p:nvSpPr>
          <p:cNvPr id="3" name="Marcador de Posição de Conteúdo 2">
            <a:extLst>
              <a:ext uri="{FF2B5EF4-FFF2-40B4-BE49-F238E27FC236}">
                <a16:creationId xmlns:a16="http://schemas.microsoft.com/office/drawing/2014/main" id="{FC09AF2B-C4D0-45C0-8EE6-A57033A4F9F6}"/>
              </a:ext>
            </a:extLst>
          </p:cNvPr>
          <p:cNvSpPr>
            <a:spLocks noGrp="1"/>
          </p:cNvSpPr>
          <p:nvPr>
            <p:ph idx="1"/>
          </p:nvPr>
        </p:nvSpPr>
        <p:spPr>
          <a:xfrm>
            <a:off x="1371600" y="2920620"/>
            <a:ext cx="9601200" cy="2946779"/>
          </a:xfrm>
        </p:spPr>
        <p:txBody>
          <a:bodyPr>
            <a:normAutofit/>
          </a:bodyPr>
          <a:lstStyle/>
          <a:p>
            <a:r>
              <a:rPr lang="pt-PT" dirty="0">
                <a:latin typeface="Times New Roman" panose="02020603050405020304" pitchFamily="18" charset="0"/>
                <a:cs typeface="Times New Roman" panose="02020603050405020304" pitchFamily="18" charset="0"/>
              </a:rPr>
              <a:t>Em suma, com a realização deste trabalho, foi-nos permitido consolidar a matéria lecionada pondo-a em prática e perceber de uma forma mais apurada, a dinâmica de uma empresa.</a:t>
            </a:r>
          </a:p>
          <a:p>
            <a:r>
              <a:rPr lang="pt-PT" dirty="0">
                <a:latin typeface="Times New Roman" panose="02020603050405020304" pitchFamily="18" charset="0"/>
                <a:cs typeface="Times New Roman" panose="02020603050405020304" pitchFamily="18" charset="0"/>
              </a:rPr>
              <a:t>Assim, concluímos que, numa análise geral, a Moving2U tem vindo a evoluir ano após ano, apesar de no último trimestre ter apresentado resultados ligeiramente inferiores (face à pandemia). Acreditamos que após este momento atípico a empresa continue a evoluir e consequentemente alcance os seus objetivos.</a:t>
            </a:r>
          </a:p>
        </p:txBody>
      </p:sp>
    </p:spTree>
    <p:extLst>
      <p:ext uri="{BB962C8B-B14F-4D97-AF65-F5344CB8AC3E}">
        <p14:creationId xmlns:p14="http://schemas.microsoft.com/office/powerpoint/2010/main" val="20646244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43827917-128A-4BCF-A5BE-D0FF719423F7}"/>
              </a:ext>
            </a:extLst>
          </p:cNvPr>
          <p:cNvGraphicFramePr>
            <a:graphicFrameLocks noGrp="1"/>
          </p:cNvGraphicFramePr>
          <p:nvPr>
            <p:ph idx="1"/>
            <p:extLst>
              <p:ext uri="{D42A27DB-BD31-4B8C-83A1-F6EECF244321}">
                <p14:modId xmlns:p14="http://schemas.microsoft.com/office/powerpoint/2010/main" val="2920393175"/>
              </p:ext>
            </p:extLst>
          </p:nvPr>
        </p:nvGraphicFramePr>
        <p:xfrm>
          <a:off x="0" y="2"/>
          <a:ext cx="12192001" cy="6856409"/>
        </p:xfrm>
        <a:graphic>
          <a:graphicData uri="http://schemas.openxmlformats.org/drawingml/2006/table">
            <a:tbl>
              <a:tblPr firstRow="1" bandRow="1">
                <a:tableStyleId>{5C22544A-7EE6-4342-B048-85BDC9FD1C3A}</a:tableStyleId>
              </a:tblPr>
              <a:tblGrid>
                <a:gridCol w="1402674">
                  <a:extLst>
                    <a:ext uri="{9D8B030D-6E8A-4147-A177-3AD203B41FA5}">
                      <a16:colId xmlns:a16="http://schemas.microsoft.com/office/drawing/2014/main" val="2630556131"/>
                    </a:ext>
                  </a:extLst>
                </a:gridCol>
                <a:gridCol w="4961394">
                  <a:extLst>
                    <a:ext uri="{9D8B030D-6E8A-4147-A177-3AD203B41FA5}">
                      <a16:colId xmlns:a16="http://schemas.microsoft.com/office/drawing/2014/main" val="975867477"/>
                    </a:ext>
                  </a:extLst>
                </a:gridCol>
                <a:gridCol w="2046506">
                  <a:extLst>
                    <a:ext uri="{9D8B030D-6E8A-4147-A177-3AD203B41FA5}">
                      <a16:colId xmlns:a16="http://schemas.microsoft.com/office/drawing/2014/main" val="1834960578"/>
                    </a:ext>
                  </a:extLst>
                </a:gridCol>
                <a:gridCol w="1532416">
                  <a:extLst>
                    <a:ext uri="{9D8B030D-6E8A-4147-A177-3AD203B41FA5}">
                      <a16:colId xmlns:a16="http://schemas.microsoft.com/office/drawing/2014/main" val="780470494"/>
                    </a:ext>
                  </a:extLst>
                </a:gridCol>
                <a:gridCol w="2249011">
                  <a:extLst>
                    <a:ext uri="{9D8B030D-6E8A-4147-A177-3AD203B41FA5}">
                      <a16:colId xmlns:a16="http://schemas.microsoft.com/office/drawing/2014/main" val="3282652848"/>
                    </a:ext>
                  </a:extLst>
                </a:gridCol>
              </a:tblGrid>
              <a:tr h="396416">
                <a:tc gridSpan="5">
                  <a:txBody>
                    <a:bodyPr/>
                    <a:lstStyle/>
                    <a:p>
                      <a:pPr algn="ctr"/>
                      <a:r>
                        <a:rPr lang="pt-PT" sz="2000" dirty="0">
                          <a:latin typeface="Times New Roman" panose="02020603050405020304" pitchFamily="18" charset="0"/>
                          <a:cs typeface="Times New Roman" panose="02020603050405020304" pitchFamily="18" charset="0"/>
                        </a:rPr>
                        <a:t>Análise PEST</a:t>
                      </a:r>
                    </a:p>
                  </a:txBody>
                  <a:tcPr>
                    <a:lnB w="38100" cmpd="sng">
                      <a:noFill/>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hMerge="1">
                  <a:txBody>
                    <a:bodyPr/>
                    <a:lstStyle/>
                    <a:p>
                      <a:pPr algn="ctr"/>
                      <a:endParaRPr lang="pt-PT" sz="1600" dirty="0">
                        <a:latin typeface="Arial" panose="020B0604020202020204" pitchFamily="34" charset="0"/>
                        <a:cs typeface="Arial" panose="020B0604020202020204" pitchFamily="34" charset="0"/>
                      </a:endParaRPr>
                    </a:p>
                  </a:txBody>
                  <a:tcPr/>
                </a:tc>
                <a:tc hMerge="1">
                  <a:txBody>
                    <a:bodyPr/>
                    <a:lstStyle/>
                    <a:p>
                      <a:pPr algn="ctr"/>
                      <a:endParaRPr lang="pt-PT" sz="1600" dirty="0">
                        <a:latin typeface="Arial" panose="020B0604020202020204" pitchFamily="34" charset="0"/>
                        <a:cs typeface="Arial" panose="020B0604020202020204" pitchFamily="34" charset="0"/>
                      </a:endParaRPr>
                    </a:p>
                  </a:txBody>
                  <a:tcPr/>
                </a:tc>
                <a:tc hMerge="1">
                  <a:txBody>
                    <a:bodyPr/>
                    <a:lstStyle/>
                    <a:p>
                      <a:pPr algn="ctr"/>
                      <a:endParaRPr lang="pt-PT" sz="1600" dirty="0">
                        <a:latin typeface="Arial" panose="020B0604020202020204" pitchFamily="34" charset="0"/>
                        <a:cs typeface="Arial" panose="020B0604020202020204" pitchFamily="34" charset="0"/>
                      </a:endParaRPr>
                    </a:p>
                  </a:txBody>
                  <a:tcPr/>
                </a:tc>
                <a:tc hMerge="1">
                  <a:txBody>
                    <a:bodyPr/>
                    <a:lstStyle/>
                    <a:p>
                      <a:pPr algn="ctr"/>
                      <a:endParaRPr lang="pt-P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5718773"/>
                  </a:ext>
                </a:extLst>
              </a:tr>
              <a:tr h="347631">
                <a:tc>
                  <a:txBody>
                    <a:bodyPr/>
                    <a:lstStyle/>
                    <a:p>
                      <a:pPr marL="0" indent="0" algn="ctr">
                        <a:buFont typeface="+mj-lt"/>
                        <a:buNone/>
                      </a:pPr>
                      <a:r>
                        <a:rPr lang="pt-PT" sz="1400" b="1" dirty="0">
                          <a:solidFill>
                            <a:schemeClr val="tx1"/>
                          </a:solidFill>
                          <a:latin typeface="Times New Roman" panose="02020603050405020304" pitchFamily="18" charset="0"/>
                          <a:cs typeface="Times New Roman" panose="02020603050405020304" pitchFamily="18" charset="0"/>
                        </a:rPr>
                        <a:t>Contexto</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indent="0" algn="ctr">
                        <a:buFont typeface="+mj-lt"/>
                        <a:buNone/>
                      </a:pPr>
                      <a:r>
                        <a:rPr lang="pt-PT" sz="1400" b="1" dirty="0">
                          <a:solidFill>
                            <a:schemeClr val="tx1"/>
                          </a:solidFill>
                          <a:latin typeface="Times New Roman" panose="02020603050405020304" pitchFamily="18" charset="0"/>
                          <a:cs typeface="Times New Roman" panose="02020603050405020304" pitchFamily="18" charset="0"/>
                        </a:rPr>
                        <a:t>Tendências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indent="0" algn="ctr">
                        <a:buFont typeface="+mj-lt"/>
                        <a:buNone/>
                      </a:pPr>
                      <a:r>
                        <a:rPr lang="pt-PT" sz="1400" b="1" dirty="0">
                          <a:solidFill>
                            <a:schemeClr val="tx1"/>
                          </a:solidFill>
                          <a:latin typeface="Times New Roman" panose="02020603050405020304" pitchFamily="18" charset="0"/>
                          <a:cs typeface="Times New Roman" panose="02020603050405020304" pitchFamily="18" charset="0"/>
                        </a:rPr>
                        <a:t>Impacto Positivo</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indent="0" algn="ctr">
                        <a:buFont typeface="+mj-lt"/>
                        <a:buNone/>
                      </a:pPr>
                      <a:r>
                        <a:rPr lang="pt-PT" sz="1400" b="1" dirty="0">
                          <a:solidFill>
                            <a:schemeClr val="tx1"/>
                          </a:solidFill>
                          <a:latin typeface="Times New Roman" panose="02020603050405020304" pitchFamily="18" charset="0"/>
                          <a:cs typeface="Times New Roman" panose="02020603050405020304" pitchFamily="18" charset="0"/>
                        </a:rPr>
                        <a:t>Impacto Neutro</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indent="0" algn="ctr">
                        <a:buFont typeface="+mj-lt"/>
                        <a:buNone/>
                      </a:pPr>
                      <a:r>
                        <a:rPr lang="pt-PT" sz="1400" b="1" dirty="0">
                          <a:solidFill>
                            <a:schemeClr val="tx1"/>
                          </a:solidFill>
                          <a:latin typeface="Times New Roman" panose="02020603050405020304" pitchFamily="18" charset="0"/>
                          <a:cs typeface="Times New Roman" panose="02020603050405020304" pitchFamily="18" charset="0"/>
                        </a:rPr>
                        <a:t>Impacto Negativo</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4038117969"/>
                  </a:ext>
                </a:extLst>
              </a:tr>
              <a:tr h="3104813">
                <a:tc>
                  <a:txBody>
                    <a:bodyPr/>
                    <a:lstStyle/>
                    <a:p>
                      <a:pPr algn="ctr"/>
                      <a:r>
                        <a:rPr lang="pt-PT" sz="1400" b="1" dirty="0">
                          <a:solidFill>
                            <a:schemeClr val="tx1"/>
                          </a:solidFill>
                          <a:latin typeface="Times New Roman" panose="02020603050405020304" pitchFamily="18" charset="0"/>
                          <a:cs typeface="Times New Roman" panose="02020603050405020304" pitchFamily="18" charset="0"/>
                        </a:rPr>
                        <a:t>Politico-legal</a:t>
                      </a:r>
                    </a:p>
                  </a:txBody>
                  <a:tcPr anchor="ctr">
                    <a:lnT w="12700" cmpd="sng">
                      <a:noFill/>
                    </a:lnT>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indent="0" algn="just">
                        <a:buFont typeface="+mj-lt"/>
                        <a:buNone/>
                      </a:pPr>
                      <a:r>
                        <a:rPr lang="pt-PT" sz="1400" kern="1200" dirty="0">
                          <a:solidFill>
                            <a:schemeClr val="tx1"/>
                          </a:solidFill>
                          <a:effectLst/>
                          <a:latin typeface="Times New Roman" panose="02020603050405020304" pitchFamily="18" charset="0"/>
                          <a:ea typeface="+mn-ea"/>
                          <a:cs typeface="Times New Roman" panose="02020603050405020304" pitchFamily="18" charset="0"/>
                        </a:rPr>
                        <a:t>1)  Obrigação de fatura com QR </a:t>
                      </a:r>
                      <a:r>
                        <a:rPr lang="pt-PT" sz="1400" kern="1200" dirty="0" err="1">
                          <a:solidFill>
                            <a:schemeClr val="tx1"/>
                          </a:solidFill>
                          <a:effectLst/>
                          <a:latin typeface="Times New Roman" panose="02020603050405020304" pitchFamily="18" charset="0"/>
                          <a:ea typeface="+mn-ea"/>
                          <a:cs typeface="Times New Roman" panose="02020603050405020304" pitchFamily="18" charset="0"/>
                        </a:rPr>
                        <a:t>Code</a:t>
                      </a:r>
                      <a:r>
                        <a:rPr lang="pt-PT" sz="1400" kern="1200" dirty="0">
                          <a:solidFill>
                            <a:schemeClr val="tx1"/>
                          </a:solidFill>
                          <a:effectLst/>
                          <a:latin typeface="Times New Roman" panose="02020603050405020304" pitchFamily="18" charset="0"/>
                          <a:ea typeface="+mn-ea"/>
                          <a:cs typeface="Times New Roman" panose="02020603050405020304" pitchFamily="18" charset="0"/>
                        </a:rPr>
                        <a:t>, para 2021 </a:t>
                      </a:r>
                      <a:r>
                        <a:rPr lang="pt-PT" sz="1000" kern="1200" dirty="0">
                          <a:solidFill>
                            <a:schemeClr val="tx1"/>
                          </a:solidFill>
                          <a:effectLst/>
                          <a:latin typeface="Times New Roman" panose="02020603050405020304" pitchFamily="18" charset="0"/>
                          <a:ea typeface="+mn-ea"/>
                          <a:cs typeface="Times New Roman" panose="02020603050405020304" pitchFamily="18" charset="0"/>
                        </a:rPr>
                        <a:t>(lei que obriga a implementação das faturas com QR </a:t>
                      </a:r>
                      <a:r>
                        <a:rPr lang="pt-PT" sz="1000" kern="1200" dirty="0" err="1">
                          <a:solidFill>
                            <a:schemeClr val="tx1"/>
                          </a:solidFill>
                          <a:effectLst/>
                          <a:latin typeface="Times New Roman" panose="02020603050405020304" pitchFamily="18" charset="0"/>
                          <a:ea typeface="+mn-ea"/>
                          <a:cs typeface="Times New Roman" panose="02020603050405020304" pitchFamily="18" charset="0"/>
                        </a:rPr>
                        <a:t>code</a:t>
                      </a:r>
                      <a:r>
                        <a:rPr lang="pt-PT" sz="1000" kern="1200" dirty="0">
                          <a:solidFill>
                            <a:schemeClr val="tx1"/>
                          </a:solidFill>
                          <a:effectLst/>
                          <a:latin typeface="Times New Roman" panose="02020603050405020304" pitchFamily="18" charset="0"/>
                          <a:ea typeface="+mn-ea"/>
                          <a:cs typeface="Times New Roman" panose="02020603050405020304" pitchFamily="18" charset="0"/>
                        </a:rPr>
                        <a:t> relativo ao processamento de documentos fiscalmente relevantes, que irá entrar em vigor em 2021).</a:t>
                      </a:r>
                    </a:p>
                    <a:p>
                      <a:pPr marL="0" indent="0" algn="just">
                        <a:buFont typeface="+mj-lt"/>
                        <a:buNone/>
                      </a:pPr>
                      <a:endParaRPr lang="pt-PT" sz="130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0" algn="just">
                        <a:buFont typeface="+mj-lt"/>
                        <a:buNone/>
                      </a:pPr>
                      <a:r>
                        <a:rPr lang="pt-PT" sz="1400" kern="1200" dirty="0">
                          <a:solidFill>
                            <a:schemeClr val="tx1"/>
                          </a:solidFill>
                          <a:effectLst/>
                          <a:latin typeface="Times New Roman" panose="02020603050405020304" pitchFamily="18" charset="0"/>
                          <a:ea typeface="+mn-ea"/>
                          <a:cs typeface="Times New Roman" panose="02020603050405020304" pitchFamily="18" charset="0"/>
                        </a:rPr>
                        <a:t>2)  Estabilidade política frágil </a:t>
                      </a:r>
                      <a:r>
                        <a:rPr lang="pt-PT" sz="1000" kern="1200" dirty="0">
                          <a:solidFill>
                            <a:schemeClr val="tx1"/>
                          </a:solidFill>
                          <a:latin typeface="Times New Roman" panose="02020603050405020304" pitchFamily="18" charset="0"/>
                          <a:ea typeface="+mn-ea"/>
                          <a:cs typeface="Times New Roman" panose="02020603050405020304" pitchFamily="18" charset="0"/>
                        </a:rPr>
                        <a:t>(desacordo entre partidos políticos, falta da base de apoio dos partidos ao partido governador em relação ao orçamento de estado 2021, pode resultar numa instabilidade politica, tendo como resultado novas decisões).</a:t>
                      </a:r>
                    </a:p>
                    <a:p>
                      <a:pPr marL="342900" indent="-342900" algn="just">
                        <a:buFont typeface="+mj-lt"/>
                        <a:buAutoNum type="arabicPeriod"/>
                      </a:pPr>
                      <a:endParaRPr lang="pt-PT" sz="100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0" algn="just">
                        <a:buFont typeface="+mj-lt"/>
                        <a:buNone/>
                      </a:pPr>
                      <a:r>
                        <a:rPr lang="pt-PT" sz="1400" kern="1200" dirty="0">
                          <a:solidFill>
                            <a:schemeClr val="tx1"/>
                          </a:solidFill>
                          <a:effectLst/>
                          <a:latin typeface="Times New Roman" panose="02020603050405020304" pitchFamily="18" charset="0"/>
                          <a:ea typeface="+mn-ea"/>
                          <a:cs typeface="Times New Roman" panose="02020603050405020304" pitchFamily="18" charset="0"/>
                        </a:rPr>
                        <a:t>3)  Medidas restritivas ao comércio face a pandemia COVID-19.</a:t>
                      </a:r>
                    </a:p>
                  </a:txBody>
                  <a:tcPr anchor="ctr">
                    <a:lnT w="12700" cmpd="sng">
                      <a:noFill/>
                    </a:lnT>
                  </a:tcPr>
                </a:tc>
                <a:tc>
                  <a:txBody>
                    <a:bodyPr/>
                    <a:lstStyle/>
                    <a:p>
                      <a:pPr marL="0" indent="0" algn="just">
                        <a:buNone/>
                      </a:pPr>
                      <a:r>
                        <a:rPr lang="pt-PT" sz="1400" dirty="0">
                          <a:solidFill>
                            <a:schemeClr val="tx1"/>
                          </a:solidFill>
                          <a:latin typeface="Times New Roman" panose="02020603050405020304" pitchFamily="18" charset="0"/>
                          <a:cs typeface="Times New Roman" panose="02020603050405020304" pitchFamily="18" charset="0"/>
                        </a:rPr>
                        <a:t>1)  Maior fluidez /celeridade na utilização de serviços </a:t>
                      </a:r>
                      <a:r>
                        <a:rPr lang="pt-PT" sz="1000" dirty="0">
                          <a:solidFill>
                            <a:schemeClr val="tx1"/>
                          </a:solidFill>
                          <a:latin typeface="Times New Roman" panose="02020603050405020304" pitchFamily="18" charset="0"/>
                          <a:cs typeface="Times New Roman" panose="02020603050405020304" pitchFamily="18" charset="0"/>
                        </a:rPr>
                        <a:t>(com a implementação deste novo sistema, será mais fácil e prático de realizar processamento de faturas).</a:t>
                      </a:r>
                    </a:p>
                    <a:p>
                      <a:pPr marL="0" indent="0" algn="just">
                        <a:buNone/>
                      </a:pPr>
                      <a:endParaRPr lang="pt-PT" sz="1000" dirty="0">
                        <a:solidFill>
                          <a:schemeClr val="tx1"/>
                        </a:solidFill>
                        <a:latin typeface="Times New Roman" panose="02020603050405020304" pitchFamily="18" charset="0"/>
                        <a:cs typeface="Times New Roman" panose="02020603050405020304" pitchFamily="18" charset="0"/>
                      </a:endParaRPr>
                    </a:p>
                  </a:txBody>
                  <a:tcPr anchor="ctr">
                    <a:lnT w="12700" cmpd="sng">
                      <a:noFill/>
                    </a:lnT>
                  </a:tcPr>
                </a:tc>
                <a:tc>
                  <a:txBody>
                    <a:bodyPr/>
                    <a:lstStyle/>
                    <a:p>
                      <a:pPr algn="just"/>
                      <a:endParaRPr lang="pt-PT" sz="1300" dirty="0">
                        <a:solidFill>
                          <a:schemeClr val="tx1"/>
                        </a:solidFill>
                        <a:latin typeface="Times New Roman" panose="02020603050405020304" pitchFamily="18" charset="0"/>
                        <a:cs typeface="Times New Roman" panose="02020603050405020304" pitchFamily="18" charset="0"/>
                      </a:endParaRPr>
                    </a:p>
                  </a:txBody>
                  <a:tcPr anchor="ctr">
                    <a:lnT w="12700" cmpd="sng">
                      <a:noFill/>
                    </a:lnT>
                  </a:tcPr>
                </a:tc>
                <a:tc>
                  <a:txBody>
                    <a:bodyPr/>
                    <a:lstStyle/>
                    <a:p>
                      <a:pPr marL="0" indent="0" algn="just">
                        <a:buFont typeface="+mj-lt"/>
                        <a:buNone/>
                      </a:pPr>
                      <a:r>
                        <a:rPr lang="pt-PT" sz="1400" dirty="0">
                          <a:solidFill>
                            <a:schemeClr val="tx1"/>
                          </a:solidFill>
                          <a:latin typeface="Times New Roman" panose="02020603050405020304" pitchFamily="18" charset="0"/>
                          <a:cs typeface="Times New Roman" panose="02020603050405020304" pitchFamily="18" charset="0"/>
                        </a:rPr>
                        <a:t>1)  Custos adicionais na aquisição de novos equipamentos e mudanças informáticas </a:t>
                      </a:r>
                      <a:r>
                        <a:rPr lang="pt-PT" sz="1000" dirty="0">
                          <a:solidFill>
                            <a:schemeClr val="tx1"/>
                          </a:solidFill>
                          <a:latin typeface="Times New Roman" panose="02020603050405020304" pitchFamily="18" charset="0"/>
                          <a:cs typeface="Times New Roman" panose="02020603050405020304" pitchFamily="18" charset="0"/>
                        </a:rPr>
                        <a:t>(para poder cumprir com a tendência 1), será necessário um investimento em novos equipamentos para poder registar o QR </a:t>
                      </a:r>
                      <a:r>
                        <a:rPr lang="pt-PT" sz="1000" dirty="0" err="1">
                          <a:solidFill>
                            <a:schemeClr val="tx1"/>
                          </a:solidFill>
                          <a:latin typeface="Times New Roman" panose="02020603050405020304" pitchFamily="18" charset="0"/>
                          <a:cs typeface="Times New Roman" panose="02020603050405020304" pitchFamily="18" charset="0"/>
                        </a:rPr>
                        <a:t>code</a:t>
                      </a:r>
                      <a:r>
                        <a:rPr lang="pt-PT" sz="1000" dirty="0">
                          <a:solidFill>
                            <a:schemeClr val="tx1"/>
                          </a:solidFill>
                          <a:latin typeface="Times New Roman" panose="02020603050405020304" pitchFamily="18" charset="0"/>
                          <a:cs typeface="Times New Roman" panose="02020603050405020304" pitchFamily="18" charset="0"/>
                        </a:rPr>
                        <a:t> – ECO Sapo).</a:t>
                      </a:r>
                    </a:p>
                    <a:p>
                      <a:pPr marL="0" indent="0" algn="just">
                        <a:buFont typeface="+mj-lt"/>
                        <a:buNone/>
                      </a:pPr>
                      <a:endParaRPr lang="pt-PT" sz="1300" dirty="0">
                        <a:solidFill>
                          <a:schemeClr val="tx1"/>
                        </a:solidFill>
                        <a:latin typeface="Times New Roman" panose="02020603050405020304" pitchFamily="18" charset="0"/>
                        <a:cs typeface="Times New Roman" panose="02020603050405020304" pitchFamily="18" charset="0"/>
                      </a:endParaRPr>
                    </a:p>
                    <a:p>
                      <a:pPr marL="0" indent="0" algn="just">
                        <a:buFont typeface="+mj-lt"/>
                        <a:buNone/>
                      </a:pPr>
                      <a:r>
                        <a:rPr lang="pt-PT" sz="1400" dirty="0">
                          <a:solidFill>
                            <a:schemeClr val="tx1"/>
                          </a:solidFill>
                          <a:latin typeface="Times New Roman" panose="02020603050405020304" pitchFamily="18" charset="0"/>
                          <a:cs typeface="Times New Roman" panose="02020603050405020304" pitchFamily="18" charset="0"/>
                        </a:rPr>
                        <a:t>2)  Incerteza dos apoios do estado às empresas </a:t>
                      </a:r>
                      <a:r>
                        <a:rPr lang="pt-PT" sz="1000" dirty="0">
                          <a:solidFill>
                            <a:schemeClr val="tx1"/>
                          </a:solidFill>
                          <a:latin typeface="Times New Roman" panose="02020603050405020304" pitchFamily="18" charset="0"/>
                          <a:cs typeface="Times New Roman" panose="02020603050405020304" pitchFamily="18" charset="0"/>
                        </a:rPr>
                        <a:t>(com a possibilidade de mudança do governo é difícil para as empresas terem uma previsão exata daquilo que o estado poderá apoiar).</a:t>
                      </a:r>
                    </a:p>
                    <a:p>
                      <a:pPr marL="0" indent="0" algn="just">
                        <a:buFont typeface="+mj-lt"/>
                        <a:buNone/>
                      </a:pPr>
                      <a:endParaRPr lang="pt-PT" sz="1000" dirty="0">
                        <a:solidFill>
                          <a:schemeClr val="tx1"/>
                        </a:solidFill>
                        <a:latin typeface="Times New Roman" panose="02020603050405020304" pitchFamily="18" charset="0"/>
                        <a:cs typeface="Times New Roman" panose="02020603050405020304" pitchFamily="18" charset="0"/>
                      </a:endParaRPr>
                    </a:p>
                    <a:p>
                      <a:pPr marL="0" indent="0" algn="just">
                        <a:buFont typeface="+mj-lt"/>
                        <a:buNone/>
                      </a:pPr>
                      <a:r>
                        <a:rPr lang="pt-PT" sz="1400" dirty="0">
                          <a:solidFill>
                            <a:schemeClr val="tx1"/>
                          </a:solidFill>
                          <a:latin typeface="Times New Roman" panose="02020603050405020304" pitchFamily="18" charset="0"/>
                          <a:cs typeface="Times New Roman" panose="02020603050405020304" pitchFamily="18" charset="0"/>
                        </a:rPr>
                        <a:t>3)  Dificuldade na deslocação a clientes e potenciais clientes.</a:t>
                      </a:r>
                    </a:p>
                  </a:txBody>
                  <a:tcPr anchor="ctr">
                    <a:lnT w="12700" cmpd="sng">
                      <a:noFill/>
                    </a:lnT>
                  </a:tcPr>
                </a:tc>
                <a:extLst>
                  <a:ext uri="{0D108BD9-81ED-4DB2-BD59-A6C34878D82A}">
                    <a16:rowId xmlns:a16="http://schemas.microsoft.com/office/drawing/2014/main" val="2903943099"/>
                  </a:ext>
                </a:extLst>
              </a:tr>
              <a:tr h="2530962">
                <a:tc>
                  <a:txBody>
                    <a:bodyPr/>
                    <a:lstStyle/>
                    <a:p>
                      <a:pPr algn="ctr"/>
                      <a:r>
                        <a:rPr lang="pt-PT" sz="1400" b="1" dirty="0">
                          <a:solidFill>
                            <a:schemeClr val="tx1"/>
                          </a:solidFill>
                          <a:latin typeface="Times New Roman" panose="02020603050405020304" pitchFamily="18" charset="0"/>
                          <a:cs typeface="Times New Roman" panose="02020603050405020304" pitchFamily="18" charset="0"/>
                        </a:rPr>
                        <a:t>Económico</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indent="0" algn="just">
                        <a:buFont typeface="+mj-lt"/>
                        <a:buNone/>
                      </a:pPr>
                      <a:r>
                        <a:rPr lang="pt-PT" sz="1400" dirty="0">
                          <a:solidFill>
                            <a:schemeClr val="tx1"/>
                          </a:solidFill>
                          <a:latin typeface="Times New Roman" panose="02020603050405020304" pitchFamily="18" charset="0"/>
                          <a:cs typeface="Times New Roman" panose="02020603050405020304" pitchFamily="18" charset="0"/>
                        </a:rPr>
                        <a:t>1)  Crescimento do PIB no 3ºtrimestre de 2020 (Jornal Económico - 13,3%)</a:t>
                      </a:r>
                      <a:r>
                        <a:rPr lang="pt-PT" sz="1300" dirty="0">
                          <a:solidFill>
                            <a:schemeClr val="tx1"/>
                          </a:solidFill>
                          <a:latin typeface="Times New Roman" panose="02020603050405020304" pitchFamily="18" charset="0"/>
                          <a:cs typeface="Times New Roman" panose="02020603050405020304" pitchFamily="18" charset="0"/>
                        </a:rPr>
                        <a:t> </a:t>
                      </a:r>
                      <a:r>
                        <a:rPr lang="pt-PT" sz="1000" dirty="0">
                          <a:solidFill>
                            <a:schemeClr val="tx1"/>
                          </a:solidFill>
                          <a:latin typeface="Times New Roman" panose="02020603050405020304" pitchFamily="18" charset="0"/>
                          <a:cs typeface="Times New Roman" panose="02020603050405020304" pitchFamily="18" charset="0"/>
                        </a:rPr>
                        <a:t>(Apesar da grande queda do PIB no primeiro semestre de 2020, No 3ºtrimetre de 2020 cresceu 13,3% face ao trimestre anterior. Com 13,3%, significa que cresceu mais do que a média da zona Euro (12,5%) no mesmo trimestre. Prevê-se ainda que continue a crescer, embora de uma forma mais lenta.</a:t>
                      </a:r>
                    </a:p>
                    <a:p>
                      <a:pPr marL="0" indent="0" algn="just">
                        <a:buFont typeface="+mj-lt"/>
                        <a:buNone/>
                      </a:pPr>
                      <a:r>
                        <a:rPr lang="pt-PT" sz="1000" dirty="0">
                          <a:solidFill>
                            <a:schemeClr val="tx1"/>
                          </a:solidFill>
                          <a:latin typeface="Times New Roman" panose="02020603050405020304" pitchFamily="18" charset="0"/>
                          <a:cs typeface="Times New Roman" panose="02020603050405020304" pitchFamily="18" charset="0"/>
                        </a:rPr>
                        <a:t>Este crescimento deve-se ao desconfinamento do pais).</a:t>
                      </a:r>
                    </a:p>
                    <a:p>
                      <a:pPr marL="0" indent="0" algn="just">
                        <a:buFont typeface="+mj-lt"/>
                        <a:buNone/>
                      </a:pPr>
                      <a:endParaRPr lang="pt-PT" sz="1300" dirty="0">
                        <a:solidFill>
                          <a:schemeClr val="tx1"/>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 typeface="+mj-lt"/>
                        <a:buNone/>
                        <a:tabLst/>
                        <a:defRPr/>
                      </a:pPr>
                      <a:r>
                        <a:rPr lang="pt-PT" sz="1400" dirty="0">
                          <a:solidFill>
                            <a:schemeClr val="tx1"/>
                          </a:solidFill>
                          <a:latin typeface="Times New Roman" panose="02020603050405020304" pitchFamily="18" charset="0"/>
                          <a:cs typeface="Times New Roman" panose="02020603050405020304" pitchFamily="18" charset="0"/>
                        </a:rPr>
                        <a:t>2)  Aumento da taxa de desemprego em 2020 face a 2019 (Jornal Económico - 7,2%)</a:t>
                      </a:r>
                      <a:r>
                        <a:rPr lang="pt-PT" sz="1000" dirty="0">
                          <a:solidFill>
                            <a:schemeClr val="tx1"/>
                          </a:solidFill>
                          <a:latin typeface="Times New Roman" panose="02020603050405020304" pitchFamily="18" charset="0"/>
                          <a:cs typeface="Times New Roman" panose="02020603050405020304" pitchFamily="18" charset="0"/>
                        </a:rPr>
                        <a:t> (Este aumento da taxa de desemprego deve-se a facto da pandemia mundial).</a:t>
                      </a:r>
                    </a:p>
                    <a:p>
                      <a:pPr marL="0" marR="0" lvl="0" indent="0" algn="just" defTabSz="457200" rtl="0" eaLnBrk="1" fontAlgn="auto" latinLnBrk="0" hangingPunct="1">
                        <a:lnSpc>
                          <a:spcPct val="100000"/>
                        </a:lnSpc>
                        <a:spcBef>
                          <a:spcPts val="0"/>
                        </a:spcBef>
                        <a:spcAft>
                          <a:spcPts val="0"/>
                        </a:spcAft>
                        <a:buClrTx/>
                        <a:buSzTx/>
                        <a:buFont typeface="+mj-lt"/>
                        <a:buNone/>
                        <a:tabLst/>
                        <a:defRPr/>
                      </a:pPr>
                      <a:endParaRPr lang="pt-PT" sz="1300" dirty="0">
                        <a:solidFill>
                          <a:schemeClr val="tx1"/>
                        </a:solidFill>
                        <a:latin typeface="Times New Roman" panose="02020603050405020304" pitchFamily="18" charset="0"/>
                        <a:cs typeface="Times New Roman" panose="02020603050405020304" pitchFamily="18" charset="0"/>
                      </a:endParaRPr>
                    </a:p>
                    <a:p>
                      <a:pPr marL="0" indent="0" algn="just">
                        <a:buFont typeface="+mj-lt"/>
                        <a:buNone/>
                      </a:pPr>
                      <a:r>
                        <a:rPr lang="pt-PT" sz="1400" dirty="0">
                          <a:solidFill>
                            <a:schemeClr val="tx1"/>
                          </a:solidFill>
                          <a:latin typeface="Times New Roman" panose="02020603050405020304" pitchFamily="18" charset="0"/>
                          <a:cs typeface="Times New Roman" panose="02020603050405020304" pitchFamily="18" charset="0"/>
                        </a:rPr>
                        <a:t>3)  Diminuição de exportações em 2020 face a 2019 </a:t>
                      </a:r>
                      <a:r>
                        <a:rPr lang="pt-PT" sz="1000" dirty="0">
                          <a:solidFill>
                            <a:schemeClr val="tx1"/>
                          </a:solidFill>
                          <a:latin typeface="Times New Roman" panose="02020603050405020304" pitchFamily="18" charset="0"/>
                          <a:cs typeface="Times New Roman" panose="02020603050405020304" pitchFamily="18" charset="0"/>
                        </a:rPr>
                        <a:t>(previsão do Banco de Portugal - 20,1%).</a:t>
                      </a:r>
                      <a:endParaRPr lang="pt-PT" sz="14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pt-PT" sz="1400" dirty="0">
                          <a:solidFill>
                            <a:schemeClr val="tx1"/>
                          </a:solidFill>
                          <a:latin typeface="Times New Roman" panose="02020603050405020304" pitchFamily="18" charset="0"/>
                          <a:cs typeface="Times New Roman" panose="02020603050405020304" pitchFamily="18" charset="0"/>
                        </a:rPr>
                        <a:t>1)  Possíveis iniciativas de investimento </a:t>
                      </a:r>
                      <a:r>
                        <a:rPr lang="pt-PT" sz="1000" dirty="0">
                          <a:solidFill>
                            <a:schemeClr val="tx1"/>
                          </a:solidFill>
                          <a:latin typeface="Times New Roman" panose="02020603050405020304" pitchFamily="18" charset="0"/>
                          <a:cs typeface="Times New Roman" panose="02020603050405020304" pitchFamily="18" charset="0"/>
                        </a:rPr>
                        <a:t>(o crescimento do produto interno bruto e a sua continuidade é um bom indicador de investimento).</a:t>
                      </a:r>
                      <a:endParaRPr lang="pt-PT" sz="13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pt-PT" sz="1400" dirty="0">
                          <a:solidFill>
                            <a:schemeClr val="tx1"/>
                          </a:solidFill>
                          <a:latin typeface="Times New Roman" panose="02020603050405020304" pitchFamily="18" charset="0"/>
                          <a:cs typeface="Times New Roman" panose="02020603050405020304" pitchFamily="18" charset="0"/>
                        </a:rPr>
                        <a:t>2)  Manutenção dos atuais postos de trabalho.</a:t>
                      </a:r>
                    </a:p>
                  </a:txBody>
                  <a:tcPr anchor="ctr"/>
                </a:tc>
                <a:tc>
                  <a:txBody>
                    <a:bodyPr/>
                    <a:lstStyle/>
                    <a:p>
                      <a:pPr marL="0" indent="0" algn="just">
                        <a:buNone/>
                      </a:pPr>
                      <a:r>
                        <a:rPr lang="pt-PT" sz="1400" dirty="0">
                          <a:solidFill>
                            <a:schemeClr val="tx1"/>
                          </a:solidFill>
                          <a:latin typeface="Times New Roman" panose="02020603050405020304" pitchFamily="18" charset="0"/>
                          <a:cs typeface="Times New Roman" panose="02020603050405020304" pitchFamily="18" charset="0"/>
                        </a:rPr>
                        <a:t>3)  Possível retração de algumas empresas a aderir a serviços externos </a:t>
                      </a:r>
                      <a:r>
                        <a:rPr lang="pt-PT" sz="900" dirty="0">
                          <a:solidFill>
                            <a:schemeClr val="tx1"/>
                          </a:solidFill>
                          <a:latin typeface="Times New Roman" panose="02020603050405020304" pitchFamily="18" charset="0"/>
                          <a:cs typeface="Times New Roman" panose="02020603050405020304" pitchFamily="18" charset="0"/>
                        </a:rPr>
                        <a:t>(este ponto, refere-se à possível retração de parcerias entre empresas).</a:t>
                      </a:r>
                      <a:endParaRPr lang="pt-PT" sz="13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36144247"/>
                  </a:ext>
                </a:extLst>
              </a:tr>
            </a:tbl>
          </a:graphicData>
        </a:graphic>
      </p:graphicFrame>
    </p:spTree>
    <p:extLst>
      <p:ext uri="{BB962C8B-B14F-4D97-AF65-F5344CB8AC3E}">
        <p14:creationId xmlns:p14="http://schemas.microsoft.com/office/powerpoint/2010/main" val="305280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43827917-128A-4BCF-A5BE-D0FF719423F7}"/>
              </a:ext>
            </a:extLst>
          </p:cNvPr>
          <p:cNvGraphicFramePr>
            <a:graphicFrameLocks noGrp="1"/>
          </p:cNvGraphicFramePr>
          <p:nvPr>
            <p:ph idx="1"/>
            <p:extLst>
              <p:ext uri="{D42A27DB-BD31-4B8C-83A1-F6EECF244321}">
                <p14:modId xmlns:p14="http://schemas.microsoft.com/office/powerpoint/2010/main" val="3273055037"/>
              </p:ext>
            </p:extLst>
          </p:nvPr>
        </p:nvGraphicFramePr>
        <p:xfrm>
          <a:off x="2" y="1"/>
          <a:ext cx="12191997" cy="6870875"/>
        </p:xfrm>
        <a:graphic>
          <a:graphicData uri="http://schemas.openxmlformats.org/drawingml/2006/table">
            <a:tbl>
              <a:tblPr firstRow="1" bandRow="1">
                <a:tableStyleId>{5C22544A-7EE6-4342-B048-85BDC9FD1C3A}</a:tableStyleId>
              </a:tblPr>
              <a:tblGrid>
                <a:gridCol w="1603332">
                  <a:extLst>
                    <a:ext uri="{9D8B030D-6E8A-4147-A177-3AD203B41FA5}">
                      <a16:colId xmlns:a16="http://schemas.microsoft.com/office/drawing/2014/main" val="2630556131"/>
                    </a:ext>
                  </a:extLst>
                </a:gridCol>
                <a:gridCol w="4760733">
                  <a:extLst>
                    <a:ext uri="{9D8B030D-6E8A-4147-A177-3AD203B41FA5}">
                      <a16:colId xmlns:a16="http://schemas.microsoft.com/office/drawing/2014/main" val="975867477"/>
                    </a:ext>
                  </a:extLst>
                </a:gridCol>
                <a:gridCol w="1853008">
                  <a:extLst>
                    <a:ext uri="{9D8B030D-6E8A-4147-A177-3AD203B41FA5}">
                      <a16:colId xmlns:a16="http://schemas.microsoft.com/office/drawing/2014/main" val="1834960578"/>
                    </a:ext>
                  </a:extLst>
                </a:gridCol>
                <a:gridCol w="1778696">
                  <a:extLst>
                    <a:ext uri="{9D8B030D-6E8A-4147-A177-3AD203B41FA5}">
                      <a16:colId xmlns:a16="http://schemas.microsoft.com/office/drawing/2014/main" val="780470494"/>
                    </a:ext>
                  </a:extLst>
                </a:gridCol>
                <a:gridCol w="2196228">
                  <a:extLst>
                    <a:ext uri="{9D8B030D-6E8A-4147-A177-3AD203B41FA5}">
                      <a16:colId xmlns:a16="http://schemas.microsoft.com/office/drawing/2014/main" val="3282652848"/>
                    </a:ext>
                  </a:extLst>
                </a:gridCol>
              </a:tblGrid>
              <a:tr h="505285">
                <a:tc gridSpan="5">
                  <a:txBody>
                    <a:bodyPr/>
                    <a:lstStyle/>
                    <a:p>
                      <a:pPr algn="ctr"/>
                      <a:r>
                        <a:rPr lang="pt-PT" sz="2800" dirty="0">
                          <a:latin typeface="Times New Roman" panose="02020603050405020304" pitchFamily="18" charset="0"/>
                          <a:cs typeface="Times New Roman" panose="02020603050405020304" pitchFamily="18" charset="0"/>
                        </a:rPr>
                        <a:t>Análise PEST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hMerge="1">
                  <a:txBody>
                    <a:bodyPr/>
                    <a:lstStyle/>
                    <a:p>
                      <a:pPr algn="ctr"/>
                      <a:endParaRPr lang="pt-PT" sz="1600" dirty="0">
                        <a:latin typeface="Arial" panose="020B0604020202020204" pitchFamily="34" charset="0"/>
                        <a:cs typeface="Arial" panose="020B0604020202020204" pitchFamily="34" charset="0"/>
                      </a:endParaRPr>
                    </a:p>
                  </a:txBody>
                  <a:tcPr/>
                </a:tc>
                <a:tc hMerge="1">
                  <a:txBody>
                    <a:bodyPr/>
                    <a:lstStyle/>
                    <a:p>
                      <a:pPr algn="ctr"/>
                      <a:endParaRPr lang="pt-PT" sz="1600" dirty="0">
                        <a:latin typeface="Arial" panose="020B0604020202020204" pitchFamily="34" charset="0"/>
                        <a:cs typeface="Arial" panose="020B0604020202020204" pitchFamily="34" charset="0"/>
                      </a:endParaRPr>
                    </a:p>
                  </a:txBody>
                  <a:tcPr/>
                </a:tc>
                <a:tc hMerge="1">
                  <a:txBody>
                    <a:bodyPr/>
                    <a:lstStyle/>
                    <a:p>
                      <a:pPr algn="ctr"/>
                      <a:endParaRPr lang="pt-PT" sz="1600" dirty="0">
                        <a:latin typeface="Arial" panose="020B0604020202020204" pitchFamily="34" charset="0"/>
                        <a:cs typeface="Arial" panose="020B0604020202020204" pitchFamily="34" charset="0"/>
                      </a:endParaRPr>
                    </a:p>
                  </a:txBody>
                  <a:tcPr/>
                </a:tc>
                <a:tc hMerge="1">
                  <a:txBody>
                    <a:bodyPr/>
                    <a:lstStyle/>
                    <a:p>
                      <a:pPr algn="ctr"/>
                      <a:endParaRPr lang="pt-PT"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48164122"/>
                  </a:ext>
                </a:extLst>
              </a:tr>
              <a:tr h="564730">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Contexto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Tendências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Impacto Positivo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Impacto Neutro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Impacto Negativo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4038117969"/>
                  </a:ext>
                </a:extLst>
              </a:tr>
              <a:tr h="3290389">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Sociocultural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indent="0" algn="just">
                        <a:buFont typeface="+mj-lt"/>
                        <a:buNone/>
                      </a:pPr>
                      <a:r>
                        <a:rPr lang="pt-PT" sz="1400" kern="1200" dirty="0">
                          <a:solidFill>
                            <a:schemeClr val="tx1"/>
                          </a:solidFill>
                          <a:effectLst/>
                          <a:latin typeface="Times New Roman" panose="02020603050405020304" pitchFamily="18" charset="0"/>
                          <a:ea typeface="+mn-ea"/>
                          <a:cs typeface="Times New Roman" panose="02020603050405020304" pitchFamily="18" charset="0"/>
                        </a:rPr>
                        <a:t>1)  Menor consumismo </a:t>
                      </a:r>
                      <a:r>
                        <a:rPr lang="pt-PT" sz="1200" kern="1200" dirty="0">
                          <a:solidFill>
                            <a:schemeClr val="tx1"/>
                          </a:solidFill>
                          <a:effectLst/>
                          <a:latin typeface="Times New Roman" panose="02020603050405020304" pitchFamily="18" charset="0"/>
                          <a:ea typeface="+mn-ea"/>
                          <a:cs typeface="Times New Roman" panose="02020603050405020304" pitchFamily="18" charset="0"/>
                        </a:rPr>
                        <a:t>(com a pandemia e com o rendimento de muitas famílias a reduzir, a população tende a suprimir gastos desnecessários).</a:t>
                      </a:r>
                    </a:p>
                    <a:p>
                      <a:pPr marL="0" indent="0" algn="just">
                        <a:buFont typeface="+mj-lt"/>
                        <a:buNone/>
                      </a:pPr>
                      <a:endParaRPr lang="pt-PT" sz="130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0" algn="just">
                        <a:buFont typeface="+mj-lt"/>
                        <a:buNone/>
                      </a:pPr>
                      <a:r>
                        <a:rPr lang="pt-PT" sz="1400" kern="1200" dirty="0">
                          <a:solidFill>
                            <a:schemeClr val="tx1"/>
                          </a:solidFill>
                          <a:effectLst/>
                          <a:latin typeface="Times New Roman" panose="02020603050405020304" pitchFamily="18" charset="0"/>
                          <a:ea typeface="+mn-ea"/>
                          <a:cs typeface="Times New Roman" panose="02020603050405020304" pitchFamily="18" charset="0"/>
                        </a:rPr>
                        <a:t>2)  Preocupação da comunidade com a saúde, devido à pandemia.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endParaRPr lang="pt-PT" sz="1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pt-PT" sz="1400" dirty="0">
                          <a:solidFill>
                            <a:schemeClr val="tx1"/>
                          </a:solidFill>
                          <a:latin typeface="Times New Roman" panose="02020603050405020304" pitchFamily="18" charset="0"/>
                          <a:cs typeface="Times New Roman" panose="02020603050405020304" pitchFamily="18" charset="0"/>
                        </a:rPr>
                        <a:t>2)  Menos interação social </a:t>
                      </a:r>
                    </a:p>
                    <a:p>
                      <a:pPr algn="just"/>
                      <a:endParaRPr lang="pt-PT" sz="13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Font typeface="+mj-lt"/>
                        <a:buNone/>
                      </a:pPr>
                      <a:r>
                        <a:rPr lang="pt-PT" sz="1400" dirty="0">
                          <a:solidFill>
                            <a:schemeClr val="tx1"/>
                          </a:solidFill>
                          <a:latin typeface="Times New Roman" panose="02020603050405020304" pitchFamily="18" charset="0"/>
                          <a:cs typeface="Times New Roman" panose="02020603050405020304" pitchFamily="18" charset="0"/>
                        </a:rPr>
                        <a:t>1)  Para empresas recém-criadas, pode haver uma dispensa da empresa </a:t>
                      </a:r>
                      <a:r>
                        <a:rPr lang="pt-PT" sz="1200" dirty="0">
                          <a:solidFill>
                            <a:schemeClr val="tx1"/>
                          </a:solidFill>
                          <a:latin typeface="Times New Roman" panose="02020603050405020304" pitchFamily="18" charset="0"/>
                          <a:cs typeface="Times New Roman" panose="02020603050405020304" pitchFamily="18" charset="0"/>
                        </a:rPr>
                        <a:t>(pelo facto de não verem de imediato a sua utilidade)</a:t>
                      </a:r>
                      <a:endParaRPr lang="pt-PT" sz="1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943099"/>
                  </a:ext>
                </a:extLst>
              </a:tr>
              <a:tr h="2497596">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Tecnológico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indent="0" algn="just">
                        <a:buFont typeface="+mj-lt"/>
                        <a:buNone/>
                      </a:pPr>
                      <a:r>
                        <a:rPr lang="pt-PT" sz="1400" dirty="0">
                          <a:solidFill>
                            <a:schemeClr val="tx1"/>
                          </a:solidFill>
                          <a:latin typeface="Times New Roman" panose="02020603050405020304" pitchFamily="18" charset="0"/>
                          <a:cs typeface="Times New Roman" panose="02020603050405020304" pitchFamily="18" charset="0"/>
                        </a:rPr>
                        <a:t>1)  Melhoramento de equipamento tecnológico</a:t>
                      </a:r>
                    </a:p>
                    <a:p>
                      <a:pPr marL="0" indent="0" algn="just">
                        <a:buFont typeface="+mj-lt"/>
                        <a:buNone/>
                      </a:pPr>
                      <a:endParaRPr lang="pt-PT" sz="1400" dirty="0">
                        <a:solidFill>
                          <a:schemeClr val="tx1"/>
                        </a:solidFill>
                        <a:latin typeface="Times New Roman" panose="02020603050405020304" pitchFamily="18" charset="0"/>
                        <a:cs typeface="Times New Roman" panose="02020603050405020304" pitchFamily="18" charset="0"/>
                      </a:endParaRPr>
                    </a:p>
                    <a:p>
                      <a:pPr marL="0" indent="0" algn="just">
                        <a:buFont typeface="+mj-lt"/>
                        <a:buNone/>
                      </a:pPr>
                      <a:r>
                        <a:rPr lang="pt-PT" sz="1400" dirty="0">
                          <a:solidFill>
                            <a:schemeClr val="tx1"/>
                          </a:solidFill>
                          <a:latin typeface="Times New Roman" panose="02020603050405020304" pitchFamily="18" charset="0"/>
                          <a:cs typeface="Times New Roman" panose="02020603050405020304" pitchFamily="18" charset="0"/>
                        </a:rPr>
                        <a:t>2)  Maior utilização de ferramentas de videoconferência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pt-PT" sz="1400" dirty="0">
                          <a:solidFill>
                            <a:schemeClr val="tx1"/>
                          </a:solidFill>
                          <a:latin typeface="Times New Roman" panose="02020603050405020304" pitchFamily="18" charset="0"/>
                          <a:cs typeface="Times New Roman" panose="02020603050405020304" pitchFamily="18" charset="0"/>
                        </a:rPr>
                        <a:t>1)  Melhor comunicação.</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pt-PT" sz="1400" dirty="0">
                        <a:solidFill>
                          <a:schemeClr val="tx1"/>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lang="pt-PT" sz="1400" dirty="0">
                          <a:solidFill>
                            <a:schemeClr val="tx1"/>
                          </a:solidFill>
                          <a:latin typeface="Times New Roman" panose="02020603050405020304" pitchFamily="18" charset="0"/>
                          <a:cs typeface="Times New Roman" panose="02020603050405020304" pitchFamily="18" charset="0"/>
                        </a:rPr>
                        <a:t>2)  Desenvolvimento de ferramentas mais intuitivas</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pt-PT" sz="1400" dirty="0">
                        <a:solidFill>
                          <a:schemeClr val="tx1"/>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pt-PT" sz="1400" dirty="0">
                        <a:solidFill>
                          <a:schemeClr val="tx1"/>
                        </a:solidFill>
                        <a:latin typeface="Times New Roman" panose="02020603050405020304" pitchFamily="18" charset="0"/>
                        <a:cs typeface="Times New Roman" panose="02020603050405020304" pitchFamily="18" charset="0"/>
                      </a:endParaRPr>
                    </a:p>
                    <a:p>
                      <a:pPr algn="just"/>
                      <a:endParaRPr lang="pt-PT" sz="1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endParaRPr lang="pt-PT" sz="1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None/>
                      </a:pPr>
                      <a:endParaRPr lang="pt-PT" sz="1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6144247"/>
                  </a:ext>
                </a:extLst>
              </a:tr>
            </a:tbl>
          </a:graphicData>
        </a:graphic>
      </p:graphicFrame>
    </p:spTree>
    <p:extLst>
      <p:ext uri="{BB962C8B-B14F-4D97-AF65-F5344CB8AC3E}">
        <p14:creationId xmlns:p14="http://schemas.microsoft.com/office/powerpoint/2010/main" val="90689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7">
            <a:extLst>
              <a:ext uri="{FF2B5EF4-FFF2-40B4-BE49-F238E27FC236}">
                <a16:creationId xmlns:a16="http://schemas.microsoft.com/office/drawing/2014/main" id="{C2BDD73F-7751-40D4-9D1A-4F3A6123FD67}"/>
              </a:ext>
            </a:extLst>
          </p:cNvPr>
          <p:cNvGraphicFramePr>
            <a:graphicFrameLocks noGrp="1"/>
          </p:cNvGraphicFramePr>
          <p:nvPr>
            <p:ph idx="1"/>
            <p:extLst>
              <p:ext uri="{D42A27DB-BD31-4B8C-83A1-F6EECF244321}">
                <p14:modId xmlns:p14="http://schemas.microsoft.com/office/powerpoint/2010/main" val="3997743988"/>
              </p:ext>
            </p:extLst>
          </p:nvPr>
        </p:nvGraphicFramePr>
        <p:xfrm>
          <a:off x="0" y="0"/>
          <a:ext cx="12192000" cy="6858001"/>
        </p:xfrm>
        <a:graphic>
          <a:graphicData uri="http://schemas.openxmlformats.org/drawingml/2006/table">
            <a:tbl>
              <a:tblPr firstRow="1" bandRow="1">
                <a:tableStyleId>{5C22544A-7EE6-4342-B048-85BDC9FD1C3A}</a:tableStyleId>
              </a:tblPr>
              <a:tblGrid>
                <a:gridCol w="2417523">
                  <a:extLst>
                    <a:ext uri="{9D8B030D-6E8A-4147-A177-3AD203B41FA5}">
                      <a16:colId xmlns:a16="http://schemas.microsoft.com/office/drawing/2014/main" val="4123973748"/>
                    </a:ext>
                  </a:extLst>
                </a:gridCol>
                <a:gridCol w="9774477">
                  <a:extLst>
                    <a:ext uri="{9D8B030D-6E8A-4147-A177-3AD203B41FA5}">
                      <a16:colId xmlns:a16="http://schemas.microsoft.com/office/drawing/2014/main" val="755537590"/>
                    </a:ext>
                  </a:extLst>
                </a:gridCol>
              </a:tblGrid>
              <a:tr h="636749">
                <a:tc gridSpan="2">
                  <a:txBody>
                    <a:bodyPr/>
                    <a:lstStyle/>
                    <a:p>
                      <a:pPr algn="ctr"/>
                      <a:r>
                        <a:rPr lang="pt-PT" sz="2800" dirty="0">
                          <a:ln>
                            <a:solidFill>
                              <a:schemeClr val="bg1"/>
                            </a:solidFill>
                          </a:ln>
                          <a:latin typeface="Times New Roman" panose="02020603050405020304" pitchFamily="18" charset="0"/>
                          <a:cs typeface="Times New Roman" panose="02020603050405020304" pitchFamily="18" charset="0"/>
                        </a:rPr>
                        <a:t>Meio envolvente transacional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hMerge="1">
                  <a:txBody>
                    <a:bodyPr/>
                    <a:lstStyle/>
                    <a:p>
                      <a:endParaRPr lang="pt-PT" dirty="0"/>
                    </a:p>
                  </a:txBody>
                  <a:tcPr/>
                </a:tc>
                <a:extLst>
                  <a:ext uri="{0D108BD9-81ED-4DB2-BD59-A6C34878D82A}">
                    <a16:rowId xmlns:a16="http://schemas.microsoft.com/office/drawing/2014/main" val="3396111936"/>
                  </a:ext>
                </a:extLst>
              </a:tr>
              <a:tr h="1555313">
                <a:tc>
                  <a:txBody>
                    <a:bodyPr/>
                    <a:lstStyle/>
                    <a:p>
                      <a:pPr algn="ctr"/>
                      <a:r>
                        <a:rPr lang="pt-PT" sz="1800" b="1" dirty="0">
                          <a:solidFill>
                            <a:schemeClr val="tx1"/>
                          </a:solidFill>
                          <a:latin typeface="Times New Roman" panose="02020603050405020304" pitchFamily="18" charset="0"/>
                          <a:cs typeface="Times New Roman" panose="02020603050405020304" pitchFamily="18" charset="0"/>
                        </a:rPr>
                        <a:t>Clientes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A Moving2U oferece serviços a vários diferentes tipos de mercados, como por exemplo: Comércio Alimentar (</a:t>
                      </a:r>
                      <a:r>
                        <a:rPr lang="pt-PT" dirty="0" err="1">
                          <a:solidFill>
                            <a:schemeClr val="tx1"/>
                          </a:solidFill>
                          <a:latin typeface="Times New Roman" panose="02020603050405020304" pitchFamily="18" charset="0"/>
                          <a:cs typeface="Times New Roman" panose="02020603050405020304" pitchFamily="18" charset="0"/>
                        </a:rPr>
                        <a:t>Riberalves</a:t>
                      </a:r>
                      <a:r>
                        <a:rPr lang="pt-PT" dirty="0">
                          <a:solidFill>
                            <a:schemeClr val="tx1"/>
                          </a:solidFill>
                          <a:latin typeface="Times New Roman" panose="02020603050405020304" pitchFamily="18" charset="0"/>
                          <a:cs typeface="Times New Roman" panose="02020603050405020304" pitchFamily="18" charset="0"/>
                        </a:rPr>
                        <a:t>), Vestuário (</a:t>
                      </a:r>
                      <a:r>
                        <a:rPr lang="pt-PT" dirty="0" err="1">
                          <a:solidFill>
                            <a:schemeClr val="tx1"/>
                          </a:solidFill>
                          <a:latin typeface="Times New Roman" panose="02020603050405020304" pitchFamily="18" charset="0"/>
                          <a:cs typeface="Times New Roman" panose="02020603050405020304" pitchFamily="18" charset="0"/>
                        </a:rPr>
                        <a:t>Xtreme</a:t>
                      </a:r>
                      <a:r>
                        <a:rPr lang="pt-PT" dirty="0">
                          <a:solidFill>
                            <a:schemeClr val="tx1"/>
                          </a:solidFill>
                          <a:latin typeface="Times New Roman" panose="02020603050405020304" pitchFamily="18" charset="0"/>
                          <a:cs typeface="Times New Roman" panose="02020603050405020304" pitchFamily="18" charset="0"/>
                        </a:rPr>
                        <a:t>), Comércio de tabaco (AFH tabacos), Comércio de livros (Edições Alves Costa), Distribuidora (MRW), que usufruem do serviço a tempo inteiro.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0780449"/>
                  </a:ext>
                </a:extLst>
              </a:tr>
              <a:tr h="1555313">
                <a:tc>
                  <a:txBody>
                    <a:bodyPr/>
                    <a:lstStyle/>
                    <a:p>
                      <a:pPr algn="ctr"/>
                      <a:r>
                        <a:rPr lang="pt-PT" sz="1800" b="1" dirty="0">
                          <a:solidFill>
                            <a:schemeClr val="tx1"/>
                          </a:solidFill>
                          <a:latin typeface="Times New Roman" panose="02020603050405020304" pitchFamily="18" charset="0"/>
                          <a:cs typeface="Times New Roman" panose="02020603050405020304" pitchFamily="18" charset="0"/>
                        </a:rPr>
                        <a:t>Fornecedores</a:t>
                      </a:r>
                    </a:p>
                  </a:txBody>
                  <a:tcPr anchor="ctr">
                    <a:lnT w="12700" cap="flat" cmpd="sng" algn="ctr">
                      <a:noFill/>
                      <a:prstDash val="solid"/>
                      <a:round/>
                      <a:headEnd type="none" w="med" len="med"/>
                      <a:tailEnd type="none" w="med" len="med"/>
                    </a:lnT>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Alguns fornecedores da moving2U são: Zebra, Microsoft, </a:t>
                      </a:r>
                      <a:r>
                        <a:rPr lang="pt-PT" dirty="0" err="1">
                          <a:solidFill>
                            <a:schemeClr val="tx1"/>
                          </a:solidFill>
                          <a:latin typeface="Times New Roman" panose="02020603050405020304" pitchFamily="18" charset="0"/>
                          <a:cs typeface="Times New Roman" panose="02020603050405020304" pitchFamily="18" charset="0"/>
                        </a:rPr>
                        <a:t>Eticadata</a:t>
                      </a:r>
                      <a:r>
                        <a:rPr lang="pt-PT" dirty="0">
                          <a:solidFill>
                            <a:schemeClr val="tx1"/>
                          </a:solidFill>
                          <a:latin typeface="Times New Roman" panose="02020603050405020304" pitchFamily="18" charset="0"/>
                          <a:cs typeface="Times New Roman" panose="02020603050405020304" pitchFamily="18" charset="0"/>
                        </a:rPr>
                        <a:t>, </a:t>
                      </a:r>
                      <a:r>
                        <a:rPr lang="pt-PT" dirty="0" err="1">
                          <a:solidFill>
                            <a:schemeClr val="tx1"/>
                          </a:solidFill>
                          <a:latin typeface="Times New Roman" panose="02020603050405020304" pitchFamily="18" charset="0"/>
                          <a:cs typeface="Times New Roman" panose="02020603050405020304" pitchFamily="18" charset="0"/>
                        </a:rPr>
                        <a:t>HoneyWell</a:t>
                      </a:r>
                      <a:r>
                        <a:rPr lang="pt-PT" dirty="0">
                          <a:solidFill>
                            <a:schemeClr val="tx1"/>
                          </a:solidFill>
                          <a:latin typeface="Times New Roman" panose="02020603050405020304" pitchFamily="18" charset="0"/>
                          <a:cs typeface="Times New Roman" panose="02020603050405020304" pitchFamily="18" charset="0"/>
                        </a:rPr>
                        <a:t>, Primavera, </a:t>
                      </a:r>
                      <a:r>
                        <a:rPr lang="pt-PT" dirty="0" err="1">
                          <a:solidFill>
                            <a:schemeClr val="tx1"/>
                          </a:solidFill>
                          <a:latin typeface="Times New Roman" panose="02020603050405020304" pitchFamily="18" charset="0"/>
                          <a:cs typeface="Times New Roman" panose="02020603050405020304" pitchFamily="18" charset="0"/>
                        </a:rPr>
                        <a:t>Gexor</a:t>
                      </a:r>
                      <a:r>
                        <a:rPr lang="pt-PT" dirty="0">
                          <a:solidFill>
                            <a:schemeClr val="tx1"/>
                          </a:solidFill>
                          <a:latin typeface="Times New Roman" panose="02020603050405020304" pitchFamily="18" charset="0"/>
                          <a:cs typeface="Times New Roman" panose="02020603050405020304" pitchFamily="18" charset="0"/>
                        </a:rPr>
                        <a:t>, PHC.</a:t>
                      </a: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4243819300"/>
                  </a:ext>
                </a:extLst>
              </a:tr>
              <a:tr h="1555313">
                <a:tc>
                  <a:txBody>
                    <a:bodyPr/>
                    <a:lstStyle/>
                    <a:p>
                      <a:pPr algn="ctr"/>
                      <a:r>
                        <a:rPr lang="pt-PT" sz="1800" b="1" dirty="0">
                          <a:solidFill>
                            <a:schemeClr val="tx1"/>
                          </a:solidFill>
                          <a:latin typeface="Times New Roman" panose="02020603050405020304" pitchFamily="18" charset="0"/>
                          <a:cs typeface="Times New Roman" panose="02020603050405020304" pitchFamily="18" charset="0"/>
                        </a:rPr>
                        <a:t>Concorrentes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Concorrentes da Moving2U são: Microsoft, Zetes, </a:t>
                      </a:r>
                      <a:r>
                        <a:rPr lang="pt-PT" dirty="0" err="1">
                          <a:solidFill>
                            <a:schemeClr val="tx1"/>
                          </a:solidFill>
                          <a:latin typeface="Times New Roman" panose="02020603050405020304" pitchFamily="18" charset="0"/>
                          <a:cs typeface="Times New Roman" panose="02020603050405020304" pitchFamily="18" charset="0"/>
                        </a:rPr>
                        <a:t>Wave</a:t>
                      </a:r>
                      <a:r>
                        <a:rPr lang="pt-PT" dirty="0">
                          <a:solidFill>
                            <a:schemeClr val="tx1"/>
                          </a:solidFill>
                          <a:latin typeface="Times New Roman" panose="02020603050405020304" pitchFamily="18" charset="0"/>
                          <a:cs typeface="Times New Roman" panose="02020603050405020304" pitchFamily="18" charset="0"/>
                        </a:rPr>
                        <a:t> </a:t>
                      </a:r>
                      <a:r>
                        <a:rPr lang="pt-PT" dirty="0" err="1">
                          <a:solidFill>
                            <a:schemeClr val="tx1"/>
                          </a:solidFill>
                          <a:latin typeface="Times New Roman" panose="02020603050405020304" pitchFamily="18" charset="0"/>
                          <a:cs typeface="Times New Roman" panose="02020603050405020304" pitchFamily="18" charset="0"/>
                        </a:rPr>
                        <a:t>Solutions</a:t>
                      </a:r>
                      <a:r>
                        <a:rPr lang="pt-PT" dirty="0">
                          <a:solidFill>
                            <a:schemeClr val="tx1"/>
                          </a:solidFill>
                          <a:latin typeface="Times New Roman" panose="02020603050405020304" pitchFamily="18" charset="0"/>
                          <a:cs typeface="Times New Roman" panose="02020603050405020304" pitchFamily="18" charset="0"/>
                        </a:rPr>
                        <a:t>, </a:t>
                      </a:r>
                      <a:r>
                        <a:rPr lang="pt-PT" dirty="0" err="1">
                          <a:solidFill>
                            <a:schemeClr val="tx1"/>
                          </a:solidFill>
                          <a:latin typeface="Times New Roman" panose="02020603050405020304" pitchFamily="18" charset="0"/>
                          <a:cs typeface="Times New Roman" panose="02020603050405020304" pitchFamily="18" charset="0"/>
                        </a:rPr>
                        <a:t>XDev</a:t>
                      </a:r>
                      <a:r>
                        <a:rPr lang="pt-PT" dirty="0">
                          <a:solidFill>
                            <a:schemeClr val="tx1"/>
                          </a:solidFill>
                          <a:latin typeface="Times New Roman" panose="02020603050405020304" pitchFamily="18" charset="0"/>
                          <a:cs typeface="Times New Roman" panose="02020603050405020304" pitchFamily="18" charset="0"/>
                        </a:rPr>
                        <a:t> , estas empresas apresentam soluções de software alternativos.</a:t>
                      </a:r>
                    </a:p>
                  </a:txBody>
                  <a:tcPr anchor="ctr"/>
                </a:tc>
                <a:extLst>
                  <a:ext uri="{0D108BD9-81ED-4DB2-BD59-A6C34878D82A}">
                    <a16:rowId xmlns:a16="http://schemas.microsoft.com/office/drawing/2014/main" val="3839261288"/>
                  </a:ext>
                </a:extLst>
              </a:tr>
              <a:tr h="1555313">
                <a:tc>
                  <a:txBody>
                    <a:bodyPr/>
                    <a:lstStyle/>
                    <a:p>
                      <a:pPr algn="ctr"/>
                      <a:r>
                        <a:rPr lang="pt-PT" sz="1800" b="1" dirty="0">
                          <a:solidFill>
                            <a:schemeClr val="tx1"/>
                          </a:solidFill>
                          <a:latin typeface="Times New Roman" panose="02020603050405020304" pitchFamily="18" charset="0"/>
                          <a:cs typeface="Times New Roman" panose="02020603050405020304" pitchFamily="18" charset="0"/>
                        </a:rPr>
                        <a:t>Comunidade em geral</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dirty="0">
                          <a:solidFill>
                            <a:schemeClr val="tx1"/>
                          </a:solidFill>
                          <a:latin typeface="Times New Roman" panose="02020603050405020304" pitchFamily="18" charset="0"/>
                          <a:cs typeface="Times New Roman" panose="02020603050405020304" pitchFamily="18" charset="0"/>
                        </a:rPr>
                        <a:t>A Moving2U, acaba por estar a atingir as empresas nacionais, pois são as empresas que usufruem do serviço de logística e de vendas para melhor gerir o seu negócio.</a:t>
                      </a:r>
                    </a:p>
                  </a:txBody>
                  <a:tcPr anchor="ctr"/>
                </a:tc>
                <a:extLst>
                  <a:ext uri="{0D108BD9-81ED-4DB2-BD59-A6C34878D82A}">
                    <a16:rowId xmlns:a16="http://schemas.microsoft.com/office/drawing/2014/main" val="1383909732"/>
                  </a:ext>
                </a:extLst>
              </a:tr>
            </a:tbl>
          </a:graphicData>
        </a:graphic>
      </p:graphicFrame>
    </p:spTree>
    <p:extLst>
      <p:ext uri="{BB962C8B-B14F-4D97-AF65-F5344CB8AC3E}">
        <p14:creationId xmlns:p14="http://schemas.microsoft.com/office/powerpoint/2010/main" val="171800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7">
            <a:extLst>
              <a:ext uri="{FF2B5EF4-FFF2-40B4-BE49-F238E27FC236}">
                <a16:creationId xmlns:a16="http://schemas.microsoft.com/office/drawing/2014/main" id="{722DB4A6-B2C1-41E1-8AE0-86A01931E587}"/>
              </a:ext>
            </a:extLst>
          </p:cNvPr>
          <p:cNvGraphicFramePr>
            <a:graphicFrameLocks noGrp="1"/>
          </p:cNvGraphicFramePr>
          <p:nvPr>
            <p:ph idx="1"/>
            <p:extLst>
              <p:ext uri="{D42A27DB-BD31-4B8C-83A1-F6EECF244321}">
                <p14:modId xmlns:p14="http://schemas.microsoft.com/office/powerpoint/2010/main" val="768019189"/>
              </p:ext>
            </p:extLst>
          </p:nvPr>
        </p:nvGraphicFramePr>
        <p:xfrm>
          <a:off x="0" y="1"/>
          <a:ext cx="12192000" cy="6869818"/>
        </p:xfrm>
        <a:graphic>
          <a:graphicData uri="http://schemas.openxmlformats.org/drawingml/2006/table">
            <a:tbl>
              <a:tblPr firstRow="1" bandRow="1">
                <a:tableStyleId>{5C22544A-7EE6-4342-B048-85BDC9FD1C3A}</a:tableStyleId>
              </a:tblPr>
              <a:tblGrid>
                <a:gridCol w="3870542">
                  <a:extLst>
                    <a:ext uri="{9D8B030D-6E8A-4147-A177-3AD203B41FA5}">
                      <a16:colId xmlns:a16="http://schemas.microsoft.com/office/drawing/2014/main" val="1910001403"/>
                    </a:ext>
                  </a:extLst>
                </a:gridCol>
                <a:gridCol w="8321458">
                  <a:extLst>
                    <a:ext uri="{9D8B030D-6E8A-4147-A177-3AD203B41FA5}">
                      <a16:colId xmlns:a16="http://schemas.microsoft.com/office/drawing/2014/main" val="800213647"/>
                    </a:ext>
                  </a:extLst>
                </a:gridCol>
              </a:tblGrid>
              <a:tr h="479834">
                <a:tc gridSpan="2">
                  <a:txBody>
                    <a:bodyPr/>
                    <a:lstStyle/>
                    <a:p>
                      <a:pPr algn="ctr"/>
                      <a:r>
                        <a:rPr lang="pt-PT" sz="2400" dirty="0">
                          <a:latin typeface="Times New Roman" panose="02020603050405020304" pitchFamily="18" charset="0"/>
                          <a:cs typeface="Times New Roman" panose="02020603050405020304" pitchFamily="18" charset="0"/>
                        </a:rPr>
                        <a:t>Modelo das 5 forças de </a:t>
                      </a:r>
                      <a:r>
                        <a:rPr lang="pt-PT" sz="2400" dirty="0" err="1">
                          <a:latin typeface="Times New Roman" panose="02020603050405020304" pitchFamily="18" charset="0"/>
                          <a:cs typeface="Times New Roman" panose="02020603050405020304" pitchFamily="18" charset="0"/>
                        </a:rPr>
                        <a:t>Porter</a:t>
                      </a:r>
                      <a:r>
                        <a:rPr lang="pt-PT" sz="2400" dirty="0">
                          <a:latin typeface="Times New Roman" panose="02020603050405020304" pitchFamily="18" charset="0"/>
                          <a:cs typeface="Times New Roman" panose="02020603050405020304" pitchFamily="18" charset="0"/>
                        </a:rPr>
                        <a:t> </a:t>
                      </a: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hMerge="1">
                  <a:txBody>
                    <a:bodyPr/>
                    <a:lstStyle/>
                    <a:p>
                      <a:endParaRPr lang="pt-PT" dirty="0"/>
                    </a:p>
                  </a:txBody>
                  <a:tcPr/>
                </a:tc>
                <a:extLst>
                  <a:ext uri="{0D108BD9-81ED-4DB2-BD59-A6C34878D82A}">
                    <a16:rowId xmlns:a16="http://schemas.microsoft.com/office/drawing/2014/main" val="2980998977"/>
                  </a:ext>
                </a:extLst>
              </a:tr>
              <a:tr h="1355658">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Potencial de novas entradas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sz="1400" dirty="0">
                          <a:solidFill>
                            <a:schemeClr val="tx1"/>
                          </a:solidFill>
                          <a:latin typeface="Times New Roman" panose="02020603050405020304" pitchFamily="18" charset="0"/>
                          <a:cs typeface="Times New Roman" panose="02020603050405020304" pitchFamily="18" charset="0"/>
                        </a:rPr>
                        <a:t>Facilidade de entrada, devido ao investimento de capital relativamente baixo, porém é necessário conhecimento na área de programação, pelo que é essencial, haver pessoas habilitadas para tal. Deve-se ter em atenção também, que ao entrar nesta indústria é necessário, cumprir certas normas legais, que são exigidas.</a:t>
                      </a:r>
                    </a:p>
                    <a:p>
                      <a:pPr algn="just"/>
                      <a:endParaRPr lang="pt-PT" sz="1400" dirty="0">
                        <a:solidFill>
                          <a:schemeClr val="tx1"/>
                        </a:solidFill>
                        <a:latin typeface="Times New Roman" panose="02020603050405020304" pitchFamily="18" charset="0"/>
                        <a:cs typeface="Times New Roman" panose="02020603050405020304" pitchFamily="18" charset="0"/>
                      </a:endParaRPr>
                    </a:p>
                    <a:p>
                      <a:pPr algn="just"/>
                      <a:r>
                        <a:rPr lang="pt-PT" sz="1400" dirty="0">
                          <a:solidFill>
                            <a:schemeClr val="tx1"/>
                          </a:solidFill>
                          <a:latin typeface="Times New Roman" panose="02020603050405020304" pitchFamily="18" charset="0"/>
                          <a:cs typeface="Times New Roman" panose="02020603050405020304" pitchFamily="18" charset="0"/>
                        </a:rPr>
                        <a:t>Conclusão: Médio</a:t>
                      </a:r>
                    </a:p>
                  </a:txBody>
                  <a:tcPr anchor="ctr"/>
                </a:tc>
                <a:extLst>
                  <a:ext uri="{0D108BD9-81ED-4DB2-BD59-A6C34878D82A}">
                    <a16:rowId xmlns:a16="http://schemas.microsoft.com/office/drawing/2014/main" val="541614805"/>
                  </a:ext>
                </a:extLst>
              </a:tr>
              <a:tr h="1101471">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Pressão de produtos substitutos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sz="1400" dirty="0">
                          <a:solidFill>
                            <a:schemeClr val="tx1"/>
                          </a:solidFill>
                          <a:latin typeface="Times New Roman" panose="02020603050405020304" pitchFamily="18" charset="0"/>
                          <a:cs typeface="Times New Roman" panose="02020603050405020304" pitchFamily="18" charset="0"/>
                        </a:rPr>
                        <a:t>Atualmente, existe uma grande competitividade, entre as empresas deste tipo de indústria e de certo modo facilidade de criar software semelhante.</a:t>
                      </a:r>
                    </a:p>
                    <a:p>
                      <a:pPr algn="just"/>
                      <a:r>
                        <a:rPr lang="pt-PT" sz="1400" dirty="0">
                          <a:solidFill>
                            <a:schemeClr val="tx1"/>
                          </a:solidFill>
                          <a:latin typeface="Times New Roman" panose="02020603050405020304" pitchFamily="18" charset="0"/>
                          <a:cs typeface="Times New Roman" panose="02020603050405020304" pitchFamily="18" charset="0"/>
                        </a:rPr>
                        <a:t> </a:t>
                      </a:r>
                    </a:p>
                    <a:p>
                      <a:pPr algn="just"/>
                      <a:r>
                        <a:rPr lang="pt-PT" sz="1400" dirty="0">
                          <a:solidFill>
                            <a:schemeClr val="tx1"/>
                          </a:solidFill>
                          <a:latin typeface="Times New Roman" panose="02020603050405020304" pitchFamily="18" charset="0"/>
                          <a:cs typeface="Times New Roman" panose="02020603050405020304" pitchFamily="18" charset="0"/>
                        </a:rPr>
                        <a:t>Conclusão: Alta</a:t>
                      </a:r>
                    </a:p>
                  </a:txBody>
                  <a:tcPr anchor="ctr"/>
                </a:tc>
                <a:extLst>
                  <a:ext uri="{0D108BD9-81ED-4DB2-BD59-A6C34878D82A}">
                    <a16:rowId xmlns:a16="http://schemas.microsoft.com/office/drawing/2014/main" val="436515268"/>
                  </a:ext>
                </a:extLst>
              </a:tr>
              <a:tr h="1355658">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Poder negocial dos fornecedores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pt-PT" sz="1400" dirty="0">
                          <a:solidFill>
                            <a:schemeClr val="tx1"/>
                          </a:solidFill>
                          <a:latin typeface="Times New Roman" panose="02020603050405020304" pitchFamily="18" charset="0"/>
                          <a:cs typeface="Times New Roman" panose="02020603050405020304" pitchFamily="18" charset="0"/>
                        </a:rPr>
                        <a:t>Existe uma grande oferta em, relação aos serviços que são prestados pelos fornecedores, sendo que o seu poder negocial é baixo.</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pt-PT" sz="1400" dirty="0">
                        <a:solidFill>
                          <a:schemeClr val="tx1"/>
                        </a:solidFill>
                        <a:latin typeface="Times New Roman" panose="02020603050405020304" pitchFamily="18" charset="0"/>
                        <a:cs typeface="Times New Roman" panose="02020603050405020304" pitchFamily="18" charset="0"/>
                      </a:endParaRPr>
                    </a:p>
                    <a:p>
                      <a:pPr algn="just"/>
                      <a:r>
                        <a:rPr lang="pt-PT" sz="1400" dirty="0">
                          <a:solidFill>
                            <a:schemeClr val="tx1"/>
                          </a:solidFill>
                          <a:latin typeface="Times New Roman" panose="02020603050405020304" pitchFamily="18" charset="0"/>
                          <a:cs typeface="Times New Roman" panose="02020603050405020304" pitchFamily="18" charset="0"/>
                        </a:rPr>
                        <a:t>Conclusão: Baixa</a:t>
                      </a:r>
                    </a:p>
                  </a:txBody>
                  <a:tcPr anchor="ctr"/>
                </a:tc>
                <a:extLst>
                  <a:ext uri="{0D108BD9-81ED-4DB2-BD59-A6C34878D82A}">
                    <a16:rowId xmlns:a16="http://schemas.microsoft.com/office/drawing/2014/main" val="639379161"/>
                  </a:ext>
                </a:extLst>
              </a:tr>
              <a:tr h="1101471">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Poder negocial dos clientes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sz="1400" dirty="0">
                          <a:solidFill>
                            <a:schemeClr val="tx1"/>
                          </a:solidFill>
                          <a:latin typeface="Times New Roman" panose="02020603050405020304" pitchFamily="18" charset="0"/>
                          <a:cs typeface="Times New Roman" panose="02020603050405020304" pitchFamily="18" charset="0"/>
                        </a:rPr>
                        <a:t>Como existe grande concorrência neste tipo de indústria, os clientes acabam por ter mais flexibilidade, no que diz respeito ao poder negocial deles mesmos.</a:t>
                      </a:r>
                    </a:p>
                    <a:p>
                      <a:pPr algn="just"/>
                      <a:endParaRPr lang="pt-PT" sz="1400" dirty="0">
                        <a:solidFill>
                          <a:schemeClr val="tx1"/>
                        </a:solidFill>
                        <a:latin typeface="Times New Roman" panose="02020603050405020304" pitchFamily="18" charset="0"/>
                        <a:cs typeface="Times New Roman" panose="02020603050405020304" pitchFamily="18" charset="0"/>
                      </a:endParaRPr>
                    </a:p>
                    <a:p>
                      <a:pPr algn="just"/>
                      <a:r>
                        <a:rPr lang="pt-PT" sz="1400" dirty="0">
                          <a:solidFill>
                            <a:schemeClr val="tx1"/>
                          </a:solidFill>
                          <a:latin typeface="Times New Roman" panose="02020603050405020304" pitchFamily="18" charset="0"/>
                          <a:cs typeface="Times New Roman" panose="02020603050405020304" pitchFamily="18" charset="0"/>
                        </a:rPr>
                        <a:t>Conclusão: Média-Alta</a:t>
                      </a:r>
                    </a:p>
                  </a:txBody>
                  <a:tcPr anchor="ctr"/>
                </a:tc>
                <a:extLst>
                  <a:ext uri="{0D108BD9-81ED-4DB2-BD59-A6C34878D82A}">
                    <a16:rowId xmlns:a16="http://schemas.microsoft.com/office/drawing/2014/main" val="1221275666"/>
                  </a:ext>
                </a:extLst>
              </a:tr>
              <a:tr h="933062">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Rivalidade entre concorrentes atuais</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sz="1400" dirty="0">
                          <a:solidFill>
                            <a:schemeClr val="tx1"/>
                          </a:solidFill>
                          <a:latin typeface="Times New Roman" panose="02020603050405020304" pitchFamily="18" charset="0"/>
                          <a:cs typeface="Times New Roman" panose="02020603050405020304" pitchFamily="18" charset="0"/>
                        </a:rPr>
                        <a:t>A rivalidade entre concorrentes atuais é elevado, devido à grande concorrência no mercado e por isso quererem alcançar um grande número de clientes, muitas vezes esta rivalidade acontece, pela prática de melhores preços</a:t>
                      </a:r>
                    </a:p>
                    <a:p>
                      <a:pPr algn="just"/>
                      <a:endParaRPr lang="pt-PT" sz="1400" dirty="0">
                        <a:solidFill>
                          <a:schemeClr val="tx1"/>
                        </a:solidFill>
                        <a:latin typeface="Times New Roman" panose="02020603050405020304" pitchFamily="18" charset="0"/>
                        <a:cs typeface="Times New Roman" panose="02020603050405020304" pitchFamily="18" charset="0"/>
                      </a:endParaRPr>
                    </a:p>
                    <a:p>
                      <a:pPr algn="just"/>
                      <a:r>
                        <a:rPr lang="pt-PT" sz="1400" dirty="0">
                          <a:solidFill>
                            <a:schemeClr val="tx1"/>
                          </a:solidFill>
                          <a:latin typeface="Times New Roman" panose="02020603050405020304" pitchFamily="18" charset="0"/>
                          <a:cs typeface="Times New Roman" panose="02020603050405020304" pitchFamily="18" charset="0"/>
                        </a:rPr>
                        <a:t>Conclusão: Alta</a:t>
                      </a:r>
                    </a:p>
                  </a:txBody>
                  <a:tcPr anchor="ctr"/>
                </a:tc>
                <a:extLst>
                  <a:ext uri="{0D108BD9-81ED-4DB2-BD59-A6C34878D82A}">
                    <a16:rowId xmlns:a16="http://schemas.microsoft.com/office/drawing/2014/main" val="847363577"/>
                  </a:ext>
                </a:extLst>
              </a:tr>
              <a:tr h="530846">
                <a:tc>
                  <a:txBody>
                    <a:bodyPr/>
                    <a:lstStyle/>
                    <a:p>
                      <a:pPr algn="ctr"/>
                      <a:r>
                        <a:rPr lang="pt-PT" sz="1600" b="1" dirty="0">
                          <a:solidFill>
                            <a:schemeClr val="tx1"/>
                          </a:solidFill>
                          <a:latin typeface="Times New Roman" panose="02020603050405020304" pitchFamily="18" charset="0"/>
                          <a:cs typeface="Times New Roman" panose="02020603050405020304" pitchFamily="18" charset="0"/>
                        </a:rPr>
                        <a:t>Conclusão final</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tcPr>
                </a:tc>
                <a:tc>
                  <a:txBody>
                    <a:bodyPr/>
                    <a:lstStyle/>
                    <a:p>
                      <a:pPr algn="just"/>
                      <a:r>
                        <a:rPr lang="pt-PT" sz="1400" dirty="0">
                          <a:solidFill>
                            <a:schemeClr val="tx1"/>
                          </a:solidFill>
                          <a:latin typeface="Times New Roman" panose="02020603050405020304" pitchFamily="18" charset="0"/>
                          <a:cs typeface="Times New Roman" panose="02020603050405020304" pitchFamily="18" charset="0"/>
                        </a:rPr>
                        <a:t>Atratividade: Média-baixa ( Considerando as cinco forças de </a:t>
                      </a:r>
                      <a:r>
                        <a:rPr lang="pt-PT" sz="1400" dirty="0" err="1">
                          <a:solidFill>
                            <a:schemeClr val="tx1"/>
                          </a:solidFill>
                          <a:latin typeface="Times New Roman" panose="02020603050405020304" pitchFamily="18" charset="0"/>
                          <a:cs typeface="Times New Roman" panose="02020603050405020304" pitchFamily="18" charset="0"/>
                        </a:rPr>
                        <a:t>Porter</a:t>
                      </a:r>
                      <a:r>
                        <a:rPr lang="pt-PT" sz="1400" dirty="0">
                          <a:solidFill>
                            <a:schemeClr val="tx1"/>
                          </a:solidFill>
                          <a:latin typeface="Times New Roman" panose="02020603050405020304" pitchFamily="18" charset="0"/>
                          <a:cs typeface="Times New Roman" panose="02020603050405020304" pitchFamily="18" charset="0"/>
                        </a:rPr>
                        <a:t>, sendo elas em resumo Média-alta, a atratividade é o oposto, que é Média-baixa).</a:t>
                      </a:r>
                    </a:p>
                  </a:txBody>
                  <a:tcPr anchor="ctr"/>
                </a:tc>
                <a:extLst>
                  <a:ext uri="{0D108BD9-81ED-4DB2-BD59-A6C34878D82A}">
                    <a16:rowId xmlns:a16="http://schemas.microsoft.com/office/drawing/2014/main" val="2812877096"/>
                  </a:ext>
                </a:extLst>
              </a:tr>
            </a:tbl>
          </a:graphicData>
        </a:graphic>
      </p:graphicFrame>
    </p:spTree>
    <p:extLst>
      <p:ext uri="{BB962C8B-B14F-4D97-AF65-F5344CB8AC3E}">
        <p14:creationId xmlns:p14="http://schemas.microsoft.com/office/powerpoint/2010/main" val="252116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AE9A15-793E-4F58-B2AC-C4DC76681B36}"/>
              </a:ext>
            </a:extLst>
          </p:cNvPr>
          <p:cNvSpPr>
            <a:spLocks noGrp="1"/>
          </p:cNvSpPr>
          <p:nvPr>
            <p:ph type="title"/>
          </p:nvPr>
        </p:nvSpPr>
        <p:spPr/>
        <p:txBody>
          <a:bodyPr/>
          <a:lstStyle/>
          <a:p>
            <a:r>
              <a:rPr lang="pt-PT" dirty="0">
                <a:latin typeface="Times New Roman" panose="02020603050405020304" pitchFamily="18" charset="0"/>
                <a:cs typeface="Times New Roman" panose="02020603050405020304" pitchFamily="18" charset="0"/>
              </a:rPr>
              <a:t>Estrutura da indústria</a:t>
            </a:r>
          </a:p>
        </p:txBody>
      </p:sp>
      <p:sp>
        <p:nvSpPr>
          <p:cNvPr id="3" name="CaixaDeTexto 2">
            <a:extLst>
              <a:ext uri="{FF2B5EF4-FFF2-40B4-BE49-F238E27FC236}">
                <a16:creationId xmlns:a16="http://schemas.microsoft.com/office/drawing/2014/main" id="{1FF3F48E-17BE-4922-8606-F90D1EBE68BD}"/>
              </a:ext>
            </a:extLst>
          </p:cNvPr>
          <p:cNvSpPr txBox="1"/>
          <p:nvPr/>
        </p:nvSpPr>
        <p:spPr>
          <a:xfrm>
            <a:off x="1581990" y="1778696"/>
            <a:ext cx="9028020" cy="1754326"/>
          </a:xfrm>
          <a:prstGeom prst="rect">
            <a:avLst/>
          </a:prstGeom>
          <a:noFill/>
        </p:spPr>
        <p:txBody>
          <a:bodyPr wrap="square" rtlCol="0">
            <a:spAutoFit/>
          </a:bodyPr>
          <a:lstStyle/>
          <a:p>
            <a:pPr algn="just"/>
            <a:r>
              <a:rPr lang="pt-PT" dirty="0"/>
              <a:t>	A Estrutura da Indústria em que se enquadra é a Indústria fragmentada e em crescimento, isto porque já há uma grande quantidade de empresas na Indústria de desenvolvimento tecnológico e, cada vez mais, parece ser uma tendência frequente a criação de novas empresas deste tipo de indústria. Assim sendo, podemos associar que a mesma está em crescimento. </a:t>
            </a:r>
          </a:p>
          <a:p>
            <a:endParaRPr lang="pt-PT" dirty="0"/>
          </a:p>
        </p:txBody>
      </p:sp>
      <p:pic>
        <p:nvPicPr>
          <p:cNvPr id="8" name="Marcador de Posição de Conteúdo 7">
            <a:extLst>
              <a:ext uri="{FF2B5EF4-FFF2-40B4-BE49-F238E27FC236}">
                <a16:creationId xmlns:a16="http://schemas.microsoft.com/office/drawing/2014/main" id="{F0D02B22-1687-4133-9B2F-4ADA54CE6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294" y="3533022"/>
            <a:ext cx="6645411" cy="2857206"/>
          </a:xfrm>
        </p:spPr>
      </p:pic>
    </p:spTree>
    <p:extLst>
      <p:ext uri="{BB962C8B-B14F-4D97-AF65-F5344CB8AC3E}">
        <p14:creationId xmlns:p14="http://schemas.microsoft.com/office/powerpoint/2010/main" val="1049673912"/>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LALALLAlalaaaa">
      <a:majorFont>
        <a:latin typeface="Times New Roman"/>
        <a:ea typeface=""/>
        <a:cs typeface=""/>
      </a:majorFont>
      <a:minorFont>
        <a:latin typeface="Times New Roman"/>
        <a:ea typeface=""/>
        <a:cs typeface=""/>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Recorte">
  <a:themeElements>
    <a:clrScheme name="Recorte">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23E46ECC4AE949A277FD6DF33F84A8" ma:contentTypeVersion="4" ma:contentTypeDescription="Create a new document." ma:contentTypeScope="" ma:versionID="6df5c7ca374c8f314970536678f9d1dc">
  <xsd:schema xmlns:xsd="http://www.w3.org/2001/XMLSchema" xmlns:xs="http://www.w3.org/2001/XMLSchema" xmlns:p="http://schemas.microsoft.com/office/2006/metadata/properties" xmlns:ns3="02def98e-4dd3-4e7c-a593-6b9aa443d612" targetNamespace="http://schemas.microsoft.com/office/2006/metadata/properties" ma:root="true" ma:fieldsID="0c024d2e1e1a53467b8fc070fa1c0df7" ns3:_="">
    <xsd:import namespace="02def98e-4dd3-4e7c-a593-6b9aa443d61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def98e-4dd3-4e7c-a593-6b9aa443d6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1D8D85-B514-480F-B017-8CF5BB8C80B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02def98e-4dd3-4e7c-a593-6b9aa443d612"/>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947BDD4-D9A9-4F49-A10B-0F9321B27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def98e-4dd3-4e7c-a593-6b9aa443d6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C69B4A-3161-4084-8338-AC99B7BC78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TotalTime>
  <Words>4412</Words>
  <Application>Microsoft Office PowerPoint</Application>
  <PresentationFormat>Ecrã Panorâmico</PresentationFormat>
  <Paragraphs>396</Paragraphs>
  <Slides>43</Slides>
  <Notes>0</Notes>
  <HiddenSlides>0</HiddenSlides>
  <MMClips>0</MMClips>
  <ScaleCrop>false</ScaleCrop>
  <HeadingPairs>
    <vt:vector size="6" baseType="variant">
      <vt:variant>
        <vt:lpstr>Tipos de letra usados</vt:lpstr>
      </vt:variant>
      <vt:variant>
        <vt:i4>6</vt:i4>
      </vt:variant>
      <vt:variant>
        <vt:lpstr>Tema</vt:lpstr>
      </vt:variant>
      <vt:variant>
        <vt:i4>2</vt:i4>
      </vt:variant>
      <vt:variant>
        <vt:lpstr>Títulos dos diapositivos</vt:lpstr>
      </vt:variant>
      <vt:variant>
        <vt:i4>43</vt:i4>
      </vt:variant>
    </vt:vector>
  </HeadingPairs>
  <TitlesOfParts>
    <vt:vector size="51" baseType="lpstr">
      <vt:lpstr>Arial</vt:lpstr>
      <vt:lpstr>Calibri</vt:lpstr>
      <vt:lpstr>Calibri Light</vt:lpstr>
      <vt:lpstr>Franklin Gothic Book</vt:lpstr>
      <vt:lpstr>Times New Roman</vt:lpstr>
      <vt:lpstr>Wingdings</vt:lpstr>
      <vt:lpstr>Recorte</vt:lpstr>
      <vt:lpstr>Recorte</vt:lpstr>
      <vt:lpstr>Apresentação do PowerPoint</vt:lpstr>
      <vt:lpstr>Índice</vt:lpstr>
      <vt:lpstr>Sobre a Moving2U</vt:lpstr>
      <vt:lpstr>Análise Externa</vt:lpstr>
      <vt:lpstr>Apresentação do PowerPoint</vt:lpstr>
      <vt:lpstr>Apresentação do PowerPoint</vt:lpstr>
      <vt:lpstr>Apresentação do PowerPoint</vt:lpstr>
      <vt:lpstr>Apresentação do PowerPoint</vt:lpstr>
      <vt:lpstr>Estrutura da indústria</vt:lpstr>
      <vt:lpstr>Apresentação do PowerPoint</vt:lpstr>
      <vt:lpstr>Análise interna</vt:lpstr>
      <vt:lpstr>Recursos da empresa</vt:lpstr>
      <vt:lpstr>Recursos Humanos</vt:lpstr>
      <vt:lpstr>Recursos Humanos</vt:lpstr>
      <vt:lpstr>Recursos Financeiros</vt:lpstr>
      <vt:lpstr>Recursos Financeiros</vt:lpstr>
      <vt:lpstr>Explicação do Gráfico do slide anterior</vt:lpstr>
      <vt:lpstr>Recursos Organizacionais</vt:lpstr>
      <vt:lpstr>Categoria de custos</vt:lpstr>
      <vt:lpstr>Economia de custos</vt:lpstr>
      <vt:lpstr>Apresentação do PowerPoint</vt:lpstr>
      <vt:lpstr>Apresentação do PowerPoint</vt:lpstr>
      <vt:lpstr>Competências centrais</vt:lpstr>
      <vt:lpstr>Apresentação do PowerPoint</vt:lpstr>
      <vt:lpstr>Apresentação do PowerPoint</vt:lpstr>
      <vt:lpstr>Visão</vt:lpstr>
      <vt:lpstr>Apreciação crítica da visão</vt:lpstr>
      <vt:lpstr>Missão</vt:lpstr>
      <vt:lpstr>Apreciação crítica da missão</vt:lpstr>
      <vt:lpstr>Valores da empresa</vt:lpstr>
      <vt:lpstr>Objetivos</vt:lpstr>
      <vt:lpstr>Objetivos não financeiros</vt:lpstr>
      <vt:lpstr>Objetivos financeiros</vt:lpstr>
      <vt:lpstr>SMART</vt:lpstr>
      <vt:lpstr>Estratégia empresarial</vt:lpstr>
      <vt:lpstr>Vantagem competitiva</vt:lpstr>
      <vt:lpstr>Estratégia corporativa</vt:lpstr>
      <vt:lpstr>Estratégia de expansão de atividade</vt:lpstr>
      <vt:lpstr>Estratégia de diversificação</vt:lpstr>
      <vt:lpstr>Estratégica de integração vertical </vt:lpstr>
      <vt:lpstr>Estratégia de internacionalização</vt:lpstr>
      <vt:lpstr>Estratégia reestruturação</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Afonso Miguel Rodrigues Mendes</dc:creator>
  <cp:lastModifiedBy>Nuno Domingues</cp:lastModifiedBy>
  <cp:revision>7</cp:revision>
  <dcterms:created xsi:type="dcterms:W3CDTF">2020-12-26T17:09:38Z</dcterms:created>
  <dcterms:modified xsi:type="dcterms:W3CDTF">2020-12-28T21:18:43Z</dcterms:modified>
</cp:coreProperties>
</file>