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57" r:id="rId5"/>
    <p:sldId id="272" r:id="rId6"/>
    <p:sldId id="275" r:id="rId7"/>
    <p:sldId id="276" r:id="rId8"/>
    <p:sldId id="287" r:id="rId9"/>
    <p:sldId id="278" r:id="rId10"/>
    <p:sldId id="267" r:id="rId11"/>
    <p:sldId id="268" r:id="rId12"/>
    <p:sldId id="266" r:id="rId13"/>
    <p:sldId id="269" r:id="rId14"/>
    <p:sldId id="264" r:id="rId15"/>
    <p:sldId id="265" r:id="rId16"/>
    <p:sldId id="270" r:id="rId17"/>
    <p:sldId id="282" r:id="rId18"/>
    <p:sldId id="280" r:id="rId19"/>
    <p:sldId id="284" r:id="rId20"/>
    <p:sldId id="285" r:id="rId21"/>
    <p:sldId id="286" r:id="rId22"/>
    <p:sldId id="283" r:id="rId23"/>
    <p:sldId id="281" r:id="rId24"/>
    <p:sldId id="279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.altamirano\OneDrive%20-%20Quidel%20Corporation\Documents\OneDrive_Workspace\Sofia_Quantitative_CNN_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Sofia-Q Assay Images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6945952894947"/>
          <c:y val="0.17882914263969793"/>
          <c:w val="0.87520035608283064"/>
          <c:h val="0.62345695635629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 Data Set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2497</c:v>
                </c:pt>
                <c:pt idx="1">
                  <c:v>500</c:v>
                </c:pt>
                <c:pt idx="2">
                  <c:v>530</c:v>
                </c:pt>
                <c:pt idx="3">
                  <c:v>530</c:v>
                </c:pt>
                <c:pt idx="4">
                  <c:v>249</c:v>
                </c:pt>
                <c:pt idx="5">
                  <c:v>250</c:v>
                </c:pt>
                <c:pt idx="6">
                  <c:v>125</c:v>
                </c:pt>
                <c:pt idx="7">
                  <c:v>125</c:v>
                </c:pt>
                <c:pt idx="8">
                  <c:v>125</c:v>
                </c:pt>
                <c:pt idx="9">
                  <c:v>123</c:v>
                </c:pt>
                <c:pt idx="10">
                  <c:v>138</c:v>
                </c:pt>
                <c:pt idx="11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F-49F3-A38E-FBD3C68E71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70753488"/>
        <c:axId val="470762640"/>
      </c:barChart>
      <c:catAx>
        <c:axId val="47075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Concentration</a:t>
                </a:r>
              </a:p>
            </c:rich>
          </c:tx>
          <c:layout>
            <c:manualLayout>
              <c:xMode val="edge"/>
              <c:yMode val="edge"/>
              <c:x val="0.45208502338776596"/>
              <c:y val="0.88596639639375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62640"/>
        <c:crosses val="autoZero"/>
        <c:auto val="1"/>
        <c:lblAlgn val="ctr"/>
        <c:lblOffset val="100"/>
        <c:noMultiLvlLbl val="0"/>
      </c:catAx>
      <c:valAx>
        <c:axId val="470762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Images</a:t>
                </a:r>
              </a:p>
            </c:rich>
          </c:tx>
          <c:layout>
            <c:manualLayout>
              <c:xMode val="edge"/>
              <c:yMode val="edge"/>
              <c:x val="2.014750740318913E-2"/>
              <c:y val="0.279191230278371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5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</a:t>
            </a:r>
          </a:p>
          <a:p>
            <a:pPr>
              <a:defRPr/>
            </a:pPr>
            <a:r>
              <a:rPr lang="en-US" baseline="0"/>
              <a:t>Balanced and 30 Sample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8-4C0F-816E-2EE45E2F8509}"/>
            </c:ext>
          </c:extLst>
        </c:ser>
        <c:ser>
          <c:idx val="1"/>
          <c:order val="1"/>
          <c:tx>
            <c:v>4PL 30 Sample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8-4C0F-816E-2EE45E2F8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 All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1-4C0B-B2B2-AB0A96E246B1}"/>
            </c:ext>
          </c:extLst>
        </c:ser>
        <c:ser>
          <c:idx val="3"/>
          <c:order val="1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51-4C0B-B2B2-AB0A96E246B1}"/>
            </c:ext>
          </c:extLst>
        </c:ser>
        <c:ser>
          <c:idx val="1"/>
          <c:order val="2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51-4C0B-B2B2-AB0A96E246B1}"/>
            </c:ext>
          </c:extLst>
        </c:ser>
        <c:ser>
          <c:idx val="2"/>
          <c:order val="3"/>
          <c:tx>
            <c:v>4PL 30 Samples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51-4C0B-B2B2-AB0A96E24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 All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7B-4432-B4A9-683CA832170A}"/>
            </c:ext>
          </c:extLst>
        </c:ser>
        <c:ser>
          <c:idx val="3"/>
          <c:order val="1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7B-4432-B4A9-683CA832170A}"/>
            </c:ext>
          </c:extLst>
        </c:ser>
        <c:ser>
          <c:idx val="1"/>
          <c:order val="2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7B-4432-B4A9-683CA832170A}"/>
            </c:ext>
          </c:extLst>
        </c:ser>
        <c:ser>
          <c:idx val="2"/>
          <c:order val="3"/>
          <c:tx>
            <c:v>4PL 30 Samples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7B-4432-B4A9-683CA8321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CV for CNN vs 4PL - All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Graphs!$H$4:$H$15</c:f>
              <c:numCache>
                <c:formatCode>General</c:formatCode>
                <c:ptCount val="12"/>
                <c:pt idx="0">
                  <c:v>1.2508633738545201</c:v>
                </c:pt>
                <c:pt idx="1">
                  <c:v>0.46759113195474</c:v>
                </c:pt>
                <c:pt idx="2">
                  <c:v>0.35184359205754501</c:v>
                </c:pt>
                <c:pt idx="3">
                  <c:v>0.28090675703930601</c:v>
                </c:pt>
                <c:pt idx="4">
                  <c:v>0.187042214942401</c:v>
                </c:pt>
                <c:pt idx="5">
                  <c:v>0.20720184954915699</c:v>
                </c:pt>
                <c:pt idx="6">
                  <c:v>0.180479058838516</c:v>
                </c:pt>
                <c:pt idx="7">
                  <c:v>0.10368444936737101</c:v>
                </c:pt>
                <c:pt idx="8">
                  <c:v>0.110890031686005</c:v>
                </c:pt>
                <c:pt idx="9">
                  <c:v>0.25989169652504301</c:v>
                </c:pt>
                <c:pt idx="10">
                  <c:v>0.187384305538636</c:v>
                </c:pt>
                <c:pt idx="11">
                  <c:v>0.14460856707693701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0-4F17-9616-7D5A93DBB214}"/>
            </c:ext>
          </c:extLst>
        </c:ser>
        <c:ser>
          <c:idx val="3"/>
          <c:order val="1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Graphs!$H$18:$H$29</c:f>
              <c:numCache>
                <c:formatCode>General</c:formatCode>
                <c:ptCount val="12"/>
                <c:pt idx="0">
                  <c:v>0.88406162840806901</c:v>
                </c:pt>
                <c:pt idx="1">
                  <c:v>0.63245147738044505</c:v>
                </c:pt>
                <c:pt idx="2">
                  <c:v>0.56964857100716004</c:v>
                </c:pt>
                <c:pt idx="3">
                  <c:v>0.346261699632751</c:v>
                </c:pt>
                <c:pt idx="4">
                  <c:v>0.18444027032596699</c:v>
                </c:pt>
                <c:pt idx="5">
                  <c:v>0.235285850040414</c:v>
                </c:pt>
                <c:pt idx="6">
                  <c:v>0.16106521664526399</c:v>
                </c:pt>
                <c:pt idx="7">
                  <c:v>0.106750396886565</c:v>
                </c:pt>
                <c:pt idx="8">
                  <c:v>0.13351550429845199</c:v>
                </c:pt>
                <c:pt idx="9">
                  <c:v>0.20650004118116599</c:v>
                </c:pt>
                <c:pt idx="10">
                  <c:v>0.113542444091089</c:v>
                </c:pt>
                <c:pt idx="11">
                  <c:v>9.8794522935838805E-2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0-4F17-9616-7D5A93DBB214}"/>
            </c:ext>
          </c:extLst>
        </c:ser>
        <c:ser>
          <c:idx val="1"/>
          <c:order val="2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Graphs!$W$4:$W$15</c:f>
              <c:numCache>
                <c:formatCode>General</c:formatCode>
                <c:ptCount val="12"/>
                <c:pt idx="0">
                  <c:v>1.4177650955844401</c:v>
                </c:pt>
                <c:pt idx="1">
                  <c:v>0.73185203775857399</c:v>
                </c:pt>
                <c:pt idx="2">
                  <c:v>0.539225634903582</c:v>
                </c:pt>
                <c:pt idx="3">
                  <c:v>0.50772779876340501</c:v>
                </c:pt>
                <c:pt idx="4">
                  <c:v>0.37770962390554602</c:v>
                </c:pt>
                <c:pt idx="5">
                  <c:v>0.31875838605317502</c:v>
                </c:pt>
                <c:pt idx="6">
                  <c:v>0.26777676260204603</c:v>
                </c:pt>
                <c:pt idx="7">
                  <c:v>0.16819615698916399</c:v>
                </c:pt>
                <c:pt idx="8">
                  <c:v>0.36642439159307699</c:v>
                </c:pt>
                <c:pt idx="9">
                  <c:v>0.40227570637630999</c:v>
                </c:pt>
                <c:pt idx="10">
                  <c:v>0.42705584684593501</c:v>
                </c:pt>
                <c:pt idx="11">
                  <c:v>0.243726011424236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30-4F17-9616-7D5A93DBB214}"/>
            </c:ext>
          </c:extLst>
        </c:ser>
        <c:ser>
          <c:idx val="2"/>
          <c:order val="3"/>
          <c:tx>
            <c:v>4PL 30 Samples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Graphs!$W$18:$W$29</c:f>
              <c:numCache>
                <c:formatCode>General</c:formatCode>
                <c:ptCount val="12"/>
                <c:pt idx="0">
                  <c:v>1.39160902134062</c:v>
                </c:pt>
                <c:pt idx="1">
                  <c:v>0.80725007378882296</c:v>
                </c:pt>
                <c:pt idx="2">
                  <c:v>0.42433925426306202</c:v>
                </c:pt>
                <c:pt idx="3">
                  <c:v>0.36527052122918902</c:v>
                </c:pt>
                <c:pt idx="4">
                  <c:v>0.44368164410712901</c:v>
                </c:pt>
                <c:pt idx="5">
                  <c:v>0.26843189777479098</c:v>
                </c:pt>
                <c:pt idx="6">
                  <c:v>0.25584148877574697</c:v>
                </c:pt>
                <c:pt idx="7">
                  <c:v>0.15529833492325301</c:v>
                </c:pt>
                <c:pt idx="8">
                  <c:v>0.26543230973498499</c:v>
                </c:pt>
                <c:pt idx="9">
                  <c:v>0.220215993996075</c:v>
                </c:pt>
                <c:pt idx="10">
                  <c:v>0.36789440099770099</c:v>
                </c:pt>
                <c:pt idx="11">
                  <c:v>0.292279795125716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30-4F17-9616-7D5A93DBB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Sofia-Q Assay</a:t>
            </a:r>
            <a:r>
              <a:rPr lang="en-US" baseline="0" dirty="0"/>
              <a:t> Images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740264860864427E-2"/>
          <c:y val="0.26848491057576912"/>
          <c:w val="0.90442946961206294"/>
          <c:h val="0.584637766004156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Balanced Data Set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123</c:v>
                </c:pt>
                <c:pt idx="2">
                  <c:v>123</c:v>
                </c:pt>
                <c:pt idx="3">
                  <c:v>123</c:v>
                </c:pt>
                <c:pt idx="4">
                  <c:v>123</c:v>
                </c:pt>
                <c:pt idx="5">
                  <c:v>123</c:v>
                </c:pt>
                <c:pt idx="6">
                  <c:v>123</c:v>
                </c:pt>
                <c:pt idx="7">
                  <c:v>123</c:v>
                </c:pt>
                <c:pt idx="8">
                  <c:v>123</c:v>
                </c:pt>
                <c:pt idx="9">
                  <c:v>123</c:v>
                </c:pt>
                <c:pt idx="10">
                  <c:v>123</c:v>
                </c:pt>
                <c:pt idx="1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A-45D3-B3D0-3F88D4FF25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19159696"/>
        <c:axId val="719163024"/>
      </c:barChart>
      <c:catAx>
        <c:axId val="71915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Concentration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163024"/>
        <c:crosses val="autoZero"/>
        <c:auto val="1"/>
        <c:lblAlgn val="ctr"/>
        <c:lblOffset val="100"/>
        <c:noMultiLvlLbl val="0"/>
      </c:catAx>
      <c:valAx>
        <c:axId val="719163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Images</a:t>
                </a:r>
              </a:p>
            </c:rich>
          </c:tx>
          <c:layout>
            <c:manualLayout>
              <c:xMode val="edge"/>
              <c:yMode val="edge"/>
              <c:x val="0"/>
              <c:y val="0.366166027573690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15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4PL - Full vs 30 Sample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7-45CD-B105-2BF7E56C7B58}"/>
            </c:ext>
          </c:extLst>
        </c:ser>
        <c:ser>
          <c:idx val="1"/>
          <c:order val="1"/>
          <c:tx>
            <c:v>4PL 30 Sample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7-45CD-B105-2BF7E56C7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4PL - Full vs 30 Sample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C-4A60-AC0D-E6904DA412B8}"/>
            </c:ext>
          </c:extLst>
        </c:ser>
        <c:ser>
          <c:idx val="1"/>
          <c:order val="1"/>
          <c:tx>
            <c:v>4PL 30 Sample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C-4A60-AC0D-E6904DA41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- Full vs Balanced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E-4D44-AF82-A8F642BE400B}"/>
            </c:ext>
          </c:extLst>
        </c:ser>
        <c:ser>
          <c:idx val="1"/>
          <c:order val="1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E-4D44-AF82-A8F642BE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- Full vs Balanced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7-4316-8B01-6D0DE3F7BB1D}"/>
            </c:ext>
          </c:extLst>
        </c:ser>
        <c:ser>
          <c:idx val="1"/>
          <c:order val="1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17-4316-8B01-6D0DE3F7B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 Full Dataset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7-409F-A806-45EA2BF9582E}"/>
            </c:ext>
          </c:extLst>
        </c:ser>
        <c:ser>
          <c:idx val="1"/>
          <c:order val="1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17-409F-A806-45EA2BF95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 Full Dataset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Full Dataset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Graphs!$D$4:$D$15</c:f>
              <c:numCache>
                <c:formatCode>General</c:formatCode>
                <c:ptCount val="12"/>
                <c:pt idx="0">
                  <c:v>0.13311139713476</c:v>
                </c:pt>
                <c:pt idx="1">
                  <c:v>0.37714709035070498</c:v>
                </c:pt>
                <c:pt idx="2">
                  <c:v>0.61222499043126599</c:v>
                </c:pt>
                <c:pt idx="3">
                  <c:v>1.06311928741633</c:v>
                </c:pt>
                <c:pt idx="4">
                  <c:v>2.00717571046617</c:v>
                </c:pt>
                <c:pt idx="5">
                  <c:v>3.9021793507240901</c:v>
                </c:pt>
                <c:pt idx="6">
                  <c:v>9.0949954986572195</c:v>
                </c:pt>
                <c:pt idx="7">
                  <c:v>20.9675611696745</c:v>
                </c:pt>
                <c:pt idx="8">
                  <c:v>43.486351237577502</c:v>
                </c:pt>
                <c:pt idx="9">
                  <c:v>79.176239816766</c:v>
                </c:pt>
                <c:pt idx="10">
                  <c:v>162.62569146407199</c:v>
                </c:pt>
                <c:pt idx="11">
                  <c:v>238.12262420654201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A-4632-BFD2-B8502072B9E0}"/>
            </c:ext>
          </c:extLst>
        </c:ser>
        <c:ser>
          <c:idx val="1"/>
          <c:order val="1"/>
          <c:tx>
            <c:v>4PL Full Dataset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Graphs!$I$18:$I$29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Graphs!$S$4:$S$15</c:f>
              <c:numCache>
                <c:formatCode>General</c:formatCode>
                <c:ptCount val="12"/>
                <c:pt idx="0">
                  <c:v>4.8846424872884001E-2</c:v>
                </c:pt>
                <c:pt idx="1">
                  <c:v>0.20846711553514699</c:v>
                </c:pt>
                <c:pt idx="2">
                  <c:v>0.51332390921562199</c:v>
                </c:pt>
                <c:pt idx="3">
                  <c:v>1.11902802655347</c:v>
                </c:pt>
                <c:pt idx="4">
                  <c:v>2.1382730455269701</c:v>
                </c:pt>
                <c:pt idx="5">
                  <c:v>4.17353011122837</c:v>
                </c:pt>
                <c:pt idx="6">
                  <c:v>7.2023923613756002</c:v>
                </c:pt>
                <c:pt idx="7">
                  <c:v>13.857269257471099</c:v>
                </c:pt>
                <c:pt idx="8">
                  <c:v>41.053391418638398</c:v>
                </c:pt>
                <c:pt idx="9">
                  <c:v>72.187429938866103</c:v>
                </c:pt>
                <c:pt idx="10">
                  <c:v>185.28971684068799</c:v>
                </c:pt>
                <c:pt idx="11">
                  <c:v>249.984615579641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A-4632-BFD2-B8502072B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Mean for CNN vs 4PL -</a:t>
            </a:r>
          </a:p>
          <a:p>
            <a:pPr>
              <a:defRPr/>
            </a:pPr>
            <a:r>
              <a:rPr lang="en-US" baseline="0"/>
              <a:t>Balanced and 30 Sample Datasets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CNN Balanced Dataset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Graphs!$D$18:$D$29</c:f>
              <c:numCache>
                <c:formatCode>General</c:formatCode>
                <c:ptCount val="12"/>
                <c:pt idx="0">
                  <c:v>0.22820136931381699</c:v>
                </c:pt>
                <c:pt idx="1">
                  <c:v>0.37135209391514401</c:v>
                </c:pt>
                <c:pt idx="2">
                  <c:v>0.55239465703134905</c:v>
                </c:pt>
                <c:pt idx="3">
                  <c:v>0.93061404710724205</c:v>
                </c:pt>
                <c:pt idx="4">
                  <c:v>1.52499790702547</c:v>
                </c:pt>
                <c:pt idx="5">
                  <c:v>3.6123508846058501</c:v>
                </c:pt>
                <c:pt idx="6">
                  <c:v>8.2090956537346997</c:v>
                </c:pt>
                <c:pt idx="7">
                  <c:v>17.0349589398032</c:v>
                </c:pt>
                <c:pt idx="8">
                  <c:v>34.026313557344302</c:v>
                </c:pt>
                <c:pt idx="9">
                  <c:v>65.549462770160801</c:v>
                </c:pt>
                <c:pt idx="10">
                  <c:v>98.253900655110598</c:v>
                </c:pt>
                <c:pt idx="11">
                  <c:v>145.409169247275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D-4E47-A340-9B55797B6F34}"/>
            </c:ext>
          </c:extLst>
        </c:ser>
        <c:ser>
          <c:idx val="1"/>
          <c:order val="1"/>
          <c:tx>
            <c:v>4PL 30 Sample Dataset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Graphs!$X$4:$X$15</c:f>
              <c:numCache>
                <c:formatCode>General</c:formatCode>
                <c:ptCount val="1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8</c:v>
                </c:pt>
                <c:pt idx="7">
                  <c:v>16</c:v>
                </c:pt>
                <c:pt idx="8">
                  <c:v>32</c:v>
                </c:pt>
                <c:pt idx="9">
                  <c:v>64</c:v>
                </c:pt>
                <c:pt idx="10">
                  <c:v>128</c:v>
                </c:pt>
                <c:pt idx="11">
                  <c:v>256</c:v>
                </c:pt>
              </c:numCache>
            </c:numRef>
          </c:cat>
          <c:val>
            <c:numRef>
              <c:f>Graphs!$S$18:$S$29</c:f>
              <c:numCache>
                <c:formatCode>General</c:formatCode>
                <c:ptCount val="12"/>
                <c:pt idx="0">
                  <c:v>3.8406558535287003E-2</c:v>
                </c:pt>
                <c:pt idx="1">
                  <c:v>0.225532318563402</c:v>
                </c:pt>
                <c:pt idx="2">
                  <c:v>0.60125833017407904</c:v>
                </c:pt>
                <c:pt idx="3">
                  <c:v>1.1483726066553199</c:v>
                </c:pt>
                <c:pt idx="4">
                  <c:v>2.1975422199059298</c:v>
                </c:pt>
                <c:pt idx="5">
                  <c:v>4.9677356812484703</c:v>
                </c:pt>
                <c:pt idx="6">
                  <c:v>7.65213635455338</c:v>
                </c:pt>
                <c:pt idx="7">
                  <c:v>13.8910748335298</c:v>
                </c:pt>
                <c:pt idx="8">
                  <c:v>38.900787064758703</c:v>
                </c:pt>
                <c:pt idx="9">
                  <c:v>66.693076272137603</c:v>
                </c:pt>
                <c:pt idx="10">
                  <c:v>193.212374860354</c:v>
                </c:pt>
                <c:pt idx="11">
                  <c:v>227.197495113749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2D-4E47-A340-9B55797B6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773967"/>
        <c:axId val="1722332655"/>
      </c:barChart>
      <c:catAx>
        <c:axId val="12317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32655"/>
        <c:crossesAt val="0.1"/>
        <c:auto val="1"/>
        <c:lblAlgn val="ctr"/>
        <c:lblOffset val="100"/>
        <c:noMultiLvlLbl val="0"/>
      </c:catAx>
      <c:valAx>
        <c:axId val="17223326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7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9606EB-1083-4426-ACE9-275A447A2E1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900282-F835-4763-9DFA-B4C09F50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23EC-3669-40C2-8DA3-AF980FD99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Assay Concentration Prediction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90DDD-9977-4EAA-A155-CA2746689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Altamirano</a:t>
            </a:r>
          </a:p>
          <a:p>
            <a:r>
              <a:rPr lang="en-US" dirty="0"/>
              <a:t>August 8, 2022</a:t>
            </a:r>
          </a:p>
        </p:txBody>
      </p:sp>
    </p:spTree>
    <p:extLst>
      <p:ext uri="{BB962C8B-B14F-4D97-AF65-F5344CB8AC3E}">
        <p14:creationId xmlns:p14="http://schemas.microsoft.com/office/powerpoint/2010/main" val="348387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1180-42C9-4F36-8105-354980C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807-2BD9-4949-B125-02E0F99D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takes some input and produces a guess.</a:t>
            </a:r>
          </a:p>
          <a:p>
            <a:r>
              <a:rPr lang="en-US" dirty="0"/>
              <a:t>We measure the difference between that guess and the truth.</a:t>
            </a:r>
          </a:p>
          <a:p>
            <a:r>
              <a:rPr lang="en-US" dirty="0"/>
              <a:t>Then use that information to go back and update the network to improve its guesses.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6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1180-42C9-4F36-8105-354980C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807-2BD9-4949-B125-02E0F99D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takes an image as input and </a:t>
            </a:r>
            <a:r>
              <a:rPr lang="en-US" b="1" dirty="0"/>
              <a:t>forward propagates </a:t>
            </a:r>
            <a:r>
              <a:rPr lang="en-US" dirty="0"/>
              <a:t>through the NN.</a:t>
            </a:r>
          </a:p>
          <a:p>
            <a:r>
              <a:rPr lang="en-US" dirty="0"/>
              <a:t>The NN has </a:t>
            </a:r>
            <a:r>
              <a:rPr lang="en-US" b="1" dirty="0"/>
              <a:t>layers of weights </a:t>
            </a:r>
            <a:r>
              <a:rPr lang="en-US" dirty="0"/>
              <a:t>and non-linear, differentiable </a:t>
            </a:r>
            <a:r>
              <a:rPr lang="en-US" b="1" dirty="0"/>
              <a:t>activation functions</a:t>
            </a:r>
            <a:r>
              <a:rPr lang="en-US" dirty="0"/>
              <a:t>.</a:t>
            </a:r>
          </a:p>
          <a:p>
            <a:r>
              <a:rPr lang="en-US" dirty="0"/>
              <a:t>The CNN produces a </a:t>
            </a:r>
            <a:r>
              <a:rPr lang="en-US" b="1" dirty="0"/>
              <a:t>prediction</a:t>
            </a:r>
            <a:r>
              <a:rPr lang="en-US" dirty="0"/>
              <a:t>, and we measure the difference (called the </a:t>
            </a:r>
            <a:r>
              <a:rPr lang="en-US" b="1" dirty="0"/>
              <a:t>loss</a:t>
            </a:r>
            <a:r>
              <a:rPr lang="en-US" dirty="0"/>
              <a:t>) between that prediction and the </a:t>
            </a:r>
            <a:r>
              <a:rPr lang="en-US" b="1" dirty="0"/>
              <a:t>truth</a:t>
            </a:r>
            <a:r>
              <a:rPr lang="en-US" dirty="0"/>
              <a:t>.</a:t>
            </a:r>
          </a:p>
          <a:p>
            <a:r>
              <a:rPr lang="en-US" dirty="0"/>
              <a:t>Use the loss to </a:t>
            </a:r>
            <a:r>
              <a:rPr lang="en-US" b="1" dirty="0"/>
              <a:t>backpropagate</a:t>
            </a:r>
            <a:r>
              <a:rPr lang="en-US" dirty="0"/>
              <a:t> through the network and update its weights to minimize the loss.</a:t>
            </a:r>
          </a:p>
          <a:p>
            <a:r>
              <a:rPr lang="en-US" b="1" dirty="0"/>
              <a:t>Repeat</a:t>
            </a:r>
            <a:r>
              <a:rPr lang="en-US" dirty="0"/>
              <a:t> until some stopping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188-7112-457B-B976-E0649D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E429-6208-4222-A1D0-C729D7F0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they have to be non-linear and differentiable?</a:t>
            </a:r>
          </a:p>
          <a:p>
            <a:r>
              <a:rPr lang="en-US" b="1" dirty="0"/>
              <a:t>Non-linear</a:t>
            </a:r>
            <a:r>
              <a:rPr lang="en-US" dirty="0"/>
              <a:t>: in order to extract non-linear features from the images.</a:t>
            </a:r>
          </a:p>
          <a:p>
            <a:r>
              <a:rPr lang="en-US" b="1" dirty="0"/>
              <a:t>Differentiable</a:t>
            </a:r>
            <a:r>
              <a:rPr lang="en-US" dirty="0"/>
              <a:t>:  so that the gradient of the loss </a:t>
            </a:r>
            <a:r>
              <a:rPr lang="en-US" dirty="0" err="1"/>
              <a:t>w.r.t.</a:t>
            </a:r>
            <a:r>
              <a:rPr lang="en-US" dirty="0"/>
              <a:t> the weights can be used to update (train) the network.</a:t>
            </a:r>
          </a:p>
          <a:p>
            <a:r>
              <a:rPr lang="en-US" b="1" dirty="0"/>
              <a:t>Gradient descent</a:t>
            </a:r>
            <a:r>
              <a:rPr lang="en-US" dirty="0"/>
              <a:t>: going down the gradient to minimize the loss.</a:t>
            </a:r>
          </a:p>
          <a:p>
            <a:r>
              <a:rPr lang="en-US" b="1" dirty="0"/>
              <a:t>Backpropagation</a:t>
            </a:r>
            <a:r>
              <a:rPr lang="en-US" dirty="0"/>
              <a:t>: using the chain rule to go back and update all the weights of the layers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66167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188-7112-457B-B976-E0649D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E429-6208-4222-A1D0-C729D7F0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ReLU</a:t>
            </a:r>
            <a:r>
              <a:rPr lang="en-US" dirty="0"/>
              <a:t> – rectified linear unit:</a:t>
            </a:r>
          </a:p>
          <a:p>
            <a:pPr lvl="1"/>
            <a:r>
              <a:rPr lang="en-US" dirty="0"/>
              <a:t>f(x) = max(0, x)</a:t>
            </a:r>
          </a:p>
          <a:p>
            <a:pPr lvl="1"/>
            <a:r>
              <a:rPr lang="en-US" dirty="0"/>
              <a:t>Most used activation function in CNNs.</a:t>
            </a:r>
          </a:p>
          <a:p>
            <a:r>
              <a:rPr lang="en-US" b="1" dirty="0"/>
              <a:t>Sigmoid</a:t>
            </a:r>
            <a:r>
              <a:rPr lang="en-US" dirty="0"/>
              <a:t> – logistic function with range [0, 1]:</a:t>
            </a:r>
          </a:p>
          <a:p>
            <a:pPr lvl="1"/>
            <a:r>
              <a:rPr lang="en-US" dirty="0"/>
              <a:t>f(x) = 1 / ( 1 + e^(-x) )</a:t>
            </a:r>
          </a:p>
          <a:p>
            <a:pPr lvl="1"/>
            <a:r>
              <a:rPr lang="en-US" dirty="0"/>
              <a:t>Often used in classification.</a:t>
            </a:r>
          </a:p>
          <a:p>
            <a:r>
              <a:rPr lang="en-US" b="1" dirty="0"/>
              <a:t>Tanh</a:t>
            </a:r>
            <a:r>
              <a:rPr lang="en-US" dirty="0"/>
              <a:t> – sigmoid function with range [-1, 1]:	</a:t>
            </a:r>
          </a:p>
          <a:p>
            <a:pPr lvl="1"/>
            <a:r>
              <a:rPr lang="en-US" dirty="0"/>
              <a:t>f(x) = tanh(x)</a:t>
            </a:r>
          </a:p>
          <a:p>
            <a:pPr lvl="1"/>
            <a:r>
              <a:rPr lang="en-US" dirty="0"/>
              <a:t>Often used in classification. </a:t>
            </a:r>
          </a:p>
          <a:p>
            <a:r>
              <a:rPr lang="en-US" b="1" dirty="0" err="1"/>
              <a:t>Softmax</a:t>
            </a:r>
            <a:r>
              <a:rPr lang="en-US" dirty="0"/>
              <a:t> – returns a probability distribution by category.</a:t>
            </a:r>
          </a:p>
          <a:p>
            <a:pPr lvl="1"/>
            <a:r>
              <a:rPr lang="en-US" dirty="0"/>
              <a:t>f(x)i = </a:t>
            </a:r>
            <a:r>
              <a:rPr lang="en-US" dirty="0" err="1"/>
              <a:t>e^xi</a:t>
            </a:r>
            <a:r>
              <a:rPr lang="en-US" dirty="0"/>
              <a:t> / sum( </a:t>
            </a:r>
            <a:r>
              <a:rPr lang="en-US" dirty="0" err="1"/>
              <a:t>e^xj</a:t>
            </a:r>
            <a:r>
              <a:rPr lang="en-US" dirty="0"/>
              <a:t> ) for j = 1…K.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5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BB1-AD9F-464A-B967-8D569338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751-9A4E-4112-ADD7-1940F4B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Categorical cross entropy – used with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squared error</a:t>
            </a:r>
          </a:p>
          <a:p>
            <a:pPr lvl="1"/>
            <a:r>
              <a:rPr lang="en-US" dirty="0"/>
              <a:t>Mean squared logarithmic error – produced best results for this regression CNN</a:t>
            </a:r>
          </a:p>
          <a:p>
            <a:pPr lvl="1"/>
            <a:r>
              <a:rPr lang="en-US" dirty="0"/>
              <a:t>Mean absolute error</a:t>
            </a:r>
          </a:p>
          <a:p>
            <a:pPr lvl="1"/>
            <a:r>
              <a:rPr lang="en-US" dirty="0"/>
              <a:t>Mean absolute percentage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B398-0D39-4E93-88C3-9F84A0BC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D36A-CF89-4F9B-BE1C-9A8194BE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81553"/>
            <a:ext cx="4825158" cy="576262"/>
          </a:xfrm>
        </p:spPr>
        <p:txBody>
          <a:bodyPr anchor="ctr"/>
          <a:lstStyle/>
          <a:p>
            <a:pPr algn="ctr"/>
            <a:r>
              <a:rPr lang="en-US" dirty="0"/>
              <a:t>Baseline Categorical CNN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F6D1555A-B35A-48D1-86A1-DAF64145E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71" y="3008906"/>
            <a:ext cx="2315319" cy="34296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1425D-B500-4423-8637-5889FB9A4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886" y="2386838"/>
            <a:ext cx="4825160" cy="608825"/>
          </a:xfrm>
        </p:spPr>
        <p:txBody>
          <a:bodyPr anchor="ctr"/>
          <a:lstStyle/>
          <a:p>
            <a:pPr algn="ctr"/>
            <a:r>
              <a:rPr lang="en-US" sz="2000" dirty="0"/>
              <a:t>Regression CNN with 3 more ‘same’ convolutions and 3</a:t>
            </a:r>
            <a:r>
              <a:rPr lang="en-US" sz="2000" baseline="30000" dirty="0"/>
              <a:t>rd</a:t>
            </a:r>
            <a:r>
              <a:rPr lang="en-US" sz="2000" dirty="0"/>
              <a:t> dense layer</a:t>
            </a:r>
          </a:p>
        </p:txBody>
      </p:sp>
      <p:pic>
        <p:nvPicPr>
          <p:cNvPr id="12" name="Content Placeholder 11" descr="A picture containing text, stationary, vector graphics&#10;&#10;Description automatically generated">
            <a:extLst>
              <a:ext uri="{FF2B5EF4-FFF2-40B4-BE49-F238E27FC236}">
                <a16:creationId xmlns:a16="http://schemas.microsoft.com/office/drawing/2014/main" id="{C677245B-6CD3-4F2C-9702-CFFC87D787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59" y="3088808"/>
            <a:ext cx="2852593" cy="3458000"/>
          </a:xfrm>
        </p:spPr>
      </p:pic>
    </p:spTree>
    <p:extLst>
      <p:ext uri="{BB962C8B-B14F-4D97-AF65-F5344CB8AC3E}">
        <p14:creationId xmlns:p14="http://schemas.microsoft.com/office/powerpoint/2010/main" val="61614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12BC-FF09-4A46-A452-918481AF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E3DD-4F9A-47B0-8C1A-9560E560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Convolutional: passes a 2D filter (e.g., of size 3 x 3) over the image.</a:t>
            </a:r>
          </a:p>
          <a:p>
            <a:pPr lvl="1"/>
            <a:r>
              <a:rPr lang="en-US" dirty="0"/>
              <a:t>Captures spatial information. Shares parameters.</a:t>
            </a:r>
          </a:p>
          <a:p>
            <a:r>
              <a:rPr lang="en-US" dirty="0"/>
              <a:t>Activation: enables model to learn non-linear features.</a:t>
            </a:r>
          </a:p>
          <a:p>
            <a:r>
              <a:rPr lang="en-US" dirty="0" err="1"/>
              <a:t>MaxPool</a:t>
            </a:r>
            <a:r>
              <a:rPr lang="en-US" dirty="0"/>
              <a:t>: a 2D filter that passes on the maximum value.</a:t>
            </a:r>
          </a:p>
          <a:p>
            <a:pPr lvl="1"/>
            <a:r>
              <a:rPr lang="en-US" dirty="0"/>
              <a:t>Captures the most important features.</a:t>
            </a:r>
          </a:p>
          <a:p>
            <a:pPr lvl="1"/>
            <a:r>
              <a:rPr lang="en-US" dirty="0"/>
              <a:t>Reduces feature size.</a:t>
            </a:r>
          </a:p>
          <a:p>
            <a:r>
              <a:rPr lang="en-US" dirty="0" err="1"/>
              <a:t>BatchNormalization</a:t>
            </a:r>
            <a:r>
              <a:rPr lang="en-US" dirty="0"/>
              <a:t>: normalizes hidden layers of the network.</a:t>
            </a:r>
          </a:p>
          <a:p>
            <a:pPr lvl="1"/>
            <a:r>
              <a:rPr lang="en-US" dirty="0"/>
              <a:t>Results in a normalized gradient, which allows for quicker learning.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45D-AD26-48DE-B4F2-E12A25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for 4PL – Full vs 30 Sample 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D663-0527-4099-AA10-B698FD8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31649"/>
            <a:ext cx="4825158" cy="576262"/>
          </a:xfrm>
        </p:spPr>
        <p:txBody>
          <a:bodyPr/>
          <a:lstStyle/>
          <a:p>
            <a:pPr algn="ctr"/>
            <a:r>
              <a:rPr lang="en-US" dirty="0"/>
              <a:t>Log2 by Log10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3F53-42E6-438F-A4FC-A30CF000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965" y="2299086"/>
            <a:ext cx="4825160" cy="608825"/>
          </a:xfrm>
        </p:spPr>
        <p:txBody>
          <a:bodyPr/>
          <a:lstStyle/>
          <a:p>
            <a:pPr algn="ctr"/>
            <a:r>
              <a:rPr lang="en-US" dirty="0"/>
              <a:t>Log2 by Linear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AC6C8BE-7F94-4A83-A9B8-9FE5F15F7CE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45943285"/>
              </p:ext>
            </p:extLst>
          </p:nvPr>
        </p:nvGraphicFramePr>
        <p:xfrm>
          <a:off x="6208713" y="2986088"/>
          <a:ext cx="5065714" cy="303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051324-9545-44B1-B51B-BF3AA977B9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7987264"/>
              </p:ext>
            </p:extLst>
          </p:nvPr>
        </p:nvGraphicFramePr>
        <p:xfrm>
          <a:off x="771526" y="2986088"/>
          <a:ext cx="5208588" cy="303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922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45D-AD26-48DE-B4F2-E12A25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for CNN – Full vs Balanced 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D663-0527-4099-AA10-B698FD8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31649"/>
            <a:ext cx="4825158" cy="576262"/>
          </a:xfrm>
        </p:spPr>
        <p:txBody>
          <a:bodyPr/>
          <a:lstStyle/>
          <a:p>
            <a:pPr algn="ctr"/>
            <a:r>
              <a:rPr lang="en-US" dirty="0"/>
              <a:t>Log2 by Log10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3F53-42E6-438F-A4FC-A30CF000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965" y="2299086"/>
            <a:ext cx="4825160" cy="608825"/>
          </a:xfrm>
        </p:spPr>
        <p:txBody>
          <a:bodyPr/>
          <a:lstStyle/>
          <a:p>
            <a:pPr algn="ctr"/>
            <a:r>
              <a:rPr lang="en-US" dirty="0"/>
              <a:t>Log2 by Linear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33C784C-2A2F-4905-AB9C-8B7B28C26A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682723"/>
              </p:ext>
            </p:extLst>
          </p:nvPr>
        </p:nvGraphicFramePr>
        <p:xfrm>
          <a:off x="914400" y="2995127"/>
          <a:ext cx="5065713" cy="302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37DC03C-4028-4326-92E3-11A22FD4C4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23695059"/>
              </p:ext>
            </p:extLst>
          </p:nvPr>
        </p:nvGraphicFramePr>
        <p:xfrm>
          <a:off x="6208712" y="2995127"/>
          <a:ext cx="5065713" cy="302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36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45D-AD26-48DE-B4F2-E12A25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for CNN vs 4PL – Full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D663-0527-4099-AA10-B698FD8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31649"/>
            <a:ext cx="4825158" cy="576262"/>
          </a:xfrm>
        </p:spPr>
        <p:txBody>
          <a:bodyPr/>
          <a:lstStyle/>
          <a:p>
            <a:pPr algn="ctr"/>
            <a:r>
              <a:rPr lang="en-US" dirty="0"/>
              <a:t>Log2 by Log10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3F53-42E6-438F-A4FC-A30CF000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965" y="2299086"/>
            <a:ext cx="4825160" cy="608825"/>
          </a:xfrm>
        </p:spPr>
        <p:txBody>
          <a:bodyPr/>
          <a:lstStyle/>
          <a:p>
            <a:pPr algn="ctr"/>
            <a:r>
              <a:rPr lang="en-US" dirty="0"/>
              <a:t>Log2 by Linear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B5554B-0197-4869-AC07-3CC8BFD767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8709313"/>
              </p:ext>
            </p:extLst>
          </p:nvPr>
        </p:nvGraphicFramePr>
        <p:xfrm>
          <a:off x="1009650" y="2986088"/>
          <a:ext cx="4970463" cy="303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2AD3B3D-D514-4CA6-8AB2-20A97DDB9D2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63919212"/>
              </p:ext>
            </p:extLst>
          </p:nvPr>
        </p:nvGraphicFramePr>
        <p:xfrm>
          <a:off x="6208712" y="2907911"/>
          <a:ext cx="4897437" cy="311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6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AEE0-7D3F-469C-84F6-2E6E957A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6FD4-DF1E-4AA3-B05E-C802970D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convolutional neural network (CNN) which classifies </a:t>
            </a:r>
            <a:r>
              <a:rPr lang="en-US" dirty="0" err="1"/>
              <a:t>SofiaQ</a:t>
            </a:r>
            <a:r>
              <a:rPr lang="en-US" dirty="0"/>
              <a:t> qualitative assay images into positive and negative results.</a:t>
            </a:r>
          </a:p>
          <a:p>
            <a:r>
              <a:rPr lang="en-US" dirty="0"/>
              <a:t>Is it possible to use a CNN trained on those same images to predict the concentration of the antigen?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45D-AD26-48DE-B4F2-E12A25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for CNN vs 4PL – Smaller DSs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D663-0527-4099-AA10-B698FD8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31649"/>
            <a:ext cx="4825158" cy="576262"/>
          </a:xfrm>
        </p:spPr>
        <p:txBody>
          <a:bodyPr/>
          <a:lstStyle/>
          <a:p>
            <a:pPr algn="ctr"/>
            <a:r>
              <a:rPr lang="en-US" dirty="0"/>
              <a:t>Log2 by Log10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3F53-42E6-438F-A4FC-A30CF000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967" y="2299086"/>
            <a:ext cx="4825160" cy="608825"/>
          </a:xfrm>
        </p:spPr>
        <p:txBody>
          <a:bodyPr/>
          <a:lstStyle/>
          <a:p>
            <a:pPr algn="ctr"/>
            <a:r>
              <a:rPr lang="en-US" dirty="0"/>
              <a:t>Log2 by Linear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62A889-562B-411F-9829-45721482F4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05574"/>
              </p:ext>
            </p:extLst>
          </p:nvPr>
        </p:nvGraphicFramePr>
        <p:xfrm>
          <a:off x="642937" y="2907911"/>
          <a:ext cx="5337175" cy="311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264F0A0-9788-44F5-8A06-1FAF466B491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98069465"/>
              </p:ext>
            </p:extLst>
          </p:nvPr>
        </p:nvGraphicFramePr>
        <p:xfrm>
          <a:off x="6208713" y="2907911"/>
          <a:ext cx="5245100" cy="311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57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45D-AD26-48DE-B4F2-E12A25C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for CNN vs 4PL – Smaller DSs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D663-0527-4099-AA10-B698FD8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31649"/>
            <a:ext cx="4825158" cy="576262"/>
          </a:xfrm>
        </p:spPr>
        <p:txBody>
          <a:bodyPr/>
          <a:lstStyle/>
          <a:p>
            <a:pPr algn="ctr"/>
            <a:r>
              <a:rPr lang="en-US" dirty="0"/>
              <a:t>Log2 by Log10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3F53-42E6-438F-A4FC-A30CF000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967" y="2299086"/>
            <a:ext cx="4825160" cy="608825"/>
          </a:xfrm>
        </p:spPr>
        <p:txBody>
          <a:bodyPr/>
          <a:lstStyle/>
          <a:p>
            <a:pPr algn="ctr"/>
            <a:r>
              <a:rPr lang="en-US" dirty="0"/>
              <a:t>Log2 by Linear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67083F2-0B62-4F5C-9C2B-65E0248982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3020365"/>
              </p:ext>
            </p:extLst>
          </p:nvPr>
        </p:nvGraphicFramePr>
        <p:xfrm>
          <a:off x="1023938" y="2907911"/>
          <a:ext cx="4956175" cy="311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3CD33C2-D3FE-41C8-A53A-4378BC9B7B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88082626"/>
              </p:ext>
            </p:extLst>
          </p:nvPr>
        </p:nvGraphicFramePr>
        <p:xfrm>
          <a:off x="6208713" y="2907911"/>
          <a:ext cx="5052268" cy="311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914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80CF-976D-48A3-88E7-0D87E64B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CNN vs 4PL – All Datasets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C6FC0-9E16-4C25-8FD2-34E06AB4E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81271"/>
              </p:ext>
            </p:extLst>
          </p:nvPr>
        </p:nvGraphicFramePr>
        <p:xfrm>
          <a:off x="1155700" y="2603499"/>
          <a:ext cx="9607550" cy="3611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07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C5F1-B518-4E22-B77D-F5C8F883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Table - CNN vs 4PL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D79444-3E7D-4441-A6EE-1C1F32849E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614097"/>
              </p:ext>
            </p:extLst>
          </p:nvPr>
        </p:nvGraphicFramePr>
        <p:xfrm>
          <a:off x="1331650" y="2505081"/>
          <a:ext cx="9303016" cy="3513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28">
                  <a:extLst>
                    <a:ext uri="{9D8B030D-6E8A-4147-A177-3AD203B41FA5}">
                      <a16:colId xmlns:a16="http://schemas.microsoft.com/office/drawing/2014/main" val="1348061574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3843769090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500833655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3987089851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391467400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304654083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3015001931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998976890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1489627805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753212674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1685024785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262385005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4127238591"/>
                    </a:ext>
                  </a:extLst>
                </a:gridCol>
              </a:tblGrid>
              <a:tr h="21710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Convolutional Neural Network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Parameter Logistic Curve 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0951"/>
                  </a:ext>
                </a:extLst>
              </a:tr>
              <a:tr h="21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Data Set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Balanced Dataset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Data Set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Samples Dataset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52107"/>
                  </a:ext>
                </a:extLst>
              </a:tr>
              <a:tr h="392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Concentration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42973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982053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73994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486936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55425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26878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31929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50968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20.968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53184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34.026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41.053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10.326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594538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79.176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65.549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72.187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29.039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66.693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41990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162.626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185.290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193.212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71.082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21860"/>
                  </a:ext>
                </a:extLst>
              </a:tr>
              <a:tr h="217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238.123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145.409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249.985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60.928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227.197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6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536-F25D-44EF-990D-EF8D158A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6233-30DE-4CDE-B3DB-0907F2C8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performance for mean:</a:t>
            </a:r>
          </a:p>
          <a:p>
            <a:pPr lvl="1"/>
            <a:r>
              <a:rPr lang="en-US" dirty="0"/>
              <a:t>4PL curve fit using the full dataset</a:t>
            </a:r>
          </a:p>
          <a:p>
            <a:pPr lvl="1"/>
            <a:r>
              <a:rPr lang="en-US" dirty="0"/>
              <a:t>CNN trained on full dataset</a:t>
            </a:r>
          </a:p>
          <a:p>
            <a:r>
              <a:rPr lang="en-US" dirty="0"/>
              <a:t>Best performance for CV:</a:t>
            </a:r>
          </a:p>
          <a:p>
            <a:pPr lvl="1"/>
            <a:r>
              <a:rPr lang="en-US" dirty="0"/>
              <a:t>CNN trained on full dataset</a:t>
            </a:r>
          </a:p>
          <a:p>
            <a:pPr lvl="1"/>
            <a:r>
              <a:rPr lang="en-US" dirty="0"/>
              <a:t>CNN trained on balanced dataset</a:t>
            </a:r>
          </a:p>
          <a:p>
            <a:r>
              <a:rPr lang="en-US" dirty="0"/>
              <a:t>Performance vs CV target:</a:t>
            </a:r>
          </a:p>
          <a:p>
            <a:pPr lvl="1"/>
            <a:r>
              <a:rPr lang="en-US" dirty="0"/>
              <a:t>No method was able to consistently get below the 10% CV target.</a:t>
            </a:r>
          </a:p>
        </p:txBody>
      </p:sp>
    </p:spTree>
    <p:extLst>
      <p:ext uri="{BB962C8B-B14F-4D97-AF65-F5344CB8AC3E}">
        <p14:creationId xmlns:p14="http://schemas.microsoft.com/office/powerpoint/2010/main" val="259574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811C-DF70-4B96-8E8E-98FA9E47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D303-1E96-4024-81A8-CC63C322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pretrained CNNs for evaluating images.</a:t>
            </a:r>
          </a:p>
          <a:p>
            <a:pPr lvl="1"/>
            <a:r>
              <a:rPr lang="en-US" dirty="0"/>
              <a:t>Standard method of adding/modifying a few final layers in the NN.</a:t>
            </a:r>
          </a:p>
          <a:p>
            <a:pPr lvl="1"/>
            <a:r>
              <a:rPr lang="en-US" dirty="0"/>
              <a:t>Transfer and few-shot learning may be applicable (SOTA).</a:t>
            </a:r>
          </a:p>
          <a:p>
            <a:r>
              <a:rPr lang="en-US" dirty="0"/>
              <a:t>Use line scan as input for an AI method.</a:t>
            </a:r>
          </a:p>
        </p:txBody>
      </p:sp>
    </p:spTree>
    <p:extLst>
      <p:ext uri="{BB962C8B-B14F-4D97-AF65-F5344CB8AC3E}">
        <p14:creationId xmlns:p14="http://schemas.microsoft.com/office/powerpoint/2010/main" val="251933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DB4-BF5F-4CD8-9340-B1AA42F2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Methods in Quantitative Assay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0EEF-7475-4B46-A88C-8F23E2AA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might the analytical and artificial intelligence methods perform on a quantitative assay?</a:t>
            </a:r>
          </a:p>
          <a:p>
            <a:r>
              <a:rPr lang="en-US" dirty="0"/>
              <a:t>Quantitative assay images would contain more information:</a:t>
            </a:r>
          </a:p>
          <a:p>
            <a:pPr lvl="1"/>
            <a:r>
              <a:rPr lang="en-US" dirty="0"/>
              <a:t>Greater statistical separation between concentration levels.</a:t>
            </a:r>
          </a:p>
          <a:p>
            <a:r>
              <a:rPr lang="en-US" dirty="0"/>
              <a:t> It’s possible both methods would improve.</a:t>
            </a:r>
          </a:p>
          <a:p>
            <a:pPr lvl="1"/>
            <a:r>
              <a:rPr lang="en-US" dirty="0"/>
              <a:t>Would have to implement methods on quantitative data to know.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DDF1-54F0-44A9-9776-09C49D66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D346-9530-4E4D-A8A7-6EFC4689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number of images for training deep CNNs, which benefit from lots of data.</a:t>
            </a:r>
          </a:p>
          <a:p>
            <a:r>
              <a:rPr lang="en-US" dirty="0"/>
              <a:t>Using qualitative assay images as data for quantitative predictions.</a:t>
            </a:r>
          </a:p>
          <a:p>
            <a:pPr lvl="1"/>
            <a:r>
              <a:rPr lang="en-US" dirty="0"/>
              <a:t>The qualitative assay images may not have the information required to make a good quantitative prediction.</a:t>
            </a:r>
          </a:p>
          <a:p>
            <a:pPr lvl="1"/>
            <a:r>
              <a:rPr lang="en-US" dirty="0"/>
              <a:t>Qualitative assay are designed to separate the test response between positive and negative.</a:t>
            </a:r>
          </a:p>
          <a:p>
            <a:pPr lvl="1"/>
            <a:r>
              <a:rPr lang="en-US" dirty="0"/>
              <a:t>Quantitative assays are designed to separate the concentration levels from each other.</a:t>
            </a:r>
          </a:p>
          <a:p>
            <a:r>
              <a:rPr lang="en-US" dirty="0"/>
              <a:t>Prediction range of 0.25 to 256 (3 orders of magnitude).</a:t>
            </a:r>
          </a:p>
        </p:txBody>
      </p:sp>
    </p:spTree>
    <p:extLst>
      <p:ext uri="{BB962C8B-B14F-4D97-AF65-F5344CB8AC3E}">
        <p14:creationId xmlns:p14="http://schemas.microsoft.com/office/powerpoint/2010/main" val="20435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0496-1C56-44BB-85AE-DA681F7D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E634-7C23-46E1-911A-E4C9D46C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two methods for automating assay concentration prediction:</a:t>
            </a:r>
          </a:p>
          <a:p>
            <a:pPr lvl="1"/>
            <a:r>
              <a:rPr lang="en-US" dirty="0"/>
              <a:t>Analytical: use assay image features for curve fit regression.</a:t>
            </a:r>
          </a:p>
          <a:p>
            <a:pPr lvl="1"/>
            <a:r>
              <a:rPr lang="en-US" dirty="0"/>
              <a:t>Machine Learning (ML): use convolutional neural network for regression.</a:t>
            </a:r>
          </a:p>
          <a:p>
            <a:r>
              <a:rPr lang="en-US" dirty="0"/>
              <a:t>Analytical: extract feature (</a:t>
            </a:r>
            <a:r>
              <a:rPr lang="en-US" dirty="0" err="1"/>
              <a:t>deltaSignal</a:t>
            </a:r>
            <a:r>
              <a:rPr lang="en-US" dirty="0"/>
              <a:t>) and fit to curve.</a:t>
            </a:r>
          </a:p>
          <a:p>
            <a:r>
              <a:rPr lang="en-US" dirty="0"/>
              <a:t>ML: modify </a:t>
            </a:r>
            <a:r>
              <a:rPr lang="en-US" dirty="0" err="1"/>
              <a:t>SofiaQ</a:t>
            </a:r>
            <a:r>
              <a:rPr lang="en-US" dirty="0"/>
              <a:t> categorical CNN for output of continuous values.</a:t>
            </a:r>
          </a:p>
          <a:p>
            <a:r>
              <a:rPr lang="en-US" dirty="0"/>
              <a:t>Evaluate models independently and relative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80581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E99F-8794-4526-87A6-AB0993F8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FBDC-64F1-4BA0-8C64-00F29570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SARS-CoV-2 </a:t>
            </a:r>
            <a:r>
              <a:rPr lang="en-US" dirty="0" err="1"/>
              <a:t>SofiaQ</a:t>
            </a:r>
            <a:r>
              <a:rPr lang="en-US" dirty="0"/>
              <a:t> assay images.</a:t>
            </a:r>
          </a:p>
          <a:p>
            <a:r>
              <a:rPr lang="en-US" dirty="0"/>
              <a:t>Assays fluoresce under UV light and RGB images are captured.</a:t>
            </a:r>
          </a:p>
          <a:p>
            <a:r>
              <a:rPr lang="en-US" dirty="0"/>
              <a:t>Antigen concentrations used: 0, 0.25, 0.5, 1, 2, 4, 8, 16, 32, 64, 128, 256.</a:t>
            </a:r>
          </a:p>
          <a:p>
            <a:r>
              <a:rPr lang="en-US" dirty="0"/>
              <a:t>Labels of positive and negative are associated with each assay.</a:t>
            </a:r>
          </a:p>
          <a:p>
            <a:r>
              <a:rPr lang="en-US" dirty="0"/>
              <a:t>5,322 assays with concentrations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7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36BA-1EA7-4B3D-BE90-6E906FBA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Data 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1A78DE-F794-4475-A116-8F772F40A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45542"/>
              </p:ext>
            </p:extLst>
          </p:nvPr>
        </p:nvGraphicFramePr>
        <p:xfrm>
          <a:off x="1154954" y="2566554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32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2391-88F5-4075-AD46-9FC8EE16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Data 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E2958C-68B0-461C-852F-5CE701A71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80506"/>
              </p:ext>
            </p:extLst>
          </p:nvPr>
        </p:nvGraphicFramePr>
        <p:xfrm>
          <a:off x="1154546" y="2603500"/>
          <a:ext cx="8826068" cy="340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86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DECF-9BD5-40D2-ABAF-1E31411E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5DA5-5042-4D09-B55E-12C192D0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Dataset = Dataset * 0.70</a:t>
            </a:r>
          </a:p>
          <a:p>
            <a:r>
              <a:rPr lang="en-US" dirty="0"/>
              <a:t>Validation Dataset = Dataset * 0.15</a:t>
            </a:r>
          </a:p>
          <a:p>
            <a:r>
              <a:rPr lang="en-US" dirty="0"/>
              <a:t>Testing Dataset = Dataset * 0.15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3124-3DE9-4DC8-8B06-5DCB5F5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4PL Curve for Full Training Dataset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A5280E8-0A01-4DE2-9D6F-72207320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" y="2258008"/>
            <a:ext cx="11272624" cy="4509050"/>
          </a:xfrm>
        </p:spPr>
      </p:pic>
    </p:spTree>
    <p:extLst>
      <p:ext uri="{BB962C8B-B14F-4D97-AF65-F5344CB8AC3E}">
        <p14:creationId xmlns:p14="http://schemas.microsoft.com/office/powerpoint/2010/main" val="237498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14378</TotalTime>
  <Words>1282</Words>
  <Application>Microsoft Office PowerPoint</Application>
  <PresentationFormat>Widescreen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Assay Concentration Prediction Models</vt:lpstr>
      <vt:lpstr>Motivation</vt:lpstr>
      <vt:lpstr>Challenges</vt:lpstr>
      <vt:lpstr>Project Plan</vt:lpstr>
      <vt:lpstr>Data Set</vt:lpstr>
      <vt:lpstr>Full Data Set</vt:lpstr>
      <vt:lpstr>Balanced Data Set</vt:lpstr>
      <vt:lpstr>Dataset Partitioning</vt:lpstr>
      <vt:lpstr>4PL Curve for Full Training Dataset</vt:lpstr>
      <vt:lpstr>Artificial Neural Network</vt:lpstr>
      <vt:lpstr>Convolutional Neural Network</vt:lpstr>
      <vt:lpstr>Activation Functions</vt:lpstr>
      <vt:lpstr>Common Activation Functions</vt:lpstr>
      <vt:lpstr>Loss Functions</vt:lpstr>
      <vt:lpstr>CNN Architecture</vt:lpstr>
      <vt:lpstr>Layers of a CNN</vt:lpstr>
      <vt:lpstr>Mean for 4PL – Full vs 30 Sample DS</vt:lpstr>
      <vt:lpstr>Mean for CNN – Full vs Balanced DS</vt:lpstr>
      <vt:lpstr>Mean for CNN vs 4PL – Full Dataset</vt:lpstr>
      <vt:lpstr>Mean for CNN vs 4PL – Smaller DSs</vt:lpstr>
      <vt:lpstr>Mean for CNN vs 4PL – Smaller DSs</vt:lpstr>
      <vt:lpstr>CV for CNN vs 4PL – All Datasets </vt:lpstr>
      <vt:lpstr>Results Table - CNN vs 4PL</vt:lpstr>
      <vt:lpstr>Results</vt:lpstr>
      <vt:lpstr>Alternate AI Methods</vt:lpstr>
      <vt:lpstr>Methods in Quantitative Assay Context</vt:lpstr>
    </vt:vector>
  </TitlesOfParts>
  <Company>Quidel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Internship</dc:title>
  <dc:creator>Daniel Altamirano</dc:creator>
  <cp:lastModifiedBy>Daniel Altamirano</cp:lastModifiedBy>
  <cp:revision>82</cp:revision>
  <dcterms:created xsi:type="dcterms:W3CDTF">2022-07-06T19:11:57Z</dcterms:created>
  <dcterms:modified xsi:type="dcterms:W3CDTF">2022-08-10T17:15:56Z</dcterms:modified>
</cp:coreProperties>
</file>