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0" r:id="rId2"/>
  </p:sldMasterIdLst>
  <p:notesMasterIdLst>
    <p:notesMasterId r:id="rId2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12192000" cy="6858000"/>
  <p:notesSz cx="6858000" cy="9144000"/>
  <p:embeddedFontLst>
    <p:embeddedFont>
      <p:font typeface="Ubuntu" panose="020B0504030602030204" pitchFamily="3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9" roundtripDataSignature="AMtx7mgvztg7IjOpqbnNsBAtBMi9sHfEF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9847F82-AFCE-43DA-BB79-37083959097F}">
  <a:tblStyle styleId="{49847F82-AFCE-43DA-BB79-37083959097F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BF5"/>
          </a:solidFill>
        </a:fill>
      </a:tcStyle>
    </a:wholeTbl>
    <a:band1H>
      <a:tcTxStyle/>
      <a:tcStyle>
        <a:tcBdr/>
        <a:fill>
          <a:solidFill>
            <a:srgbClr val="CAD5EC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D5EC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4.fntdata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3.fntdata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2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1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8f0b85524c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8f0b85524c_0_10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g28f0b85524c_0_10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8f0b85524c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8f0b85524c_0_1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g28f0b85524c_0_1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8f0b85524c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8f0b85524c_0_1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g28f0b85524c_0_13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8f0b85524c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8f0b85524c_0_14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g28f0b85524c_0_14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8f0b85524c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8f0b85524c_0_17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g28f0b85524c_0_17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8f0b85524c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8f0b85524c_0_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g28f0b85524c_0_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8f0b85524c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8f0b85524c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g28f0b85524c_0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8f0b85524c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8f0b85524c_0_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g28f0b85524c_0_3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8f0b85524c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8f0b85524c_0_4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g28f0b85524c_0_4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8f0b85524c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8f0b85524c_0_6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g28f0b85524c_0_6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8f0b85524c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8f0b85524c_0_8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g28f0b85524c_0_8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8f0b85524c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8f0b85524c_0_9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g28f0b85524c_0_9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>
  <p:cSld name="Title Slide 1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>
            <a:spLocks noGrp="1"/>
          </p:cNvSpPr>
          <p:nvPr>
            <p:ph type="ctrTitle"/>
          </p:nvPr>
        </p:nvSpPr>
        <p:spPr>
          <a:xfrm>
            <a:off x="536713" y="5190716"/>
            <a:ext cx="10131287" cy="1015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Slide - 1 Column">
  <p:cSld name="Content Slide - 1 Column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1"/>
          <p:cNvSpPr txBox="1">
            <a:spLocks noGrp="1"/>
          </p:cNvSpPr>
          <p:nvPr>
            <p:ph type="title"/>
          </p:nvPr>
        </p:nvSpPr>
        <p:spPr>
          <a:xfrm>
            <a:off x="805070" y="365125"/>
            <a:ext cx="1054873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1"/>
          <p:cNvSpPr txBox="1">
            <a:spLocks noGrp="1"/>
          </p:cNvSpPr>
          <p:nvPr>
            <p:ph type="ftr" idx="11"/>
          </p:nvPr>
        </p:nvSpPr>
        <p:spPr>
          <a:xfrm>
            <a:off x="805070" y="6250329"/>
            <a:ext cx="4114800" cy="288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1"/>
          <p:cNvSpPr txBox="1">
            <a:spLocks noGrp="1"/>
          </p:cNvSpPr>
          <p:nvPr>
            <p:ph type="sldNum" idx="12"/>
          </p:nvPr>
        </p:nvSpPr>
        <p:spPr>
          <a:xfrm>
            <a:off x="8610600" y="621205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" name="Google Shape;23;p11"/>
          <p:cNvSpPr txBox="1">
            <a:spLocks noGrp="1"/>
          </p:cNvSpPr>
          <p:nvPr>
            <p:ph type="body" idx="1"/>
          </p:nvPr>
        </p:nvSpPr>
        <p:spPr>
          <a:xfrm>
            <a:off x="805070" y="1973399"/>
            <a:ext cx="10548730" cy="390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0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17161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17161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TR"/>
              <a:buChar char="-"/>
              <a:defRPr sz="1200" b="0" i="0" u="none" strike="noStrike" cap="none">
                <a:solidFill>
                  <a:srgbClr val="17161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21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17161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79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NTR"/>
              <a:buChar char="-"/>
              <a:defRPr sz="800" b="0" i="0" u="none" strike="noStrike" cap="none">
                <a:solidFill>
                  <a:srgbClr val="17161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Slide - 3 Column">
  <p:cSld name="Content Slide - 3 Column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2"/>
          <p:cNvSpPr txBox="1">
            <a:spLocks noGrp="1"/>
          </p:cNvSpPr>
          <p:nvPr>
            <p:ph type="title"/>
          </p:nvPr>
        </p:nvSpPr>
        <p:spPr>
          <a:xfrm>
            <a:off x="798444" y="365125"/>
            <a:ext cx="1055535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2"/>
          <p:cNvSpPr txBox="1">
            <a:spLocks noGrp="1"/>
          </p:cNvSpPr>
          <p:nvPr>
            <p:ph type="body" idx="1"/>
          </p:nvPr>
        </p:nvSpPr>
        <p:spPr>
          <a:xfrm>
            <a:off x="798512" y="2564296"/>
            <a:ext cx="3240000" cy="3080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0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17161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17161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TR"/>
              <a:buChar char="-"/>
              <a:defRPr sz="1200" b="0" i="0" u="none" strike="noStrike" cap="none">
                <a:solidFill>
                  <a:srgbClr val="17161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21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17161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79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NTR"/>
              <a:buChar char="-"/>
              <a:defRPr sz="800" b="0" i="0" u="none" strike="noStrike" cap="none">
                <a:solidFill>
                  <a:srgbClr val="17161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Google Shape;27;p12"/>
          <p:cNvSpPr txBox="1">
            <a:spLocks noGrp="1"/>
          </p:cNvSpPr>
          <p:nvPr>
            <p:ph type="body" idx="2"/>
          </p:nvPr>
        </p:nvSpPr>
        <p:spPr>
          <a:xfrm>
            <a:off x="8113800" y="2560638"/>
            <a:ext cx="3240000" cy="3084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0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17161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17161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TR"/>
              <a:buChar char="-"/>
              <a:defRPr sz="1200" b="0" i="0" u="none" strike="noStrike" cap="none">
                <a:solidFill>
                  <a:srgbClr val="17161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21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17161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79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NTR"/>
              <a:buChar char="-"/>
              <a:defRPr sz="800" b="0" i="0" u="none" strike="noStrike" cap="none">
                <a:solidFill>
                  <a:srgbClr val="17161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p12"/>
          <p:cNvSpPr txBox="1">
            <a:spLocks noGrp="1"/>
          </p:cNvSpPr>
          <p:nvPr>
            <p:ph type="body" idx="3"/>
          </p:nvPr>
        </p:nvSpPr>
        <p:spPr>
          <a:xfrm>
            <a:off x="4456156" y="2563813"/>
            <a:ext cx="3240000" cy="308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0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17161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17161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TR"/>
              <a:buChar char="-"/>
              <a:defRPr sz="1200" b="0" i="0" u="none" strike="noStrike" cap="none">
                <a:solidFill>
                  <a:srgbClr val="17161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21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17161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79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NTR"/>
              <a:buChar char="-"/>
              <a:defRPr sz="800" b="0" i="0" u="none" strike="noStrike" cap="none">
                <a:solidFill>
                  <a:srgbClr val="17161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Google Shape;29;p12"/>
          <p:cNvSpPr txBox="1">
            <a:spLocks noGrp="1"/>
          </p:cNvSpPr>
          <p:nvPr>
            <p:ph type="body" idx="4"/>
          </p:nvPr>
        </p:nvSpPr>
        <p:spPr>
          <a:xfrm>
            <a:off x="798513" y="1973400"/>
            <a:ext cx="10555287" cy="428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None/>
              <a:defRPr sz="22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TR"/>
              <a:buChar char="-"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21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79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NTR"/>
              <a:buChar char="-"/>
              <a:defRPr sz="8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Google Shape;30;p12"/>
          <p:cNvSpPr txBox="1">
            <a:spLocks noGrp="1"/>
          </p:cNvSpPr>
          <p:nvPr>
            <p:ph type="ftr" idx="11"/>
          </p:nvPr>
        </p:nvSpPr>
        <p:spPr>
          <a:xfrm>
            <a:off x="805070" y="6250329"/>
            <a:ext cx="4114800" cy="288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chemeClr val="accent3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2"/>
          <p:cNvSpPr txBox="1">
            <a:spLocks noGrp="1"/>
          </p:cNvSpPr>
          <p:nvPr>
            <p:ph type="sldNum" idx="12"/>
          </p:nvPr>
        </p:nvSpPr>
        <p:spPr>
          <a:xfrm>
            <a:off x="8610600" y="621205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888FA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888FA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888FA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888FA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888FA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888FA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888FA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888FA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888FA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Slide - Image, 2 Column Bullet">
  <p:cSld name="Content Slide - Image, 2 Column Bulle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3"/>
          <p:cNvSpPr>
            <a:spLocks noGrp="1"/>
          </p:cNvSpPr>
          <p:nvPr>
            <p:ph type="pic" idx="2"/>
          </p:nvPr>
        </p:nvSpPr>
        <p:spPr>
          <a:xfrm>
            <a:off x="-1" y="0"/>
            <a:ext cx="5000263" cy="5760000"/>
          </a:xfrm>
          <a:prstGeom prst="rect">
            <a:avLst/>
          </a:prstGeom>
          <a:noFill/>
          <a:ln>
            <a:noFill/>
          </a:ln>
        </p:spPr>
      </p:sp>
      <p:sp>
        <p:nvSpPr>
          <p:cNvPr id="34" name="Google Shape;34;p13"/>
          <p:cNvSpPr txBox="1">
            <a:spLocks noGrp="1"/>
          </p:cNvSpPr>
          <p:nvPr>
            <p:ph type="title"/>
          </p:nvPr>
        </p:nvSpPr>
        <p:spPr>
          <a:xfrm>
            <a:off x="5590572" y="365125"/>
            <a:ext cx="5763228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3"/>
          <p:cNvSpPr txBox="1">
            <a:spLocks noGrp="1"/>
          </p:cNvSpPr>
          <p:nvPr>
            <p:ph type="body" idx="1"/>
          </p:nvPr>
        </p:nvSpPr>
        <p:spPr>
          <a:xfrm>
            <a:off x="5590572" y="1909823"/>
            <a:ext cx="2790000" cy="3850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0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TR"/>
              <a:buChar char="-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21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79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NTR"/>
              <a:buChar char="-"/>
              <a:defRPr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13"/>
          <p:cNvSpPr txBox="1">
            <a:spLocks noGrp="1"/>
          </p:cNvSpPr>
          <p:nvPr>
            <p:ph type="body" idx="3"/>
          </p:nvPr>
        </p:nvSpPr>
        <p:spPr>
          <a:xfrm>
            <a:off x="8563800" y="1909822"/>
            <a:ext cx="2790000" cy="3850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0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TR"/>
              <a:buChar char="-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21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79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NTR"/>
              <a:buChar char="-"/>
              <a:defRPr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Google Shape;37;p13"/>
          <p:cNvSpPr txBox="1">
            <a:spLocks noGrp="1"/>
          </p:cNvSpPr>
          <p:nvPr>
            <p:ph type="ftr" idx="11"/>
          </p:nvPr>
        </p:nvSpPr>
        <p:spPr>
          <a:xfrm>
            <a:off x="805070" y="6250329"/>
            <a:ext cx="4114800" cy="288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chemeClr val="accent3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3"/>
          <p:cNvSpPr txBox="1">
            <a:spLocks noGrp="1"/>
          </p:cNvSpPr>
          <p:nvPr>
            <p:ph type="sldNum" idx="12"/>
          </p:nvPr>
        </p:nvSpPr>
        <p:spPr>
          <a:xfrm>
            <a:off x="8610600" y="621205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888FA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888FA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888FA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888FA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888FA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888FA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888FA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888FA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888FA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Slide - Image, 3 Column">
  <p:cSld name="Content Slide - Image, 3 Colum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4"/>
          <p:cNvSpPr txBox="1">
            <a:spLocks noGrp="1"/>
          </p:cNvSpPr>
          <p:nvPr>
            <p:ph type="title"/>
          </p:nvPr>
        </p:nvSpPr>
        <p:spPr>
          <a:xfrm>
            <a:off x="805070" y="365125"/>
            <a:ext cx="1054873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4"/>
          <p:cNvSpPr txBox="1">
            <a:spLocks noGrp="1"/>
          </p:cNvSpPr>
          <p:nvPr>
            <p:ph type="ftr" idx="11"/>
          </p:nvPr>
        </p:nvSpPr>
        <p:spPr>
          <a:xfrm>
            <a:off x="805070" y="6250329"/>
            <a:ext cx="4114800" cy="288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chemeClr val="accent3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4"/>
          <p:cNvSpPr txBox="1">
            <a:spLocks noGrp="1"/>
          </p:cNvSpPr>
          <p:nvPr>
            <p:ph type="sldNum" idx="12"/>
          </p:nvPr>
        </p:nvSpPr>
        <p:spPr>
          <a:xfrm>
            <a:off x="8610600" y="621205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888FA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888FA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888FA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888FA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888FA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888FA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888FA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888FA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888FA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" name="Google Shape;43;p14"/>
          <p:cNvSpPr txBox="1">
            <a:spLocks noGrp="1"/>
          </p:cNvSpPr>
          <p:nvPr>
            <p:ph type="body" idx="1"/>
          </p:nvPr>
        </p:nvSpPr>
        <p:spPr>
          <a:xfrm>
            <a:off x="798512" y="2118126"/>
            <a:ext cx="3391199" cy="428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None/>
              <a:defRPr sz="22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TR"/>
              <a:buChar char="-"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21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79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NTR"/>
              <a:buChar char="-"/>
              <a:defRPr sz="8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14"/>
          <p:cNvSpPr>
            <a:spLocks noGrp="1"/>
          </p:cNvSpPr>
          <p:nvPr>
            <p:ph type="pic" idx="2"/>
          </p:nvPr>
        </p:nvSpPr>
        <p:spPr>
          <a:xfrm>
            <a:off x="798513" y="2684806"/>
            <a:ext cx="3391200" cy="2016000"/>
          </a:xfrm>
          <a:prstGeom prst="rect">
            <a:avLst/>
          </a:prstGeom>
          <a:noFill/>
          <a:ln>
            <a:noFill/>
          </a:ln>
        </p:spPr>
      </p:sp>
      <p:sp>
        <p:nvSpPr>
          <p:cNvPr id="45" name="Google Shape;45;p14"/>
          <p:cNvSpPr txBox="1">
            <a:spLocks noGrp="1"/>
          </p:cNvSpPr>
          <p:nvPr>
            <p:ph type="body" idx="3"/>
          </p:nvPr>
        </p:nvSpPr>
        <p:spPr>
          <a:xfrm>
            <a:off x="798513" y="4826642"/>
            <a:ext cx="3391199" cy="818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71616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17161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TR"/>
              <a:buChar char="-"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21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79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NTR"/>
              <a:buChar char="-"/>
              <a:defRPr sz="8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Google Shape;46;p14"/>
          <p:cNvSpPr txBox="1">
            <a:spLocks noGrp="1"/>
          </p:cNvSpPr>
          <p:nvPr>
            <p:ph type="body" idx="4"/>
          </p:nvPr>
        </p:nvSpPr>
        <p:spPr>
          <a:xfrm>
            <a:off x="7962599" y="2118126"/>
            <a:ext cx="3391199" cy="428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None/>
              <a:defRPr sz="22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TR"/>
              <a:buChar char="-"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21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79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NTR"/>
              <a:buChar char="-"/>
              <a:defRPr sz="8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Google Shape;47;p14"/>
          <p:cNvSpPr>
            <a:spLocks noGrp="1"/>
          </p:cNvSpPr>
          <p:nvPr>
            <p:ph type="pic" idx="5"/>
          </p:nvPr>
        </p:nvSpPr>
        <p:spPr>
          <a:xfrm>
            <a:off x="7962600" y="2684806"/>
            <a:ext cx="3391200" cy="2016000"/>
          </a:xfrm>
          <a:prstGeom prst="rect">
            <a:avLst/>
          </a:prstGeom>
          <a:noFill/>
          <a:ln>
            <a:noFill/>
          </a:ln>
        </p:spPr>
      </p:sp>
      <p:sp>
        <p:nvSpPr>
          <p:cNvPr id="48" name="Google Shape;48;p14"/>
          <p:cNvSpPr txBox="1">
            <a:spLocks noGrp="1"/>
          </p:cNvSpPr>
          <p:nvPr>
            <p:ph type="body" idx="6"/>
          </p:nvPr>
        </p:nvSpPr>
        <p:spPr>
          <a:xfrm>
            <a:off x="7962600" y="4826642"/>
            <a:ext cx="3391199" cy="818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71616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17161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TR"/>
              <a:buChar char="-"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21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79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NTR"/>
              <a:buChar char="-"/>
              <a:defRPr sz="8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Google Shape;49;p14"/>
          <p:cNvSpPr txBox="1">
            <a:spLocks noGrp="1"/>
          </p:cNvSpPr>
          <p:nvPr>
            <p:ph type="body" idx="7"/>
          </p:nvPr>
        </p:nvSpPr>
        <p:spPr>
          <a:xfrm>
            <a:off x="4380553" y="2118126"/>
            <a:ext cx="3391199" cy="428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None/>
              <a:defRPr sz="22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TR"/>
              <a:buChar char="-"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21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79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NTR"/>
              <a:buChar char="-"/>
              <a:defRPr sz="8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Google Shape;50;p14"/>
          <p:cNvSpPr>
            <a:spLocks noGrp="1"/>
          </p:cNvSpPr>
          <p:nvPr>
            <p:ph type="pic" idx="8"/>
          </p:nvPr>
        </p:nvSpPr>
        <p:spPr>
          <a:xfrm>
            <a:off x="4380554" y="2684806"/>
            <a:ext cx="3391200" cy="2016000"/>
          </a:xfrm>
          <a:prstGeom prst="rect">
            <a:avLst/>
          </a:prstGeom>
          <a:noFill/>
          <a:ln>
            <a:noFill/>
          </a:ln>
        </p:spPr>
      </p:sp>
      <p:sp>
        <p:nvSpPr>
          <p:cNvPr id="51" name="Google Shape;51;p14"/>
          <p:cNvSpPr txBox="1">
            <a:spLocks noGrp="1"/>
          </p:cNvSpPr>
          <p:nvPr>
            <p:ph type="body" idx="9"/>
          </p:nvPr>
        </p:nvSpPr>
        <p:spPr>
          <a:xfrm>
            <a:off x="4380554" y="4826642"/>
            <a:ext cx="3391199" cy="818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71616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17161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TR"/>
              <a:buChar char="-"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21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79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NTR"/>
              <a:buChar char="-"/>
              <a:defRPr sz="8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204700" cy="68580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0"/>
          <p:cNvSpPr txBox="1">
            <a:spLocks noGrp="1"/>
          </p:cNvSpPr>
          <p:nvPr>
            <p:ph type="title"/>
          </p:nvPr>
        </p:nvSpPr>
        <p:spPr>
          <a:xfrm>
            <a:off x="805070" y="365125"/>
            <a:ext cx="1054873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5" name="Google Shape;15;p10"/>
          <p:cNvSpPr txBox="1">
            <a:spLocks noGrp="1"/>
          </p:cNvSpPr>
          <p:nvPr>
            <p:ph type="ftr" idx="11"/>
          </p:nvPr>
        </p:nvSpPr>
        <p:spPr>
          <a:xfrm>
            <a:off x="805070" y="6250329"/>
            <a:ext cx="4114800" cy="288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10"/>
          <p:cNvSpPr txBox="1">
            <a:spLocks noGrp="1"/>
          </p:cNvSpPr>
          <p:nvPr>
            <p:ph type="sldNum" idx="12"/>
          </p:nvPr>
        </p:nvSpPr>
        <p:spPr>
          <a:xfrm>
            <a:off x="8610600" y="621205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FA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FA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FA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FA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FA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FA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FA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FA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FA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" name="Google Shape;17;p1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1822487" y="0"/>
            <a:ext cx="369513" cy="3695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1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21733" y="6195036"/>
            <a:ext cx="279400" cy="3556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"/>
          <p:cNvSpPr txBox="1">
            <a:spLocks noGrp="1"/>
          </p:cNvSpPr>
          <p:nvPr>
            <p:ph type="ctrTitle"/>
          </p:nvPr>
        </p:nvSpPr>
        <p:spPr>
          <a:xfrm>
            <a:off x="536713" y="5006066"/>
            <a:ext cx="101313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-US"/>
              <a:t>Lab 5 - Banker’s Algorithm</a:t>
            </a:r>
            <a:endParaRPr/>
          </a:p>
        </p:txBody>
      </p:sp>
      <p:sp>
        <p:nvSpPr>
          <p:cNvPr id="57" name="Google Shape;57;p1"/>
          <p:cNvSpPr txBox="1"/>
          <p:nvPr/>
        </p:nvSpPr>
        <p:spPr>
          <a:xfrm>
            <a:off x="536713" y="6021714"/>
            <a:ext cx="317146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Made by: Amin Avan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8f0b85524c_0_108"/>
          <p:cNvSpPr txBox="1">
            <a:spLocks noGrp="1"/>
          </p:cNvSpPr>
          <p:nvPr>
            <p:ph type="title"/>
          </p:nvPr>
        </p:nvSpPr>
        <p:spPr>
          <a:xfrm>
            <a:off x="805070" y="365125"/>
            <a:ext cx="10548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Banker’s algorithm - Resource-request algorithm:</a:t>
            </a:r>
            <a:endParaRPr/>
          </a:p>
        </p:txBody>
      </p:sp>
      <p:sp>
        <p:nvSpPr>
          <p:cNvPr id="135" name="Google Shape;135;g28f0b85524c_0_108"/>
          <p:cNvSpPr txBox="1">
            <a:spLocks noGrp="1"/>
          </p:cNvSpPr>
          <p:nvPr>
            <p:ph type="sldNum" idx="12"/>
          </p:nvPr>
        </p:nvSpPr>
        <p:spPr>
          <a:xfrm>
            <a:off x="8610600" y="6212057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136" name="Google Shape;136;g28f0b85524c_0_108"/>
          <p:cNvSpPr txBox="1">
            <a:spLocks noGrp="1"/>
          </p:cNvSpPr>
          <p:nvPr>
            <p:ph type="body" idx="1"/>
          </p:nvPr>
        </p:nvSpPr>
        <p:spPr>
          <a:xfrm>
            <a:off x="805070" y="1973399"/>
            <a:ext cx="10548600" cy="3909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12750" algn="l" rtl="0">
              <a:spcBef>
                <a:spcPts val="1000"/>
              </a:spcBef>
              <a:spcAft>
                <a:spcPts val="0"/>
              </a:spcAft>
              <a:buSzPts val="2900"/>
              <a:buFont typeface="Ubuntu"/>
              <a:buAutoNum type="arabicPeriod"/>
            </a:pPr>
            <a:r>
              <a:rPr lang="en-US" sz="2900">
                <a:latin typeface="Ubuntu"/>
                <a:ea typeface="Ubuntu"/>
                <a:cs typeface="Ubuntu"/>
                <a:sym typeface="Ubuntu"/>
              </a:rPr>
              <a:t>if (Request</a:t>
            </a:r>
            <a:r>
              <a:rPr lang="en-US" sz="2900" baseline="-25000">
                <a:latin typeface="Ubuntu"/>
                <a:ea typeface="Ubuntu"/>
                <a:cs typeface="Ubuntu"/>
                <a:sym typeface="Ubuntu"/>
              </a:rPr>
              <a:t>i</a:t>
            </a:r>
            <a:r>
              <a:rPr lang="en-US" sz="2900">
                <a:latin typeface="Ubuntu"/>
                <a:ea typeface="Ubuntu"/>
                <a:cs typeface="Ubuntu"/>
                <a:sym typeface="Ubuntu"/>
              </a:rPr>
              <a:t> ≤ Need</a:t>
            </a:r>
            <a:r>
              <a:rPr lang="en-US" sz="2900" baseline="-25000">
                <a:latin typeface="Ubuntu"/>
                <a:ea typeface="Ubuntu"/>
                <a:cs typeface="Ubuntu"/>
                <a:sym typeface="Ubuntu"/>
              </a:rPr>
              <a:t>i</a:t>
            </a:r>
            <a:r>
              <a:rPr lang="en-US" sz="2900">
                <a:latin typeface="Ubuntu"/>
                <a:ea typeface="Ubuntu"/>
                <a:cs typeface="Ubuntu"/>
                <a:sym typeface="Ubuntu"/>
              </a:rPr>
              <a:t>):</a:t>
            </a:r>
            <a:endParaRPr sz="2900">
              <a:latin typeface="Ubuntu"/>
              <a:ea typeface="Ubuntu"/>
              <a:cs typeface="Ubuntu"/>
              <a:sym typeface="Ubuntu"/>
            </a:endParaRPr>
          </a:p>
          <a:p>
            <a:pPr marL="914400" lvl="1" indent="-400050" algn="l" rtl="0">
              <a:spcBef>
                <a:spcPts val="1000"/>
              </a:spcBef>
              <a:spcAft>
                <a:spcPts val="0"/>
              </a:spcAft>
              <a:buSzPts val="2700"/>
              <a:buFont typeface="Ubuntu"/>
              <a:buAutoNum type="alphaLcPeriod"/>
            </a:pPr>
            <a:r>
              <a:rPr lang="en-US" sz="2700">
                <a:latin typeface="Ubuntu"/>
                <a:ea typeface="Ubuntu"/>
                <a:cs typeface="Ubuntu"/>
                <a:sym typeface="Ubuntu"/>
              </a:rPr>
              <a:t>if (Request</a:t>
            </a:r>
            <a:r>
              <a:rPr lang="en-US" sz="2700" baseline="-25000">
                <a:latin typeface="Ubuntu"/>
                <a:ea typeface="Ubuntu"/>
                <a:cs typeface="Ubuntu"/>
                <a:sym typeface="Ubuntu"/>
              </a:rPr>
              <a:t>i</a:t>
            </a:r>
            <a:r>
              <a:rPr lang="en-US" sz="2700">
                <a:latin typeface="Ubuntu"/>
                <a:ea typeface="Ubuntu"/>
                <a:cs typeface="Ubuntu"/>
                <a:sym typeface="Ubuntu"/>
              </a:rPr>
              <a:t> ≤ Available</a:t>
            </a:r>
            <a:r>
              <a:rPr lang="en-US" sz="2700" baseline="-25000">
                <a:latin typeface="Ubuntu"/>
                <a:ea typeface="Ubuntu"/>
                <a:cs typeface="Ubuntu"/>
                <a:sym typeface="Ubuntu"/>
              </a:rPr>
              <a:t>i</a:t>
            </a:r>
            <a:r>
              <a:rPr lang="en-US" sz="2700">
                <a:latin typeface="Ubuntu"/>
                <a:ea typeface="Ubuntu"/>
                <a:cs typeface="Ubuntu"/>
                <a:sym typeface="Ubuntu"/>
              </a:rPr>
              <a:t>):</a:t>
            </a:r>
            <a:endParaRPr sz="2700">
              <a:latin typeface="Ubuntu"/>
              <a:ea typeface="Ubuntu"/>
              <a:cs typeface="Ubuntu"/>
              <a:sym typeface="Ubuntu"/>
            </a:endParaRPr>
          </a:p>
          <a:p>
            <a:pPr marL="1371600" lvl="2" indent="-381000" algn="l" rtl="0">
              <a:spcBef>
                <a:spcPts val="1000"/>
              </a:spcBef>
              <a:spcAft>
                <a:spcPts val="0"/>
              </a:spcAft>
              <a:buSzPts val="2400"/>
              <a:buFont typeface="Ubuntu"/>
              <a:buAutoNum type="romanLcPeriod"/>
            </a:pPr>
            <a:r>
              <a:rPr lang="en-US" sz="2400">
                <a:latin typeface="Ubuntu"/>
                <a:ea typeface="Ubuntu"/>
                <a:cs typeface="Ubuntu"/>
                <a:sym typeface="Ubuntu"/>
              </a:rPr>
              <a:t>Available = Available – Request</a:t>
            </a:r>
            <a:r>
              <a:rPr lang="en-US" sz="2400" baseline="-25000">
                <a:latin typeface="Ubuntu"/>
                <a:ea typeface="Ubuntu"/>
                <a:cs typeface="Ubuntu"/>
                <a:sym typeface="Ubuntu"/>
              </a:rPr>
              <a:t>i</a:t>
            </a:r>
            <a:r>
              <a:rPr lang="en-US" sz="2400">
                <a:latin typeface="Ubuntu"/>
                <a:ea typeface="Ubuntu"/>
                <a:cs typeface="Ubuntu"/>
                <a:sym typeface="Ubuntu"/>
              </a:rPr>
              <a:t>;</a:t>
            </a:r>
            <a:br>
              <a:rPr lang="en-US" sz="2400">
                <a:latin typeface="Ubuntu"/>
                <a:ea typeface="Ubuntu"/>
                <a:cs typeface="Ubuntu"/>
                <a:sym typeface="Ubuntu"/>
              </a:rPr>
            </a:br>
            <a:r>
              <a:rPr lang="en-US" sz="2400">
                <a:latin typeface="Ubuntu"/>
                <a:ea typeface="Ubuntu"/>
                <a:cs typeface="Ubuntu"/>
                <a:sym typeface="Ubuntu"/>
              </a:rPr>
              <a:t>Allocation</a:t>
            </a:r>
            <a:r>
              <a:rPr lang="en-US" sz="2400" baseline="-25000">
                <a:latin typeface="Ubuntu"/>
                <a:ea typeface="Ubuntu"/>
                <a:cs typeface="Ubuntu"/>
                <a:sym typeface="Ubuntu"/>
              </a:rPr>
              <a:t>i</a:t>
            </a:r>
            <a:r>
              <a:rPr lang="en-US" sz="2400">
                <a:latin typeface="Ubuntu"/>
                <a:ea typeface="Ubuntu"/>
                <a:cs typeface="Ubuntu"/>
                <a:sym typeface="Ubuntu"/>
              </a:rPr>
              <a:t> = Allocation</a:t>
            </a:r>
            <a:r>
              <a:rPr lang="en-US" sz="2400" baseline="-25000">
                <a:latin typeface="Ubuntu"/>
                <a:ea typeface="Ubuntu"/>
                <a:cs typeface="Ubuntu"/>
                <a:sym typeface="Ubuntu"/>
              </a:rPr>
              <a:t>i</a:t>
            </a:r>
            <a:r>
              <a:rPr lang="en-US" sz="2400">
                <a:latin typeface="Ubuntu"/>
                <a:ea typeface="Ubuntu"/>
                <a:cs typeface="Ubuntu"/>
                <a:sym typeface="Ubuntu"/>
              </a:rPr>
              <a:t> + Request</a:t>
            </a:r>
            <a:r>
              <a:rPr lang="en-US" sz="2400" baseline="-25000">
                <a:latin typeface="Ubuntu"/>
                <a:ea typeface="Ubuntu"/>
                <a:cs typeface="Ubuntu"/>
                <a:sym typeface="Ubuntu"/>
              </a:rPr>
              <a:t>i</a:t>
            </a:r>
            <a:r>
              <a:rPr lang="en-US" sz="2400">
                <a:latin typeface="Ubuntu"/>
                <a:ea typeface="Ubuntu"/>
                <a:cs typeface="Ubuntu"/>
                <a:sym typeface="Ubuntu"/>
              </a:rPr>
              <a:t>;</a:t>
            </a:r>
            <a:br>
              <a:rPr lang="en-US" sz="2400">
                <a:latin typeface="Ubuntu"/>
                <a:ea typeface="Ubuntu"/>
                <a:cs typeface="Ubuntu"/>
                <a:sym typeface="Ubuntu"/>
              </a:rPr>
            </a:br>
            <a:r>
              <a:rPr lang="en-US" sz="2400">
                <a:latin typeface="Ubuntu"/>
                <a:ea typeface="Ubuntu"/>
                <a:cs typeface="Ubuntu"/>
                <a:sym typeface="Ubuntu"/>
              </a:rPr>
              <a:t>Need</a:t>
            </a:r>
            <a:r>
              <a:rPr lang="en-US" sz="2400" baseline="-25000">
                <a:latin typeface="Ubuntu"/>
                <a:ea typeface="Ubuntu"/>
                <a:cs typeface="Ubuntu"/>
                <a:sym typeface="Ubuntu"/>
              </a:rPr>
              <a:t>i</a:t>
            </a:r>
            <a:r>
              <a:rPr lang="en-US" sz="2400">
                <a:latin typeface="Ubuntu"/>
                <a:ea typeface="Ubuntu"/>
                <a:cs typeface="Ubuntu"/>
                <a:sym typeface="Ubuntu"/>
              </a:rPr>
              <a:t> = Need</a:t>
            </a:r>
            <a:r>
              <a:rPr lang="en-US" sz="2400" baseline="-25000">
                <a:latin typeface="Ubuntu"/>
                <a:ea typeface="Ubuntu"/>
                <a:cs typeface="Ubuntu"/>
                <a:sym typeface="Ubuntu"/>
              </a:rPr>
              <a:t>i</a:t>
            </a:r>
            <a:r>
              <a:rPr lang="en-US" sz="2400">
                <a:latin typeface="Ubuntu"/>
                <a:ea typeface="Ubuntu"/>
                <a:cs typeface="Ubuntu"/>
                <a:sym typeface="Ubuntu"/>
              </a:rPr>
              <a:t> – Request</a:t>
            </a:r>
            <a:r>
              <a:rPr lang="en-US" sz="2400" baseline="-25000">
                <a:latin typeface="Ubuntu"/>
                <a:ea typeface="Ubuntu"/>
                <a:cs typeface="Ubuntu"/>
                <a:sym typeface="Ubuntu"/>
              </a:rPr>
              <a:t>i</a:t>
            </a:r>
            <a:r>
              <a:rPr lang="en-US" sz="2400">
                <a:latin typeface="Ubuntu"/>
                <a:ea typeface="Ubuntu"/>
                <a:cs typeface="Ubuntu"/>
                <a:sym typeface="Ubuntu"/>
              </a:rPr>
              <a:t>;</a:t>
            </a:r>
            <a:endParaRPr sz="2400">
              <a:latin typeface="Ubuntu"/>
              <a:ea typeface="Ubuntu"/>
              <a:cs typeface="Ubuntu"/>
              <a:sym typeface="Ubuntu"/>
            </a:endParaRPr>
          </a:p>
          <a:p>
            <a:pPr marL="914400" lvl="1" indent="-400050" algn="l" rtl="0">
              <a:spcBef>
                <a:spcPts val="1000"/>
              </a:spcBef>
              <a:spcAft>
                <a:spcPts val="0"/>
              </a:spcAft>
              <a:buSzPts val="2700"/>
              <a:buFont typeface="Ubuntu"/>
              <a:buAutoNum type="alphaLcPeriod"/>
            </a:pPr>
            <a:r>
              <a:rPr lang="en-US" sz="2700">
                <a:latin typeface="Ubuntu"/>
                <a:ea typeface="Ubuntu"/>
                <a:cs typeface="Ubuntu"/>
                <a:sym typeface="Ubuntu"/>
              </a:rPr>
              <a:t>else:</a:t>
            </a:r>
            <a:endParaRPr sz="2700">
              <a:latin typeface="Ubuntu"/>
              <a:ea typeface="Ubuntu"/>
              <a:cs typeface="Ubuntu"/>
              <a:sym typeface="Ubuntu"/>
            </a:endParaRPr>
          </a:p>
          <a:p>
            <a:pPr marL="1371600" lvl="2" indent="-381000" algn="l" rtl="0">
              <a:spcBef>
                <a:spcPts val="1000"/>
              </a:spcBef>
              <a:spcAft>
                <a:spcPts val="0"/>
              </a:spcAft>
              <a:buSzPts val="2400"/>
              <a:buFont typeface="Ubuntu"/>
              <a:buAutoNum type="romanLcPeriod"/>
            </a:pPr>
            <a:r>
              <a:rPr lang="en-US" sz="2400">
                <a:latin typeface="Ubuntu"/>
                <a:ea typeface="Ubuntu"/>
                <a:cs typeface="Ubuntu"/>
                <a:sym typeface="Ubuntu"/>
              </a:rPr>
              <a:t>process</a:t>
            </a:r>
            <a:r>
              <a:rPr lang="en-US" sz="2400" baseline="-25000">
                <a:latin typeface="Ubuntu"/>
                <a:ea typeface="Ubuntu"/>
                <a:cs typeface="Ubuntu"/>
                <a:sym typeface="Ubuntu"/>
              </a:rPr>
              <a:t>i</a:t>
            </a:r>
            <a:r>
              <a:rPr lang="en-US" sz="2400">
                <a:latin typeface="Ubuntu"/>
                <a:ea typeface="Ubuntu"/>
                <a:cs typeface="Ubuntu"/>
                <a:sym typeface="Ubuntu"/>
              </a:rPr>
              <a:t> must wait as the resources are not available.</a:t>
            </a:r>
            <a:endParaRPr sz="2400">
              <a:latin typeface="Ubuntu"/>
              <a:ea typeface="Ubuntu"/>
              <a:cs typeface="Ubuntu"/>
              <a:sym typeface="Ubuntu"/>
            </a:endParaRPr>
          </a:p>
          <a:p>
            <a:pPr marL="457200" lvl="0" indent="-412750" algn="l" rtl="0">
              <a:spcBef>
                <a:spcPts val="1000"/>
              </a:spcBef>
              <a:spcAft>
                <a:spcPts val="0"/>
              </a:spcAft>
              <a:buSzPts val="2900"/>
              <a:buFont typeface="Ubuntu"/>
              <a:buAutoNum type="arabicPeriod"/>
            </a:pPr>
            <a:r>
              <a:rPr lang="en-US" sz="2900">
                <a:latin typeface="Ubuntu"/>
                <a:ea typeface="Ubuntu"/>
                <a:cs typeface="Ubuntu"/>
                <a:sym typeface="Ubuntu"/>
              </a:rPr>
              <a:t>else:</a:t>
            </a:r>
            <a:endParaRPr sz="2900">
              <a:latin typeface="Ubuntu"/>
              <a:ea typeface="Ubuntu"/>
              <a:cs typeface="Ubuntu"/>
              <a:sym typeface="Ubuntu"/>
            </a:endParaRPr>
          </a:p>
          <a:p>
            <a:pPr marL="914400" lvl="1" indent="-400050" algn="l" rtl="0">
              <a:spcBef>
                <a:spcPts val="1000"/>
              </a:spcBef>
              <a:spcAft>
                <a:spcPts val="1000"/>
              </a:spcAft>
              <a:buSzPts val="2700"/>
              <a:buFont typeface="Ubuntu"/>
              <a:buAutoNum type="alphaLcPeriod"/>
            </a:pPr>
            <a:r>
              <a:rPr lang="en-US" sz="2700">
                <a:latin typeface="Ubuntu"/>
                <a:ea typeface="Ubuntu"/>
                <a:cs typeface="Ubuntu"/>
                <a:sym typeface="Ubuntu"/>
              </a:rPr>
              <a:t> error as the process has exceeded its maximum claim.</a:t>
            </a:r>
            <a:endParaRPr sz="2700"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8f0b85524c_0_122"/>
          <p:cNvSpPr txBox="1">
            <a:spLocks noGrp="1"/>
          </p:cNvSpPr>
          <p:nvPr>
            <p:ph type="title"/>
          </p:nvPr>
        </p:nvSpPr>
        <p:spPr>
          <a:xfrm>
            <a:off x="805070" y="365125"/>
            <a:ext cx="10548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Example: (1)</a:t>
            </a:r>
            <a:endParaRPr/>
          </a:p>
        </p:txBody>
      </p:sp>
      <p:sp>
        <p:nvSpPr>
          <p:cNvPr id="143" name="Google Shape;143;g28f0b85524c_0_122"/>
          <p:cNvSpPr txBox="1">
            <a:spLocks noGrp="1"/>
          </p:cNvSpPr>
          <p:nvPr>
            <p:ph type="sldNum" idx="12"/>
          </p:nvPr>
        </p:nvSpPr>
        <p:spPr>
          <a:xfrm>
            <a:off x="8610600" y="6212057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144" name="Google Shape;144;g28f0b85524c_0_122"/>
          <p:cNvSpPr txBox="1">
            <a:spLocks noGrp="1"/>
          </p:cNvSpPr>
          <p:nvPr>
            <p:ph type="body" idx="1"/>
          </p:nvPr>
        </p:nvSpPr>
        <p:spPr>
          <a:xfrm>
            <a:off x="43075" y="1690825"/>
            <a:ext cx="4082100" cy="4521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0050" algn="l" rtl="0">
              <a:spcBef>
                <a:spcPts val="1000"/>
              </a:spcBef>
              <a:spcAft>
                <a:spcPts val="0"/>
              </a:spcAft>
              <a:buSzPts val="2700"/>
              <a:buChar char="•"/>
            </a:pPr>
            <a:r>
              <a:rPr lang="en-US" sz="2700"/>
              <a:t>A system with:</a:t>
            </a:r>
            <a:endParaRPr sz="2700"/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•"/>
            </a:pPr>
            <a:r>
              <a:rPr lang="en-US" sz="2500"/>
              <a:t>five processes</a:t>
            </a:r>
            <a:endParaRPr sz="2500"/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•"/>
            </a:pPr>
            <a:r>
              <a:rPr lang="en-US" sz="2500"/>
              <a:t>three resource types</a:t>
            </a:r>
            <a:endParaRPr sz="2500"/>
          </a:p>
          <a:p>
            <a:pPr marL="1371600" lvl="2" indent="-374650" algn="l" rtl="0">
              <a:spcBef>
                <a:spcPts val="0"/>
              </a:spcBef>
              <a:spcAft>
                <a:spcPts val="0"/>
              </a:spcAft>
              <a:buSzPts val="2300"/>
              <a:buChar char="-"/>
            </a:pPr>
            <a:r>
              <a:rPr lang="en-US" sz="2300"/>
              <a:t>A = 10</a:t>
            </a:r>
            <a:endParaRPr sz="2300"/>
          </a:p>
          <a:p>
            <a:pPr marL="1371600" lvl="2" indent="-374650" algn="l" rtl="0">
              <a:spcBef>
                <a:spcPts val="0"/>
              </a:spcBef>
              <a:spcAft>
                <a:spcPts val="0"/>
              </a:spcAft>
              <a:buSzPts val="2300"/>
              <a:buChar char="-"/>
            </a:pPr>
            <a:r>
              <a:rPr lang="en-US" sz="2300"/>
              <a:t>B = 5</a:t>
            </a:r>
            <a:endParaRPr sz="2300"/>
          </a:p>
          <a:p>
            <a:pPr marL="1371600" lvl="2" indent="-374650" algn="l" rtl="0">
              <a:spcBef>
                <a:spcPts val="0"/>
              </a:spcBef>
              <a:spcAft>
                <a:spcPts val="0"/>
              </a:spcAft>
              <a:buSzPts val="2300"/>
              <a:buChar char="-"/>
            </a:pPr>
            <a:r>
              <a:rPr lang="en-US" sz="2300"/>
              <a:t>C = 7</a:t>
            </a:r>
            <a:endParaRPr sz="23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300"/>
          </a:p>
          <a:p>
            <a:pPr marL="457200" lvl="0" indent="-400050" algn="l" rtl="0">
              <a:spcBef>
                <a:spcPts val="1000"/>
              </a:spcBef>
              <a:spcAft>
                <a:spcPts val="0"/>
              </a:spcAft>
              <a:buSzPts val="2700"/>
              <a:buChar char="•"/>
            </a:pPr>
            <a:r>
              <a:rPr lang="en-US" sz="2700"/>
              <a:t>at (t = 0):</a:t>
            </a:r>
            <a:endParaRPr sz="2700"/>
          </a:p>
        </p:txBody>
      </p:sp>
      <p:pic>
        <p:nvPicPr>
          <p:cNvPr id="145" name="Google Shape;145;g28f0b85524c_0_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8838" y="2361202"/>
            <a:ext cx="5513830" cy="29233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g28f0b85524c_0_1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22809" y="2361200"/>
            <a:ext cx="1764791" cy="30862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8f0b85524c_0_138"/>
          <p:cNvSpPr txBox="1">
            <a:spLocks noGrp="1"/>
          </p:cNvSpPr>
          <p:nvPr>
            <p:ph type="title"/>
          </p:nvPr>
        </p:nvSpPr>
        <p:spPr>
          <a:xfrm>
            <a:off x="805070" y="365125"/>
            <a:ext cx="10548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Example: (2)</a:t>
            </a:r>
            <a:endParaRPr/>
          </a:p>
        </p:txBody>
      </p:sp>
      <p:sp>
        <p:nvSpPr>
          <p:cNvPr id="153" name="Google Shape;153;g28f0b85524c_0_138"/>
          <p:cNvSpPr txBox="1">
            <a:spLocks noGrp="1"/>
          </p:cNvSpPr>
          <p:nvPr>
            <p:ph type="sldNum" idx="12"/>
          </p:nvPr>
        </p:nvSpPr>
        <p:spPr>
          <a:xfrm>
            <a:off x="8610600" y="6212057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154" name="Google Shape;154;g28f0b85524c_0_138"/>
          <p:cNvSpPr txBox="1">
            <a:spLocks noGrp="1"/>
          </p:cNvSpPr>
          <p:nvPr>
            <p:ph type="body" idx="1"/>
          </p:nvPr>
        </p:nvSpPr>
        <p:spPr>
          <a:xfrm>
            <a:off x="805075" y="1973400"/>
            <a:ext cx="4390500" cy="4238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36550" algn="l" rtl="0">
              <a:spcBef>
                <a:spcPts val="1000"/>
              </a:spcBef>
              <a:spcAft>
                <a:spcPts val="0"/>
              </a:spcAft>
              <a:buSzPts val="1700"/>
              <a:buChar char="•"/>
            </a:pPr>
            <a:r>
              <a:rPr lang="en-US" sz="1700"/>
              <a:t>Execute ‘Safety Algorithm’ to check if the system is in a ‘safe state’?</a:t>
            </a:r>
            <a:endParaRPr sz="17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7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700"/>
          </a:p>
          <a:p>
            <a:pPr marL="457200" lvl="0" indent="-336550" algn="l" rtl="0">
              <a:spcBef>
                <a:spcPts val="1000"/>
              </a:spcBef>
              <a:spcAft>
                <a:spcPts val="0"/>
              </a:spcAft>
              <a:buSzPts val="1700"/>
              <a:buChar char="•"/>
            </a:pPr>
            <a:r>
              <a:rPr lang="en-US" sz="1700"/>
              <a:t>the system is in a ‘safe state’</a:t>
            </a:r>
            <a:endParaRPr sz="17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700"/>
          </a:p>
        </p:txBody>
      </p:sp>
      <p:sp>
        <p:nvSpPr>
          <p:cNvPr id="155" name="Google Shape;155;g28f0b85524c_0_138"/>
          <p:cNvSpPr txBox="1"/>
          <p:nvPr/>
        </p:nvSpPr>
        <p:spPr>
          <a:xfrm>
            <a:off x="5195575" y="1973400"/>
            <a:ext cx="6691200" cy="42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-US" sz="2000">
                <a:solidFill>
                  <a:srgbClr val="171616"/>
                </a:solidFill>
                <a:latin typeface="Ubuntu"/>
                <a:ea typeface="Ubuntu"/>
                <a:cs typeface="Ubuntu"/>
                <a:sym typeface="Ubuntu"/>
              </a:rPr>
              <a:t>Work = available[NUMBER OF RESOURCES];</a:t>
            </a:r>
            <a:br>
              <a:rPr lang="en-US" sz="2000">
                <a:solidFill>
                  <a:srgbClr val="171616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lang="en-US" sz="2000">
                <a:solidFill>
                  <a:srgbClr val="171616"/>
                </a:solidFill>
                <a:latin typeface="Ubuntu"/>
                <a:ea typeface="Ubuntu"/>
                <a:cs typeface="Ubuntu"/>
                <a:sym typeface="Ubuntu"/>
              </a:rPr>
              <a:t>Finish[i] = false </a:t>
            </a:r>
            <a:r>
              <a:rPr lang="en-US" sz="2000" b="1">
                <a:solidFill>
                  <a:srgbClr val="171616"/>
                </a:solidFill>
                <a:latin typeface="Ubuntu"/>
                <a:ea typeface="Ubuntu"/>
                <a:cs typeface="Ubuntu"/>
                <a:sym typeface="Ubuntu"/>
              </a:rPr>
              <a:t>for</a:t>
            </a:r>
            <a:r>
              <a:rPr lang="en-US" sz="2000">
                <a:solidFill>
                  <a:srgbClr val="171616"/>
                </a:solidFill>
                <a:latin typeface="Ubuntu"/>
                <a:ea typeface="Ubuntu"/>
                <a:cs typeface="Ubuntu"/>
                <a:sym typeface="Ubuntu"/>
              </a:rPr>
              <a:t> i = 0, 1, …, n-1;</a:t>
            </a:r>
            <a:endParaRPr sz="2000">
              <a:solidFill>
                <a:srgbClr val="171616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457200" lvl="0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Ubuntu"/>
              <a:buAutoNum type="arabicPeriod"/>
            </a:pPr>
            <a:r>
              <a:rPr lang="en-US" sz="2000">
                <a:solidFill>
                  <a:srgbClr val="171616"/>
                </a:solidFill>
                <a:latin typeface="Ubuntu"/>
                <a:ea typeface="Ubuntu"/>
                <a:cs typeface="Ubuntu"/>
                <a:sym typeface="Ubuntu"/>
              </a:rPr>
              <a:t>for each i in Finish[i]:</a:t>
            </a:r>
            <a:endParaRPr sz="2000">
              <a:solidFill>
                <a:srgbClr val="171616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914400" lvl="1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Ubuntu"/>
              <a:buAutoNum type="alphaLcPeriod"/>
            </a:pPr>
            <a:r>
              <a:rPr lang="en-US" sz="2000">
                <a:solidFill>
                  <a:srgbClr val="171616"/>
                </a:solidFill>
                <a:latin typeface="Ubuntu"/>
                <a:ea typeface="Ubuntu"/>
                <a:cs typeface="Ubuntu"/>
                <a:sym typeface="Ubuntu"/>
              </a:rPr>
              <a:t>if [(Finish[i]==false) &amp;&amp; (Need</a:t>
            </a:r>
            <a:r>
              <a:rPr lang="en-US" sz="2000" baseline="-25000">
                <a:solidFill>
                  <a:srgbClr val="171616"/>
                </a:solidFill>
                <a:latin typeface="Ubuntu"/>
                <a:ea typeface="Ubuntu"/>
                <a:cs typeface="Ubuntu"/>
                <a:sym typeface="Ubuntu"/>
              </a:rPr>
              <a:t>i</a:t>
            </a:r>
            <a:r>
              <a:rPr lang="en-US" sz="2000">
                <a:solidFill>
                  <a:srgbClr val="171616"/>
                </a:solidFill>
                <a:latin typeface="Ubuntu"/>
                <a:ea typeface="Ubuntu"/>
                <a:cs typeface="Ubuntu"/>
                <a:sym typeface="Ubuntu"/>
              </a:rPr>
              <a:t>≤work)]:</a:t>
            </a:r>
            <a:endParaRPr sz="2000">
              <a:solidFill>
                <a:srgbClr val="171616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1371600" lvl="2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Ubuntu"/>
              <a:buChar char="-"/>
            </a:pPr>
            <a:r>
              <a:rPr lang="en-US" sz="2000">
                <a:solidFill>
                  <a:srgbClr val="171616"/>
                </a:solidFill>
                <a:latin typeface="Ubuntu"/>
                <a:ea typeface="Ubuntu"/>
                <a:cs typeface="Ubuntu"/>
                <a:sym typeface="Ubuntu"/>
              </a:rPr>
              <a:t>Work = Work + Allocation</a:t>
            </a:r>
            <a:r>
              <a:rPr lang="en-US" sz="2000" baseline="-25000">
                <a:solidFill>
                  <a:srgbClr val="171616"/>
                </a:solidFill>
                <a:latin typeface="Ubuntu"/>
                <a:ea typeface="Ubuntu"/>
                <a:cs typeface="Ubuntu"/>
                <a:sym typeface="Ubuntu"/>
              </a:rPr>
              <a:t>i</a:t>
            </a:r>
            <a:br>
              <a:rPr lang="en-US" sz="2000">
                <a:solidFill>
                  <a:srgbClr val="171616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lang="en-US" sz="2000">
                <a:solidFill>
                  <a:srgbClr val="171616"/>
                </a:solidFill>
                <a:latin typeface="Ubuntu"/>
                <a:ea typeface="Ubuntu"/>
                <a:cs typeface="Ubuntu"/>
                <a:sym typeface="Ubuntu"/>
              </a:rPr>
              <a:t>Finish[i] = true</a:t>
            </a:r>
            <a:br>
              <a:rPr lang="en-US" sz="2000">
                <a:solidFill>
                  <a:srgbClr val="171616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lang="en-US" sz="2000">
                <a:solidFill>
                  <a:srgbClr val="171616"/>
                </a:solidFill>
                <a:latin typeface="Ubuntu"/>
                <a:ea typeface="Ubuntu"/>
                <a:cs typeface="Ubuntu"/>
                <a:sym typeface="Ubuntu"/>
              </a:rPr>
              <a:t>Go to step 2;</a:t>
            </a:r>
            <a:endParaRPr sz="2000">
              <a:solidFill>
                <a:srgbClr val="171616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457200" lvl="0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Ubuntu"/>
              <a:buAutoNum type="arabicPeriod"/>
            </a:pPr>
            <a:r>
              <a:rPr lang="en-US" sz="2000">
                <a:solidFill>
                  <a:srgbClr val="171616"/>
                </a:solidFill>
                <a:latin typeface="Ubuntu"/>
                <a:ea typeface="Ubuntu"/>
                <a:cs typeface="Ubuntu"/>
                <a:sym typeface="Ubuntu"/>
              </a:rPr>
              <a:t>if Finish[i] == true for all i:</a:t>
            </a:r>
            <a:endParaRPr sz="2000">
              <a:solidFill>
                <a:srgbClr val="171616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914400" lvl="1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Ubuntu"/>
              <a:buAutoNum type="alphaLcPeriod"/>
            </a:pPr>
            <a:r>
              <a:rPr lang="en-US" sz="2000">
                <a:solidFill>
                  <a:srgbClr val="171616"/>
                </a:solidFill>
                <a:latin typeface="Ubuntu"/>
                <a:ea typeface="Ubuntu"/>
                <a:cs typeface="Ubuntu"/>
                <a:sym typeface="Ubuntu"/>
              </a:rPr>
              <a:t>‘safe state’</a:t>
            </a:r>
            <a:endParaRPr sz="2000">
              <a:solidFill>
                <a:srgbClr val="171616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457200" lvl="0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71616"/>
              </a:buClr>
              <a:buSzPts val="2000"/>
              <a:buFont typeface="Ubuntu"/>
              <a:buAutoNum type="arabicPeriod"/>
            </a:pPr>
            <a:r>
              <a:rPr lang="en-US" sz="2000">
                <a:solidFill>
                  <a:srgbClr val="171616"/>
                </a:solidFill>
                <a:latin typeface="Ubuntu"/>
                <a:ea typeface="Ubuntu"/>
                <a:cs typeface="Ubuntu"/>
                <a:sym typeface="Ubuntu"/>
              </a:rPr>
              <a:t>else:</a:t>
            </a:r>
            <a:endParaRPr sz="2000">
              <a:solidFill>
                <a:srgbClr val="171616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914400" lvl="1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71616"/>
              </a:buClr>
              <a:buSzPts val="2000"/>
              <a:buFont typeface="Ubuntu"/>
              <a:buAutoNum type="alphaLcPeriod"/>
            </a:pPr>
            <a:r>
              <a:rPr lang="en-US" sz="2000">
                <a:solidFill>
                  <a:srgbClr val="171616"/>
                </a:solidFill>
                <a:latin typeface="Ubuntu"/>
                <a:ea typeface="Ubuntu"/>
                <a:cs typeface="Ubuntu"/>
                <a:sym typeface="Ubuntu"/>
              </a:rPr>
              <a:t>‘unsafe state’</a:t>
            </a:r>
            <a:endParaRPr sz="2000">
              <a:solidFill>
                <a:srgbClr val="171616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300"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8f0b85524c_0_147"/>
          <p:cNvSpPr txBox="1">
            <a:spLocks noGrp="1"/>
          </p:cNvSpPr>
          <p:nvPr>
            <p:ph type="title"/>
          </p:nvPr>
        </p:nvSpPr>
        <p:spPr>
          <a:xfrm>
            <a:off x="805075" y="365125"/>
            <a:ext cx="10548600" cy="716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Example: (4)</a:t>
            </a:r>
            <a:endParaRPr/>
          </a:p>
        </p:txBody>
      </p:sp>
      <p:sp>
        <p:nvSpPr>
          <p:cNvPr id="162" name="Google Shape;162;g28f0b85524c_0_147"/>
          <p:cNvSpPr txBox="1">
            <a:spLocks noGrp="1"/>
          </p:cNvSpPr>
          <p:nvPr>
            <p:ph type="sldNum" idx="12"/>
          </p:nvPr>
        </p:nvSpPr>
        <p:spPr>
          <a:xfrm>
            <a:off x="8610600" y="6212057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163" name="Google Shape;163;g28f0b85524c_0_147"/>
          <p:cNvSpPr txBox="1">
            <a:spLocks noGrp="1"/>
          </p:cNvSpPr>
          <p:nvPr>
            <p:ph type="body" idx="1"/>
          </p:nvPr>
        </p:nvSpPr>
        <p:spPr>
          <a:xfrm>
            <a:off x="805075" y="1135200"/>
            <a:ext cx="10548600" cy="1568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9250" algn="l" rtl="0">
              <a:spcBef>
                <a:spcPts val="1000"/>
              </a:spcBef>
              <a:spcAft>
                <a:spcPts val="0"/>
              </a:spcAft>
              <a:buSzPts val="1900"/>
              <a:buChar char="•"/>
            </a:pPr>
            <a:r>
              <a:rPr lang="en-US" sz="1900"/>
              <a:t>if P1 request one additional instance of resource type A and two instances of resource type C.</a:t>
            </a:r>
            <a:endParaRPr sz="1900"/>
          </a:p>
          <a:p>
            <a:pPr marL="914400" lvl="1" indent="-336550" algn="l" rtl="0">
              <a:spcBef>
                <a:spcPts val="1000"/>
              </a:spcBef>
              <a:spcAft>
                <a:spcPts val="0"/>
              </a:spcAft>
              <a:buSzPts val="1700"/>
              <a:buChar char="•"/>
            </a:pPr>
            <a:r>
              <a:rPr lang="en-US" sz="1700"/>
              <a:t>Request1 = (1,0,2)</a:t>
            </a:r>
            <a:endParaRPr sz="1700"/>
          </a:p>
          <a:p>
            <a:pPr marL="457200" lvl="0" indent="-336550" algn="l" rtl="0">
              <a:spcBef>
                <a:spcPts val="1000"/>
              </a:spcBef>
              <a:spcAft>
                <a:spcPts val="1000"/>
              </a:spcAft>
              <a:buSzPts val="1700"/>
              <a:buChar char="•"/>
            </a:pPr>
            <a:r>
              <a:rPr lang="en-US" sz="1700"/>
              <a:t>Execute ‘Resource-Request Algorithm’ to check if the requests can be safely granted?</a:t>
            </a:r>
            <a:endParaRPr sz="1700"/>
          </a:p>
        </p:txBody>
      </p:sp>
      <p:sp>
        <p:nvSpPr>
          <p:cNvPr id="164" name="Google Shape;164;g28f0b85524c_0_147"/>
          <p:cNvSpPr txBox="1">
            <a:spLocks noGrp="1"/>
          </p:cNvSpPr>
          <p:nvPr>
            <p:ph type="body" idx="1"/>
          </p:nvPr>
        </p:nvSpPr>
        <p:spPr>
          <a:xfrm>
            <a:off x="1846625" y="3032625"/>
            <a:ext cx="9507000" cy="285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Font typeface="Ubuntu"/>
              <a:buAutoNum type="arabicPeriod"/>
            </a:pPr>
            <a:r>
              <a:rPr lang="en-US" sz="2400" dirty="0">
                <a:latin typeface="Ubuntu"/>
                <a:ea typeface="Ubuntu"/>
                <a:cs typeface="Ubuntu"/>
                <a:sym typeface="Ubuntu"/>
              </a:rPr>
              <a:t>if (Request</a:t>
            </a:r>
            <a:r>
              <a:rPr lang="en-US" sz="2400" baseline="-25000" dirty="0">
                <a:latin typeface="Ubuntu"/>
                <a:ea typeface="Ubuntu"/>
                <a:cs typeface="Ubuntu"/>
                <a:sym typeface="Ubuntu"/>
              </a:rPr>
              <a:t>1</a:t>
            </a:r>
            <a:r>
              <a:rPr lang="en-US" sz="2400" dirty="0">
                <a:latin typeface="Ubuntu"/>
                <a:ea typeface="Ubuntu"/>
                <a:cs typeface="Ubuntu"/>
                <a:sym typeface="Ubuntu"/>
              </a:rPr>
              <a:t>(1,0,2) ≤ Need</a:t>
            </a:r>
            <a:r>
              <a:rPr lang="en-US" sz="2400" baseline="-25000" dirty="0">
                <a:latin typeface="Ubuntu"/>
                <a:ea typeface="Ubuntu"/>
                <a:cs typeface="Ubuntu"/>
                <a:sym typeface="Ubuntu"/>
              </a:rPr>
              <a:t>1</a:t>
            </a:r>
            <a:r>
              <a:rPr lang="en-US" sz="2400" dirty="0">
                <a:latin typeface="Ubuntu"/>
                <a:ea typeface="Ubuntu"/>
                <a:cs typeface="Ubuntu"/>
                <a:sym typeface="Ubuntu"/>
              </a:rPr>
              <a:t>(1,2,2)):</a:t>
            </a:r>
            <a:endParaRPr sz="2400" dirty="0">
              <a:latin typeface="Ubuntu"/>
              <a:ea typeface="Ubuntu"/>
              <a:cs typeface="Ubuntu"/>
              <a:sym typeface="Ubuntu"/>
            </a:endParaRPr>
          </a:p>
          <a:p>
            <a:pPr marL="914400" lvl="1" indent="-368300" algn="l" rtl="0">
              <a:spcBef>
                <a:spcPts val="1000"/>
              </a:spcBef>
              <a:spcAft>
                <a:spcPts val="0"/>
              </a:spcAft>
              <a:buSzPts val="2200"/>
              <a:buFont typeface="Ubuntu"/>
              <a:buAutoNum type="alphaLcPeriod"/>
            </a:pPr>
            <a:r>
              <a:rPr lang="en-US" sz="2200" dirty="0">
                <a:latin typeface="Ubuntu"/>
                <a:ea typeface="Ubuntu"/>
                <a:cs typeface="Ubuntu"/>
                <a:sym typeface="Ubuntu"/>
              </a:rPr>
              <a:t>if (Request</a:t>
            </a:r>
            <a:r>
              <a:rPr lang="en-US" sz="2200" baseline="-25000" dirty="0">
                <a:latin typeface="Ubuntu"/>
                <a:ea typeface="Ubuntu"/>
                <a:cs typeface="Ubuntu"/>
                <a:sym typeface="Ubuntu"/>
              </a:rPr>
              <a:t>1</a:t>
            </a:r>
            <a:r>
              <a:rPr lang="en-US" sz="2200" dirty="0">
                <a:latin typeface="Ubuntu"/>
                <a:ea typeface="Ubuntu"/>
                <a:cs typeface="Ubuntu"/>
                <a:sym typeface="Ubuntu"/>
              </a:rPr>
              <a:t>==(1,0,2) ≤ Available</a:t>
            </a:r>
            <a:r>
              <a:rPr lang="en-US" sz="2200" baseline="-25000" dirty="0">
                <a:latin typeface="Ubuntu"/>
                <a:ea typeface="Ubuntu"/>
                <a:cs typeface="Ubuntu"/>
                <a:sym typeface="Ubuntu"/>
              </a:rPr>
              <a:t>1</a:t>
            </a:r>
            <a:r>
              <a:rPr lang="en-US" sz="2200" dirty="0">
                <a:latin typeface="Ubuntu"/>
                <a:ea typeface="Ubuntu"/>
                <a:cs typeface="Ubuntu"/>
                <a:sym typeface="Ubuntu"/>
              </a:rPr>
              <a:t>==(3,3,2)):</a:t>
            </a:r>
            <a:endParaRPr sz="2200" dirty="0">
              <a:latin typeface="Ubuntu"/>
              <a:ea typeface="Ubuntu"/>
              <a:cs typeface="Ubuntu"/>
              <a:sym typeface="Ubuntu"/>
            </a:endParaRPr>
          </a:p>
          <a:p>
            <a:pPr marL="1371600" lvl="2" indent="-349250" algn="l" rtl="0">
              <a:spcBef>
                <a:spcPts val="1000"/>
              </a:spcBef>
              <a:spcAft>
                <a:spcPts val="0"/>
              </a:spcAft>
              <a:buSzPts val="1900"/>
              <a:buFont typeface="Ubuntu"/>
              <a:buAutoNum type="romanLcPeriod"/>
            </a:pPr>
            <a:r>
              <a:rPr lang="en-US" sz="1900" dirty="0">
                <a:latin typeface="Ubuntu"/>
                <a:ea typeface="Ubuntu"/>
                <a:cs typeface="Ubuntu"/>
                <a:sym typeface="Ubuntu"/>
              </a:rPr>
              <a:t>Available (2,3,0) = Available (3,3,2) – Request</a:t>
            </a:r>
            <a:r>
              <a:rPr lang="en-US" sz="1900" baseline="-25000" dirty="0">
                <a:latin typeface="Ubuntu"/>
                <a:ea typeface="Ubuntu"/>
                <a:cs typeface="Ubuntu"/>
                <a:sym typeface="Ubuntu"/>
              </a:rPr>
              <a:t>1 </a:t>
            </a:r>
            <a:r>
              <a:rPr lang="en-US" sz="1900" dirty="0">
                <a:latin typeface="Ubuntu"/>
                <a:ea typeface="Ubuntu"/>
                <a:cs typeface="Ubuntu"/>
                <a:sym typeface="Ubuntu"/>
              </a:rPr>
              <a:t>(1,0,2);</a:t>
            </a:r>
            <a:br>
              <a:rPr lang="en-US" sz="1900" dirty="0">
                <a:latin typeface="Ubuntu"/>
                <a:ea typeface="Ubuntu"/>
                <a:cs typeface="Ubuntu"/>
                <a:sym typeface="Ubuntu"/>
              </a:rPr>
            </a:br>
            <a:r>
              <a:rPr lang="en-US" sz="1900" dirty="0">
                <a:latin typeface="Ubuntu"/>
                <a:ea typeface="Ubuntu"/>
                <a:cs typeface="Ubuntu"/>
                <a:sym typeface="Ubuntu"/>
              </a:rPr>
              <a:t>Allocation</a:t>
            </a:r>
            <a:r>
              <a:rPr lang="en-US" sz="1900" baseline="-25000" dirty="0">
                <a:latin typeface="Ubuntu"/>
                <a:ea typeface="Ubuntu"/>
                <a:cs typeface="Ubuntu"/>
                <a:sym typeface="Ubuntu"/>
              </a:rPr>
              <a:t>1</a:t>
            </a:r>
            <a:r>
              <a:rPr lang="en-US" sz="1900" dirty="0">
                <a:latin typeface="Ubuntu"/>
                <a:ea typeface="Ubuntu"/>
                <a:cs typeface="Ubuntu"/>
                <a:sym typeface="Ubuntu"/>
              </a:rPr>
              <a:t> (3,0,2) = Allocation</a:t>
            </a:r>
            <a:r>
              <a:rPr lang="en-US" sz="1900" baseline="-25000" dirty="0">
                <a:latin typeface="Ubuntu"/>
                <a:ea typeface="Ubuntu"/>
                <a:cs typeface="Ubuntu"/>
                <a:sym typeface="Ubuntu"/>
              </a:rPr>
              <a:t>1</a:t>
            </a:r>
            <a:r>
              <a:rPr lang="en-US" sz="1900" dirty="0">
                <a:latin typeface="Ubuntu"/>
                <a:ea typeface="Ubuntu"/>
                <a:cs typeface="Ubuntu"/>
                <a:sym typeface="Ubuntu"/>
              </a:rPr>
              <a:t> (2,0,0) + Request</a:t>
            </a:r>
            <a:r>
              <a:rPr lang="en-US" sz="1900" baseline="-25000" dirty="0">
                <a:latin typeface="Ubuntu"/>
                <a:ea typeface="Ubuntu"/>
                <a:cs typeface="Ubuntu"/>
                <a:sym typeface="Ubuntu"/>
              </a:rPr>
              <a:t>1</a:t>
            </a:r>
            <a:r>
              <a:rPr lang="en-US" sz="1900" dirty="0">
                <a:latin typeface="Ubuntu"/>
                <a:ea typeface="Ubuntu"/>
                <a:cs typeface="Ubuntu"/>
                <a:sym typeface="Ubuntu"/>
              </a:rPr>
              <a:t>(1,0,2);</a:t>
            </a:r>
            <a:br>
              <a:rPr lang="en-US" sz="1900" dirty="0">
                <a:latin typeface="Ubuntu"/>
                <a:ea typeface="Ubuntu"/>
                <a:cs typeface="Ubuntu"/>
                <a:sym typeface="Ubuntu"/>
              </a:rPr>
            </a:br>
            <a:r>
              <a:rPr lang="en-US" sz="1900" dirty="0">
                <a:latin typeface="Ubuntu"/>
                <a:ea typeface="Ubuntu"/>
                <a:cs typeface="Ubuntu"/>
                <a:sym typeface="Ubuntu"/>
              </a:rPr>
              <a:t>Need</a:t>
            </a:r>
            <a:r>
              <a:rPr lang="en-US" sz="1900" baseline="-25000" dirty="0">
                <a:latin typeface="Ubuntu"/>
                <a:ea typeface="Ubuntu"/>
                <a:cs typeface="Ubuntu"/>
                <a:sym typeface="Ubuntu"/>
              </a:rPr>
              <a:t>1</a:t>
            </a:r>
            <a:r>
              <a:rPr lang="en-US" sz="1900" dirty="0">
                <a:latin typeface="Ubuntu"/>
                <a:ea typeface="Ubuntu"/>
                <a:cs typeface="Ubuntu"/>
                <a:sym typeface="Ubuntu"/>
              </a:rPr>
              <a:t> (0,2,0) = Need</a:t>
            </a:r>
            <a:r>
              <a:rPr lang="en-US" sz="1900" baseline="-25000" dirty="0">
                <a:latin typeface="Ubuntu"/>
                <a:ea typeface="Ubuntu"/>
                <a:cs typeface="Ubuntu"/>
                <a:sym typeface="Ubuntu"/>
              </a:rPr>
              <a:t>1</a:t>
            </a:r>
            <a:r>
              <a:rPr lang="en-US" sz="1900" dirty="0">
                <a:latin typeface="Ubuntu"/>
                <a:ea typeface="Ubuntu"/>
                <a:cs typeface="Ubuntu"/>
                <a:sym typeface="Ubuntu"/>
              </a:rPr>
              <a:t> (1,2,2) – Request</a:t>
            </a:r>
            <a:r>
              <a:rPr lang="en-US" sz="1900" baseline="-25000" dirty="0">
                <a:latin typeface="Ubuntu"/>
                <a:ea typeface="Ubuntu"/>
                <a:cs typeface="Ubuntu"/>
                <a:sym typeface="Ubuntu"/>
              </a:rPr>
              <a:t>1 </a:t>
            </a:r>
            <a:r>
              <a:rPr lang="en-US" sz="1900" dirty="0">
                <a:latin typeface="Ubuntu"/>
                <a:ea typeface="Ubuntu"/>
                <a:cs typeface="Ubuntu"/>
                <a:sym typeface="Ubuntu"/>
              </a:rPr>
              <a:t>(1,0,2);</a:t>
            </a:r>
            <a:endParaRPr sz="1900" dirty="0">
              <a:latin typeface="Ubuntu"/>
              <a:ea typeface="Ubuntu"/>
              <a:cs typeface="Ubuntu"/>
              <a:sym typeface="Ubuntu"/>
            </a:endParaRPr>
          </a:p>
          <a:p>
            <a:pPr marL="914400" lvl="1" indent="-368300" algn="l" rtl="0">
              <a:spcBef>
                <a:spcPts val="1000"/>
              </a:spcBef>
              <a:spcAft>
                <a:spcPts val="0"/>
              </a:spcAft>
              <a:buSzPts val="2200"/>
              <a:buFont typeface="Ubuntu"/>
              <a:buAutoNum type="alphaLcPeriod"/>
            </a:pPr>
            <a:r>
              <a:rPr lang="en-US" sz="2200" dirty="0">
                <a:latin typeface="Ubuntu"/>
                <a:ea typeface="Ubuntu"/>
                <a:cs typeface="Ubuntu"/>
                <a:sym typeface="Ubuntu"/>
              </a:rPr>
              <a:t>else:</a:t>
            </a:r>
            <a:endParaRPr sz="2200" dirty="0">
              <a:latin typeface="Ubuntu"/>
              <a:ea typeface="Ubuntu"/>
              <a:cs typeface="Ubuntu"/>
              <a:sym typeface="Ubuntu"/>
            </a:endParaRPr>
          </a:p>
          <a:p>
            <a:pPr marL="1371600" lvl="2" indent="-349250" algn="l" rtl="0">
              <a:spcBef>
                <a:spcPts val="1000"/>
              </a:spcBef>
              <a:spcAft>
                <a:spcPts val="0"/>
              </a:spcAft>
              <a:buSzPts val="1900"/>
              <a:buFont typeface="Ubuntu"/>
              <a:buAutoNum type="romanLcPeriod"/>
            </a:pPr>
            <a:r>
              <a:rPr lang="en-US" sz="1900" dirty="0">
                <a:latin typeface="Ubuntu"/>
                <a:ea typeface="Ubuntu"/>
                <a:cs typeface="Ubuntu"/>
                <a:sym typeface="Ubuntu"/>
              </a:rPr>
              <a:t>process</a:t>
            </a:r>
            <a:r>
              <a:rPr lang="en-US" sz="1900" baseline="-25000" dirty="0">
                <a:latin typeface="Ubuntu"/>
                <a:ea typeface="Ubuntu"/>
                <a:cs typeface="Ubuntu"/>
                <a:sym typeface="Ubuntu"/>
              </a:rPr>
              <a:t>1</a:t>
            </a:r>
            <a:r>
              <a:rPr lang="en-US" sz="1900" dirty="0">
                <a:latin typeface="Ubuntu"/>
                <a:ea typeface="Ubuntu"/>
                <a:cs typeface="Ubuntu"/>
                <a:sym typeface="Ubuntu"/>
              </a:rPr>
              <a:t> must wait as the resources are not available.</a:t>
            </a:r>
            <a:endParaRPr sz="1900" dirty="0">
              <a:latin typeface="Ubuntu"/>
              <a:ea typeface="Ubuntu"/>
              <a:cs typeface="Ubuntu"/>
              <a:sym typeface="Ubuntu"/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Font typeface="Ubuntu"/>
              <a:buAutoNum type="arabicPeriod"/>
            </a:pPr>
            <a:r>
              <a:rPr lang="en-US" sz="2400" dirty="0">
                <a:latin typeface="Ubuntu"/>
                <a:ea typeface="Ubuntu"/>
                <a:cs typeface="Ubuntu"/>
                <a:sym typeface="Ubuntu"/>
              </a:rPr>
              <a:t>else:</a:t>
            </a:r>
            <a:endParaRPr sz="2400" dirty="0">
              <a:latin typeface="Ubuntu"/>
              <a:ea typeface="Ubuntu"/>
              <a:cs typeface="Ubuntu"/>
              <a:sym typeface="Ubuntu"/>
            </a:endParaRPr>
          </a:p>
          <a:p>
            <a:pPr marL="914400" lvl="1" indent="-368300" algn="l" rtl="0">
              <a:spcBef>
                <a:spcPts val="1000"/>
              </a:spcBef>
              <a:spcAft>
                <a:spcPts val="1000"/>
              </a:spcAft>
              <a:buSzPts val="2200"/>
              <a:buFont typeface="Ubuntu"/>
              <a:buAutoNum type="alphaLcPeriod"/>
            </a:pPr>
            <a:r>
              <a:rPr lang="en-US" sz="2200" dirty="0">
                <a:latin typeface="Ubuntu"/>
                <a:ea typeface="Ubuntu"/>
                <a:cs typeface="Ubuntu"/>
                <a:sym typeface="Ubuntu"/>
              </a:rPr>
              <a:t> error as the process has exceeded its maximum claim.</a:t>
            </a:r>
            <a:endParaRPr sz="2200" dirty="0"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"/>
          <p:cNvSpPr txBox="1">
            <a:spLocks noGrp="1"/>
          </p:cNvSpPr>
          <p:nvPr>
            <p:ph type="title"/>
          </p:nvPr>
        </p:nvSpPr>
        <p:spPr>
          <a:xfrm>
            <a:off x="805070" y="365125"/>
            <a:ext cx="1054873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</a:pPr>
            <a:r>
              <a:rPr lang="en-US"/>
              <a:t>Customers - Multithreading in C:</a:t>
            </a:r>
            <a:endParaRPr/>
          </a:p>
        </p:txBody>
      </p:sp>
      <p:sp>
        <p:nvSpPr>
          <p:cNvPr id="170" name="Google Shape;170;p3"/>
          <p:cNvSpPr txBox="1">
            <a:spLocks noGrp="1"/>
          </p:cNvSpPr>
          <p:nvPr>
            <p:ph type="sldNum" idx="12"/>
          </p:nvPr>
        </p:nvSpPr>
        <p:spPr>
          <a:xfrm>
            <a:off x="8610600" y="621205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171" name="Google Shape;171;p3"/>
          <p:cNvSpPr txBox="1">
            <a:spLocks noGrp="1"/>
          </p:cNvSpPr>
          <p:nvPr>
            <p:ph type="body" idx="1"/>
          </p:nvPr>
        </p:nvSpPr>
        <p:spPr>
          <a:xfrm>
            <a:off x="805070" y="1973399"/>
            <a:ext cx="10548730" cy="390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dirty="0"/>
              <a:t>Involves using the “</a:t>
            </a:r>
            <a:r>
              <a:rPr lang="en-US" sz="2400" dirty="0" err="1"/>
              <a:t>pthreads</a:t>
            </a:r>
            <a:r>
              <a:rPr lang="en-US" sz="2400" dirty="0"/>
              <a:t>” library to create, execute, and manage multiple threads within a single process.</a:t>
            </a:r>
            <a:endParaRPr dirty="0"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dirty="0"/>
              <a:t>Include the header file ‘</a:t>
            </a:r>
            <a:r>
              <a:rPr lang="en-US" sz="2400" dirty="0" err="1"/>
              <a:t>pthread.h</a:t>
            </a:r>
            <a:r>
              <a:rPr lang="en-US" sz="2400" dirty="0"/>
              <a:t>’ in your code.</a:t>
            </a:r>
            <a:endParaRPr dirty="0"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dirty="0"/>
              <a:t>Key functions:</a:t>
            </a:r>
            <a:endParaRPr dirty="0"/>
          </a:p>
          <a:p>
            <a:pPr marL="742950" lvl="1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200"/>
              <a:buChar char="•"/>
            </a:pPr>
            <a:r>
              <a:rPr lang="en-US" sz="2200" dirty="0"/>
              <a:t>creating threads: ‘</a:t>
            </a:r>
            <a:r>
              <a:rPr lang="en-US" sz="2200" dirty="0" err="1"/>
              <a:t>pthread_create</a:t>
            </a:r>
            <a:r>
              <a:rPr lang="en-US" sz="2200" dirty="0"/>
              <a:t>’</a:t>
            </a:r>
            <a:endParaRPr dirty="0"/>
          </a:p>
          <a:p>
            <a:pPr marL="742950" lvl="1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200"/>
              <a:buChar char="•"/>
            </a:pPr>
            <a:r>
              <a:rPr lang="en-US" sz="2200" dirty="0"/>
              <a:t>waiting for threads to finish: ‘</a:t>
            </a:r>
            <a:r>
              <a:rPr lang="en-US" sz="2200" dirty="0" err="1"/>
              <a:t>pthread_join</a:t>
            </a:r>
            <a:r>
              <a:rPr lang="en-US" sz="2200" dirty="0"/>
              <a:t>’</a:t>
            </a:r>
            <a:endParaRPr dirty="0"/>
          </a:p>
          <a:p>
            <a:pPr marL="742950" lvl="1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200"/>
              <a:buChar char="•"/>
            </a:pPr>
            <a:r>
              <a:rPr lang="en-US" sz="2200" dirty="0"/>
              <a:t>exiting a thread: ‘</a:t>
            </a:r>
            <a:r>
              <a:rPr lang="en-US" sz="2200" dirty="0" err="1"/>
              <a:t>pthread_exit</a:t>
            </a:r>
            <a:r>
              <a:rPr lang="en-US" sz="2200" dirty="0"/>
              <a:t>’</a:t>
            </a: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"/>
          <p:cNvSpPr txBox="1">
            <a:spLocks noGrp="1"/>
          </p:cNvSpPr>
          <p:nvPr>
            <p:ph type="title"/>
          </p:nvPr>
        </p:nvSpPr>
        <p:spPr>
          <a:xfrm>
            <a:off x="805070" y="365125"/>
            <a:ext cx="1054873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</a:pPr>
            <a:r>
              <a:rPr lang="en-US"/>
              <a:t>Customers: (1)</a:t>
            </a:r>
            <a:endParaRPr/>
          </a:p>
        </p:txBody>
      </p:sp>
      <p:sp>
        <p:nvSpPr>
          <p:cNvPr id="177" name="Google Shape;177;p4"/>
          <p:cNvSpPr txBox="1">
            <a:spLocks noGrp="1"/>
          </p:cNvSpPr>
          <p:nvPr>
            <p:ph type="sldNum" idx="12"/>
          </p:nvPr>
        </p:nvSpPr>
        <p:spPr>
          <a:xfrm>
            <a:off x="8610600" y="621205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178" name="Google Shape;178;p4"/>
          <p:cNvSpPr txBox="1">
            <a:spLocks noGrp="1"/>
          </p:cNvSpPr>
          <p:nvPr>
            <p:ph type="body" idx="1"/>
          </p:nvPr>
        </p:nvSpPr>
        <p:spPr>
          <a:xfrm>
            <a:off x="805070" y="1707059"/>
            <a:ext cx="10548730" cy="390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3365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Include the ‘pthread’ library and define the number of customers:</a:t>
            </a:r>
            <a:endParaRPr sz="240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sz="2400"/>
          </a:p>
          <a:p>
            <a:pPr marL="285750" lvl="0" indent="-1841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2400"/>
          </a:p>
          <a:p>
            <a:pPr marL="342900" lvl="0" indent="-2413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Arial"/>
              <a:buNone/>
            </a:pPr>
            <a:endParaRPr sz="2400"/>
          </a:p>
          <a:p>
            <a:pPr marL="342900" lvl="0" indent="-2413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Arial"/>
              <a:buNone/>
            </a:pPr>
            <a:endParaRPr sz="2400"/>
          </a:p>
        </p:txBody>
      </p:sp>
      <p:graphicFrame>
        <p:nvGraphicFramePr>
          <p:cNvPr id="179" name="Google Shape;179;p4"/>
          <p:cNvGraphicFramePr/>
          <p:nvPr/>
        </p:nvGraphicFramePr>
        <p:xfrm>
          <a:off x="4039152" y="2777422"/>
          <a:ext cx="4080575" cy="1310650"/>
        </p:xfrm>
        <a:graphic>
          <a:graphicData uri="http://schemas.openxmlformats.org/drawingml/2006/table">
            <a:tbl>
              <a:tblPr firstRow="1" bandRow="1">
                <a:noFill/>
                <a:tableStyleId>{49847F82-AFCE-43DA-BB79-37083959097F}</a:tableStyleId>
              </a:tblPr>
              <a:tblGrid>
                <a:gridCol w="4080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u="none" strike="noStrike" cap="none">
                          <a:solidFill>
                            <a:srgbClr val="000000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#</a:t>
                      </a:r>
                      <a:r>
                        <a:rPr lang="en-US" sz="1600" b="0" u="none" strike="noStrike" cap="none">
                          <a:solidFill>
                            <a:srgbClr val="0070C0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include</a:t>
                      </a:r>
                      <a:r>
                        <a:rPr lang="en-US" sz="1600" b="0" u="none" strike="noStrike" cap="none">
                          <a:solidFill>
                            <a:srgbClr val="000000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 </a:t>
                      </a:r>
                      <a:r>
                        <a:rPr lang="en-US" sz="1600" b="0" u="none" strike="noStrike" cap="none">
                          <a:solidFill>
                            <a:srgbClr val="008000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&lt;pthread.h&gt;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#</a:t>
                      </a:r>
                      <a:r>
                        <a:rPr lang="en-US" sz="1600" b="0">
                          <a:solidFill>
                            <a:srgbClr val="0070C0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include</a:t>
                      </a:r>
                      <a:r>
                        <a:rPr lang="en-US" sz="1600" b="0">
                          <a:solidFill>
                            <a:srgbClr val="000000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 </a:t>
                      </a:r>
                      <a:r>
                        <a:rPr lang="en-US" sz="1600" b="0">
                          <a:solidFill>
                            <a:srgbClr val="008000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&lt;stdlib.h&gt;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#</a:t>
                      </a:r>
                      <a:r>
                        <a:rPr lang="en-US" sz="1600" b="0">
                          <a:solidFill>
                            <a:srgbClr val="0070C0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include</a:t>
                      </a:r>
                      <a:r>
                        <a:rPr lang="en-US" sz="1600" b="0">
                          <a:solidFill>
                            <a:srgbClr val="000000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 </a:t>
                      </a:r>
                      <a:r>
                        <a:rPr lang="en-US" sz="1600" b="0">
                          <a:solidFill>
                            <a:srgbClr val="008000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&lt;stdio.h&gt;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0">
                        <a:solidFill>
                          <a:srgbClr val="000000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#define NUMBER_OF_CUSTOMERS 5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5"/>
          <p:cNvSpPr txBox="1">
            <a:spLocks noGrp="1"/>
          </p:cNvSpPr>
          <p:nvPr>
            <p:ph type="title"/>
          </p:nvPr>
        </p:nvSpPr>
        <p:spPr>
          <a:xfrm>
            <a:off x="805070" y="365125"/>
            <a:ext cx="1054873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</a:pPr>
            <a:r>
              <a:rPr lang="en-US"/>
              <a:t>Customers: (2)</a:t>
            </a:r>
            <a:endParaRPr/>
          </a:p>
        </p:txBody>
      </p:sp>
      <p:sp>
        <p:nvSpPr>
          <p:cNvPr id="185" name="Google Shape;185;p5"/>
          <p:cNvSpPr txBox="1">
            <a:spLocks noGrp="1"/>
          </p:cNvSpPr>
          <p:nvPr>
            <p:ph type="sldNum" idx="12"/>
          </p:nvPr>
        </p:nvSpPr>
        <p:spPr>
          <a:xfrm>
            <a:off x="8610600" y="621205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sp>
        <p:nvSpPr>
          <p:cNvPr id="186" name="Google Shape;186;p5"/>
          <p:cNvSpPr txBox="1">
            <a:spLocks noGrp="1"/>
          </p:cNvSpPr>
          <p:nvPr>
            <p:ph type="body" idx="1"/>
          </p:nvPr>
        </p:nvSpPr>
        <p:spPr>
          <a:xfrm>
            <a:off x="805075" y="1972600"/>
            <a:ext cx="10548600" cy="33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3238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/>
              <a:t>Create thread functions for requesting resources and releasing resources:</a:t>
            </a:r>
            <a:endParaRPr sz="2200"/>
          </a:p>
          <a:p>
            <a:pPr marL="285750" lvl="0" indent="-1841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2200"/>
          </a:p>
          <a:p>
            <a:pPr marL="285750" lvl="0" indent="-1841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2200"/>
          </a:p>
          <a:p>
            <a:pPr marL="285750" lvl="0" indent="-1841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2200"/>
          </a:p>
          <a:p>
            <a:pPr marL="285750" lvl="0" indent="-1841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2200"/>
          </a:p>
          <a:p>
            <a:pPr marL="285750" lvl="0" indent="-1841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2200"/>
          </a:p>
          <a:p>
            <a:pPr marL="285750" lvl="0" indent="-1841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2200"/>
          </a:p>
          <a:p>
            <a:pPr marL="342900" lvl="0" indent="-2413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Arial"/>
              <a:buNone/>
            </a:pPr>
            <a:endParaRPr sz="2200"/>
          </a:p>
          <a:p>
            <a:pPr marL="342900" lvl="0" indent="-2413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Arial"/>
              <a:buNone/>
            </a:pPr>
            <a:endParaRPr sz="2200"/>
          </a:p>
        </p:txBody>
      </p:sp>
      <p:graphicFrame>
        <p:nvGraphicFramePr>
          <p:cNvPr id="187" name="Google Shape;187;p5"/>
          <p:cNvGraphicFramePr/>
          <p:nvPr/>
        </p:nvGraphicFramePr>
        <p:xfrm>
          <a:off x="2851224" y="2956553"/>
          <a:ext cx="6489575" cy="2773690"/>
        </p:xfrm>
        <a:graphic>
          <a:graphicData uri="http://schemas.openxmlformats.org/drawingml/2006/table">
            <a:tbl>
              <a:tblPr firstRow="1" bandRow="1">
                <a:noFill/>
                <a:tableStyleId>{49847F82-AFCE-43DA-BB79-37083959097F}</a:tableStyleId>
              </a:tblPr>
              <a:tblGrid>
                <a:gridCol w="6489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>
                          <a:solidFill>
                            <a:srgbClr val="FF0000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int</a:t>
                      </a:r>
                      <a:r>
                        <a:rPr lang="en-US" sz="1600" b="0">
                          <a:solidFill>
                            <a:srgbClr val="000000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 </a:t>
                      </a:r>
                      <a:r>
                        <a:rPr lang="en-US" sz="1600" b="0">
                          <a:solidFill>
                            <a:srgbClr val="C00000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requestResource</a:t>
                      </a:r>
                      <a:r>
                        <a:rPr lang="en-US" sz="1600" b="0">
                          <a:solidFill>
                            <a:srgbClr val="000000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(int customer num, int request[]) {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   // Logic to request the resources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   return </a:t>
                      </a:r>
                      <a:r>
                        <a:rPr lang="en-US" sz="1600" b="0">
                          <a:solidFill>
                            <a:srgbClr val="0070C0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0</a:t>
                      </a:r>
                      <a:r>
                        <a:rPr lang="en-US" sz="1600" b="0">
                          <a:solidFill>
                            <a:srgbClr val="000000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;  // Return ‘0’ if the request has been granted</a:t>
                      </a:r>
                      <a:endParaRPr sz="1600" b="0">
                        <a:solidFill>
                          <a:srgbClr val="000000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   return </a:t>
                      </a:r>
                      <a:r>
                        <a:rPr lang="en-US" sz="1600" b="0">
                          <a:solidFill>
                            <a:srgbClr val="0070C0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-1</a:t>
                      </a:r>
                      <a:r>
                        <a:rPr lang="en-US" sz="1600" b="0">
                          <a:solidFill>
                            <a:srgbClr val="000000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;  // Return ‘-1’ if the request has not been granted</a:t>
                      </a:r>
                      <a:endParaRPr sz="1600" b="0">
                        <a:solidFill>
                          <a:srgbClr val="000000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}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0">
                        <a:solidFill>
                          <a:srgbClr val="000000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>
                          <a:solidFill>
                            <a:srgbClr val="FF0000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int</a:t>
                      </a:r>
                      <a:r>
                        <a:rPr lang="en-US" sz="1600" b="0">
                          <a:solidFill>
                            <a:srgbClr val="000000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 </a:t>
                      </a:r>
                      <a:r>
                        <a:rPr lang="en-US" sz="1600" b="0">
                          <a:solidFill>
                            <a:srgbClr val="C00000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releaseResources</a:t>
                      </a:r>
                      <a:r>
                        <a:rPr lang="en-US" sz="1600" b="0">
                          <a:solidFill>
                            <a:srgbClr val="000000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(int customer num, int release[]) {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   // Logic to release the resources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   return </a:t>
                      </a:r>
                      <a:r>
                        <a:rPr lang="en-US" sz="1600" b="0">
                          <a:solidFill>
                            <a:srgbClr val="0070C0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0</a:t>
                      </a:r>
                      <a:r>
                        <a:rPr lang="en-US" sz="1600" b="0">
                          <a:solidFill>
                            <a:srgbClr val="000000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;  // Return ‘0’ if the request has been granted</a:t>
                      </a:r>
                      <a:endParaRPr sz="1600" b="0">
                        <a:solidFill>
                          <a:srgbClr val="000000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   return </a:t>
                      </a:r>
                      <a:r>
                        <a:rPr lang="en-US" sz="1600" b="0">
                          <a:solidFill>
                            <a:srgbClr val="0070C0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-1</a:t>
                      </a:r>
                      <a:r>
                        <a:rPr lang="en-US" sz="1600" b="0">
                          <a:solidFill>
                            <a:srgbClr val="000000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;  // Return ‘-1’ if the request has not been granted</a:t>
                      </a:r>
                      <a:endParaRPr sz="1600" b="0">
                        <a:solidFill>
                          <a:srgbClr val="000000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}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7"/>
          <p:cNvSpPr txBox="1">
            <a:spLocks noGrp="1"/>
          </p:cNvSpPr>
          <p:nvPr>
            <p:ph type="title"/>
          </p:nvPr>
        </p:nvSpPr>
        <p:spPr>
          <a:xfrm>
            <a:off x="805070" y="365125"/>
            <a:ext cx="1054873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</a:pPr>
            <a:r>
              <a:rPr lang="en-US"/>
              <a:t>Implementation of program:</a:t>
            </a:r>
            <a:endParaRPr/>
          </a:p>
        </p:txBody>
      </p:sp>
      <p:sp>
        <p:nvSpPr>
          <p:cNvPr id="193" name="Google Shape;193;p7"/>
          <p:cNvSpPr txBox="1">
            <a:spLocks noGrp="1"/>
          </p:cNvSpPr>
          <p:nvPr>
            <p:ph type="sldNum" idx="12"/>
          </p:nvPr>
        </p:nvSpPr>
        <p:spPr>
          <a:xfrm>
            <a:off x="8610600" y="621205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sp>
        <p:nvSpPr>
          <p:cNvPr id="194" name="Google Shape;194;p7"/>
          <p:cNvSpPr txBox="1">
            <a:spLocks noGrp="1"/>
          </p:cNvSpPr>
          <p:nvPr>
            <p:ph type="body" idx="1"/>
          </p:nvPr>
        </p:nvSpPr>
        <p:spPr>
          <a:xfrm>
            <a:off x="805075" y="2832925"/>
            <a:ext cx="10548600" cy="24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3238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/>
              <a:t>You need to invoke your program by passing the number of instances for each type of resources.</a:t>
            </a:r>
            <a:endParaRPr sz="2200"/>
          </a:p>
          <a:p>
            <a:pPr marL="742950" lvl="1" indent="-3238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e.g.,:</a:t>
            </a:r>
            <a:endParaRPr sz="2000"/>
          </a:p>
          <a:p>
            <a:pPr marL="1085850" lvl="2" indent="-2095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ten instances of the first type</a:t>
            </a:r>
            <a:endParaRPr sz="1800"/>
          </a:p>
          <a:p>
            <a:pPr marL="1085850" lvl="2" indent="-2095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five instances of the second type</a:t>
            </a:r>
            <a:endParaRPr sz="1800"/>
          </a:p>
          <a:p>
            <a:pPr marL="1085850" lvl="2" indent="-2095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seven instances of the third type</a:t>
            </a:r>
            <a:endParaRPr sz="1800"/>
          </a:p>
          <a:p>
            <a:pPr marL="285750" lvl="0" indent="-1841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2200"/>
          </a:p>
          <a:p>
            <a:pPr marL="285750" lvl="0" indent="-1841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2200"/>
          </a:p>
          <a:p>
            <a:pPr marL="285750" lvl="0" indent="-1841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2200"/>
          </a:p>
          <a:p>
            <a:pPr marL="285750" lvl="0" indent="-1841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2200"/>
          </a:p>
          <a:p>
            <a:pPr marL="285750" lvl="0" indent="-1841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2200"/>
          </a:p>
          <a:p>
            <a:pPr marL="342900" lvl="0" indent="-2413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Arial"/>
              <a:buNone/>
            </a:pPr>
            <a:endParaRPr sz="2200"/>
          </a:p>
          <a:p>
            <a:pPr marL="342900" lvl="0" indent="-2413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Arial"/>
              <a:buNone/>
            </a:pPr>
            <a:endParaRPr sz="2200"/>
          </a:p>
        </p:txBody>
      </p:sp>
      <p:graphicFrame>
        <p:nvGraphicFramePr>
          <p:cNvPr id="195" name="Google Shape;195;p7"/>
          <p:cNvGraphicFramePr/>
          <p:nvPr/>
        </p:nvGraphicFramePr>
        <p:xfrm>
          <a:off x="3473388" y="1980560"/>
          <a:ext cx="5137200" cy="472450"/>
        </p:xfrm>
        <a:graphic>
          <a:graphicData uri="http://schemas.openxmlformats.org/drawingml/2006/table">
            <a:tbl>
              <a:tblPr firstRow="1" bandRow="1">
                <a:noFill/>
                <a:tableStyleId>{49847F82-AFCE-43DA-BB79-37083959097F}</a:tableStyleId>
              </a:tblPr>
              <a:tblGrid>
                <a:gridCol w="513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./a.out 10 5 7</a:t>
                      </a:r>
                      <a:endParaRPr sz="2500">
                        <a:solidFill>
                          <a:srgbClr val="00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8f0b85524c_0_177"/>
          <p:cNvSpPr txBox="1">
            <a:spLocks noGrp="1"/>
          </p:cNvSpPr>
          <p:nvPr>
            <p:ph type="title"/>
          </p:nvPr>
        </p:nvSpPr>
        <p:spPr>
          <a:xfrm>
            <a:off x="4138497" y="2766150"/>
            <a:ext cx="39150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Thank you!</a:t>
            </a:r>
            <a:endParaRPr/>
          </a:p>
        </p:txBody>
      </p:sp>
      <p:sp>
        <p:nvSpPr>
          <p:cNvPr id="202" name="Google Shape;202;g28f0b85524c_0_177"/>
          <p:cNvSpPr txBox="1">
            <a:spLocks noGrp="1"/>
          </p:cNvSpPr>
          <p:nvPr>
            <p:ph type="sldNum" idx="12"/>
          </p:nvPr>
        </p:nvSpPr>
        <p:spPr>
          <a:xfrm>
            <a:off x="8610600" y="6212057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"/>
          <p:cNvSpPr txBox="1">
            <a:spLocks noGrp="1"/>
          </p:cNvSpPr>
          <p:nvPr>
            <p:ph type="title"/>
          </p:nvPr>
        </p:nvSpPr>
        <p:spPr>
          <a:xfrm>
            <a:off x="881270" y="365125"/>
            <a:ext cx="10548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</a:pPr>
            <a:r>
              <a:rPr lang="en-US"/>
              <a:t>Overview: (1)</a:t>
            </a:r>
            <a:endParaRPr/>
          </a:p>
        </p:txBody>
      </p:sp>
      <p:sp>
        <p:nvSpPr>
          <p:cNvPr id="63" name="Google Shape;63;p2"/>
          <p:cNvSpPr txBox="1">
            <a:spLocks noGrp="1"/>
          </p:cNvSpPr>
          <p:nvPr>
            <p:ph type="sldNum" idx="12"/>
          </p:nvPr>
        </p:nvSpPr>
        <p:spPr>
          <a:xfrm>
            <a:off x="8610600" y="621205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64" name="Google Shape;64;p2"/>
          <p:cNvSpPr txBox="1">
            <a:spLocks noGrp="1"/>
          </p:cNvSpPr>
          <p:nvPr>
            <p:ph type="body" idx="1"/>
          </p:nvPr>
        </p:nvSpPr>
        <p:spPr>
          <a:xfrm>
            <a:off x="805077" y="1973400"/>
            <a:ext cx="10548600" cy="39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Writing a </a:t>
            </a:r>
            <a:r>
              <a:rPr lang="en-US" sz="2400" b="1"/>
              <a:t>multithreaded</a:t>
            </a:r>
            <a:r>
              <a:rPr lang="en-US" sz="2400"/>
              <a:t> program (C) that implements Banker’s algorithm.</a:t>
            </a:r>
            <a:endParaRPr sz="2400"/>
          </a:p>
          <a:p>
            <a:pPr marL="742950" lvl="1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Several customers’ request &amp; release resources from the bank.</a:t>
            </a:r>
            <a:endParaRPr sz="2400"/>
          </a:p>
          <a:p>
            <a:pPr marL="742950" lvl="1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Banker will consider requests from </a:t>
            </a:r>
            <a:r>
              <a:rPr lang="en-US" sz="2400" b="1" i="1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2400"/>
              <a:t> customers for </a:t>
            </a:r>
            <a:r>
              <a:rPr lang="en-US" sz="2400" b="1" i="1"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en-US" sz="2400"/>
              <a:t> resources types.</a:t>
            </a:r>
            <a:endParaRPr sz="2400"/>
          </a:p>
          <a:p>
            <a:pPr marL="742950" lvl="1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Banker will grant a request only if it leaves the system in a </a:t>
            </a:r>
            <a:r>
              <a:rPr lang="en-US" sz="2400">
                <a:solidFill>
                  <a:srgbClr val="FF0000"/>
                </a:solidFill>
              </a:rPr>
              <a:t>safe </a:t>
            </a:r>
            <a:r>
              <a:rPr lang="en-US" sz="2400">
                <a:solidFill>
                  <a:srgbClr val="000000"/>
                </a:solidFill>
              </a:rPr>
              <a:t>state</a:t>
            </a:r>
            <a:r>
              <a:rPr lang="en-US" sz="2400"/>
              <a:t>.</a:t>
            </a:r>
            <a:endParaRPr sz="2400"/>
          </a:p>
          <a:p>
            <a:pPr marL="74295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8f0b85524c_0_16"/>
          <p:cNvSpPr txBox="1">
            <a:spLocks noGrp="1"/>
          </p:cNvSpPr>
          <p:nvPr>
            <p:ph type="title"/>
          </p:nvPr>
        </p:nvSpPr>
        <p:spPr>
          <a:xfrm>
            <a:off x="805070" y="365125"/>
            <a:ext cx="10548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Overview: (2)</a:t>
            </a:r>
            <a:endParaRPr/>
          </a:p>
        </p:txBody>
      </p:sp>
      <p:sp>
        <p:nvSpPr>
          <p:cNvPr id="71" name="Google Shape;71;g28f0b85524c_0_16"/>
          <p:cNvSpPr txBox="1">
            <a:spLocks noGrp="1"/>
          </p:cNvSpPr>
          <p:nvPr>
            <p:ph type="sldNum" idx="12"/>
          </p:nvPr>
        </p:nvSpPr>
        <p:spPr>
          <a:xfrm>
            <a:off x="8610600" y="6212057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72" name="Google Shape;72;g28f0b85524c_0_16"/>
          <p:cNvSpPr txBox="1">
            <a:spLocks noGrp="1"/>
          </p:cNvSpPr>
          <p:nvPr>
            <p:ph type="body" idx="1"/>
          </p:nvPr>
        </p:nvSpPr>
        <p:spPr>
          <a:xfrm>
            <a:off x="805070" y="1973399"/>
            <a:ext cx="10548600" cy="3909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74650" algn="l" rtl="0">
              <a:spcBef>
                <a:spcPts val="1000"/>
              </a:spcBef>
              <a:spcAft>
                <a:spcPts val="0"/>
              </a:spcAft>
              <a:buSzPts val="2300"/>
              <a:buChar char="•"/>
            </a:pPr>
            <a:r>
              <a:rPr lang="en-US" sz="2300"/>
              <a:t>When a new process enters the system</a:t>
            </a:r>
            <a:endParaRPr sz="2300"/>
          </a:p>
          <a:p>
            <a:pPr marL="914400" lvl="1" indent="-361950" algn="l" rtl="0">
              <a:spcBef>
                <a:spcPts val="1000"/>
              </a:spcBef>
              <a:spcAft>
                <a:spcPts val="0"/>
              </a:spcAft>
              <a:buSzPts val="2100"/>
              <a:buChar char="•"/>
            </a:pPr>
            <a:r>
              <a:rPr lang="en-US" sz="2100"/>
              <a:t>process must declare the maximum number of instances of each resource type that it may need.</a:t>
            </a:r>
            <a:endParaRPr sz="2100"/>
          </a:p>
          <a:p>
            <a:pPr marL="914400" lvl="1" indent="-361950" algn="l" rtl="0">
              <a:spcBef>
                <a:spcPts val="1000"/>
              </a:spcBef>
              <a:spcAft>
                <a:spcPts val="0"/>
              </a:spcAft>
              <a:buSzPts val="2100"/>
              <a:buChar char="•"/>
            </a:pPr>
            <a:r>
              <a:rPr lang="en-US" sz="2100"/>
              <a:t>This number may not exceed the total number of resources in the system.</a:t>
            </a:r>
            <a:endParaRPr sz="2100"/>
          </a:p>
          <a:p>
            <a:pPr marL="457200" lvl="0" indent="-374650" algn="l" rtl="0">
              <a:spcBef>
                <a:spcPts val="1000"/>
              </a:spcBef>
              <a:spcAft>
                <a:spcPts val="0"/>
              </a:spcAft>
              <a:buSzPts val="2300"/>
              <a:buChar char="•"/>
            </a:pPr>
            <a:r>
              <a:rPr lang="en-US" sz="2300"/>
              <a:t>When a user requests a set of resources, the system must determine whether the allocation of these resources will leave the system in a safe state.</a:t>
            </a:r>
            <a:endParaRPr sz="2300"/>
          </a:p>
          <a:p>
            <a:pPr marL="914400" lvl="1" indent="-361950" algn="l" rtl="0">
              <a:spcBef>
                <a:spcPts val="1000"/>
              </a:spcBef>
              <a:spcAft>
                <a:spcPts val="1000"/>
              </a:spcAft>
              <a:buSzPts val="2100"/>
              <a:buChar char="•"/>
            </a:pPr>
            <a:r>
              <a:rPr lang="en-US" sz="2100"/>
              <a:t>If it will, the resources are allocated; otherwise, the process must wait until some other process releases enough resources.</a:t>
            </a:r>
            <a:endParaRPr sz="2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8f0b85524c_0_6"/>
          <p:cNvSpPr txBox="1">
            <a:spLocks noGrp="1"/>
          </p:cNvSpPr>
          <p:nvPr>
            <p:ph type="title"/>
          </p:nvPr>
        </p:nvSpPr>
        <p:spPr>
          <a:xfrm>
            <a:off x="805070" y="365125"/>
            <a:ext cx="10548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Banker’s algorithm: (1)</a:t>
            </a:r>
            <a:endParaRPr/>
          </a:p>
        </p:txBody>
      </p:sp>
      <p:sp>
        <p:nvSpPr>
          <p:cNvPr id="79" name="Google Shape;79;g28f0b85524c_0_6"/>
          <p:cNvSpPr txBox="1">
            <a:spLocks noGrp="1"/>
          </p:cNvSpPr>
          <p:nvPr>
            <p:ph type="sldNum" idx="12"/>
          </p:nvPr>
        </p:nvSpPr>
        <p:spPr>
          <a:xfrm>
            <a:off x="8610600" y="6212057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80" name="Google Shape;80;g28f0b85524c_0_6"/>
          <p:cNvSpPr txBox="1">
            <a:spLocks noGrp="1"/>
          </p:cNvSpPr>
          <p:nvPr>
            <p:ph type="body" idx="1"/>
          </p:nvPr>
        </p:nvSpPr>
        <p:spPr>
          <a:xfrm>
            <a:off x="805075" y="1690825"/>
            <a:ext cx="10548600" cy="4192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400" dirty="0"/>
              <a:t>A resource allocation &amp; deadlock avoidance algorithm used in OS to ensure that a computer system is not entering an </a:t>
            </a:r>
            <a:r>
              <a:rPr lang="en-US" sz="2400" dirty="0">
                <a:solidFill>
                  <a:srgbClr val="FF0000"/>
                </a:solidFill>
              </a:rPr>
              <a:t>unsafe</a:t>
            </a:r>
            <a:r>
              <a:rPr lang="en-US" sz="2400" dirty="0"/>
              <a:t> state.</a:t>
            </a:r>
            <a:endParaRPr sz="2400" dirty="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400" dirty="0"/>
              <a:t>Data structures for a system with ‘n’ number of processes, and ‘m’ number of resource types </a:t>
            </a:r>
            <a:endParaRPr sz="2400" dirty="0"/>
          </a:p>
          <a:p>
            <a:pPr marL="914400" lvl="1" indent="-368300" algn="l" rtl="0">
              <a:spcBef>
                <a:spcPts val="1000"/>
              </a:spcBef>
              <a:spcAft>
                <a:spcPts val="0"/>
              </a:spcAft>
              <a:buSzPts val="2200"/>
              <a:buChar char="•"/>
            </a:pPr>
            <a:r>
              <a:rPr lang="en-US" sz="2200" b="1" dirty="0"/>
              <a:t>available</a:t>
            </a:r>
            <a:r>
              <a:rPr lang="en-US" sz="2200" dirty="0"/>
              <a:t>:</a:t>
            </a:r>
            <a:endParaRPr sz="2200" dirty="0"/>
          </a:p>
          <a:p>
            <a:pPr marL="1371600" lvl="2" indent="-355600" algn="l" rtl="0">
              <a:spcBef>
                <a:spcPts val="1000"/>
              </a:spcBef>
              <a:spcAft>
                <a:spcPts val="1000"/>
              </a:spcAft>
              <a:buSzPts val="2000"/>
              <a:buChar char="-"/>
            </a:pPr>
            <a:r>
              <a:rPr lang="en-US" sz="2000" dirty="0"/>
              <a:t>A vector of length ‘m’ indicates the number of available resources of each type.</a:t>
            </a:r>
            <a:endParaRPr sz="2000" dirty="0"/>
          </a:p>
        </p:txBody>
      </p:sp>
      <p:sp>
        <p:nvSpPr>
          <p:cNvPr id="81" name="Google Shape;81;g28f0b85524c_0_6"/>
          <p:cNvSpPr txBox="1"/>
          <p:nvPr/>
        </p:nvSpPr>
        <p:spPr>
          <a:xfrm>
            <a:off x="2113775" y="4288050"/>
            <a:ext cx="9240000" cy="6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/* the available amount of each resource */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int available[NUMBER OF RESOURCES];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2" name="Google Shape;82;g28f0b85524c_0_6"/>
          <p:cNvSpPr txBox="1"/>
          <p:nvPr/>
        </p:nvSpPr>
        <p:spPr>
          <a:xfrm>
            <a:off x="2113775" y="4994550"/>
            <a:ext cx="9240000" cy="6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int available[NUMBER OF RESOURCES] = {10, 5, 7};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# available[0] = 10, available[1] = 5, available[2] = 7 #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8f0b85524c_0_31"/>
          <p:cNvSpPr txBox="1">
            <a:spLocks noGrp="1"/>
          </p:cNvSpPr>
          <p:nvPr>
            <p:ph type="title"/>
          </p:nvPr>
        </p:nvSpPr>
        <p:spPr>
          <a:xfrm>
            <a:off x="805070" y="365125"/>
            <a:ext cx="10548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Banker’s algorithm: (2)</a:t>
            </a:r>
            <a:endParaRPr/>
          </a:p>
        </p:txBody>
      </p:sp>
      <p:sp>
        <p:nvSpPr>
          <p:cNvPr id="89" name="Google Shape;89;g28f0b85524c_0_31"/>
          <p:cNvSpPr txBox="1">
            <a:spLocks noGrp="1"/>
          </p:cNvSpPr>
          <p:nvPr>
            <p:ph type="sldNum" idx="12"/>
          </p:nvPr>
        </p:nvSpPr>
        <p:spPr>
          <a:xfrm>
            <a:off x="8610600" y="6212057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90" name="Google Shape;90;g28f0b85524c_0_31"/>
          <p:cNvSpPr txBox="1">
            <a:spLocks noGrp="1"/>
          </p:cNvSpPr>
          <p:nvPr>
            <p:ph type="body" idx="1"/>
          </p:nvPr>
        </p:nvSpPr>
        <p:spPr>
          <a:xfrm>
            <a:off x="805075" y="1690825"/>
            <a:ext cx="10548600" cy="4192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74650" algn="l" rtl="0">
              <a:spcBef>
                <a:spcPts val="1000"/>
              </a:spcBef>
              <a:spcAft>
                <a:spcPts val="0"/>
              </a:spcAft>
              <a:buSzPts val="2300"/>
              <a:buChar char="•"/>
            </a:pPr>
            <a:r>
              <a:rPr lang="en-US" sz="2300"/>
              <a:t>A resource allocation &amp; deadlock avoidance algorithm used in OS to ensure that a computer system is not entering an unsafe state.</a:t>
            </a:r>
            <a:endParaRPr sz="2300"/>
          </a:p>
          <a:p>
            <a:pPr marL="457200" lvl="0" indent="-374650" algn="l" rtl="0">
              <a:spcBef>
                <a:spcPts val="1000"/>
              </a:spcBef>
              <a:spcAft>
                <a:spcPts val="0"/>
              </a:spcAft>
              <a:buSzPts val="2300"/>
              <a:buChar char="•"/>
            </a:pPr>
            <a:r>
              <a:rPr lang="en-US" sz="2300"/>
              <a:t>Required data structures of systems with ‘n’ number of processes, and ‘m’ number of resource types </a:t>
            </a:r>
            <a:endParaRPr sz="2300"/>
          </a:p>
          <a:p>
            <a:pPr marL="914400" lvl="1" indent="-361950" algn="l" rtl="0">
              <a:spcBef>
                <a:spcPts val="1000"/>
              </a:spcBef>
              <a:spcAft>
                <a:spcPts val="0"/>
              </a:spcAft>
              <a:buSzPts val="2100"/>
              <a:buChar char="•"/>
            </a:pPr>
            <a:r>
              <a:rPr lang="en-US" sz="2100" b="1"/>
              <a:t>Max</a:t>
            </a:r>
            <a:r>
              <a:rPr lang="en-US" sz="2100"/>
              <a:t>:</a:t>
            </a:r>
            <a:endParaRPr sz="2100"/>
          </a:p>
          <a:p>
            <a:pPr marL="1371600" lvl="2" indent="-349250" algn="l" rtl="0">
              <a:spcBef>
                <a:spcPts val="1000"/>
              </a:spcBef>
              <a:spcAft>
                <a:spcPts val="1000"/>
              </a:spcAft>
              <a:buSzPts val="1900"/>
              <a:buChar char="-"/>
            </a:pPr>
            <a:r>
              <a:rPr lang="en-US" sz="1900"/>
              <a:t>An </a:t>
            </a:r>
            <a:r>
              <a:rPr lang="en-US" sz="1900" b="1" i="1">
                <a:latin typeface="Times New Roman"/>
                <a:ea typeface="Times New Roman"/>
                <a:cs typeface="Times New Roman"/>
                <a:sym typeface="Times New Roman"/>
              </a:rPr>
              <a:t>n×m</a:t>
            </a:r>
            <a:r>
              <a:rPr lang="en-US" sz="1900"/>
              <a:t> matrix defines the maximum demand of each process.</a:t>
            </a:r>
            <a:endParaRPr sz="1900"/>
          </a:p>
        </p:txBody>
      </p:sp>
      <p:sp>
        <p:nvSpPr>
          <p:cNvPr id="91" name="Google Shape;91;g28f0b85524c_0_31"/>
          <p:cNvSpPr txBox="1"/>
          <p:nvPr/>
        </p:nvSpPr>
        <p:spPr>
          <a:xfrm>
            <a:off x="2113775" y="4059450"/>
            <a:ext cx="8668500" cy="6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ourier New"/>
                <a:ea typeface="Courier New"/>
                <a:cs typeface="Courier New"/>
                <a:sym typeface="Courier New"/>
              </a:rPr>
              <a:t>/*the maximum demand of each customer */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ourier New"/>
                <a:ea typeface="Courier New"/>
                <a:cs typeface="Courier New"/>
                <a:sym typeface="Courier New"/>
              </a:rPr>
              <a:t>int maximum[NUMBER OF CUSTOMERS][NUMBER OF RESOURCES];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2" name="Google Shape;92;g28f0b85524c_0_31"/>
          <p:cNvSpPr txBox="1"/>
          <p:nvPr/>
        </p:nvSpPr>
        <p:spPr>
          <a:xfrm>
            <a:off x="2113775" y="4765950"/>
            <a:ext cx="8914500" cy="188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ourier New"/>
                <a:ea typeface="Courier New"/>
                <a:cs typeface="Courier New"/>
                <a:sym typeface="Courier New"/>
              </a:rPr>
              <a:t>int maximum[NUMBER_OF_CUSTOMERS][NUMBER_OF_RESOURCES] = {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ourier New"/>
                <a:ea typeface="Courier New"/>
                <a:cs typeface="Courier New"/>
                <a:sym typeface="Courier New"/>
              </a:rPr>
              <a:t>{7, 5, 3}, {3, 2, 2}, {9, 0, 2}, {2, 2, 2}, {4, 3, 3} };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ourier New"/>
                <a:ea typeface="Courier New"/>
                <a:cs typeface="Courier New"/>
                <a:sym typeface="Courier New"/>
              </a:rPr>
              <a:t># Customer 0 could demand up to 7 instances of Resource 0,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ourier New"/>
                <a:ea typeface="Courier New"/>
                <a:cs typeface="Courier New"/>
                <a:sym typeface="Courier New"/>
              </a:rPr>
              <a:t>5 instances of Resource 1, and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ourier New"/>
                <a:ea typeface="Courier New"/>
                <a:cs typeface="Courier New"/>
                <a:sym typeface="Courier New"/>
              </a:rPr>
              <a:t>3 instances of Resource 2.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8f0b85524c_0_43"/>
          <p:cNvSpPr txBox="1">
            <a:spLocks noGrp="1"/>
          </p:cNvSpPr>
          <p:nvPr>
            <p:ph type="title"/>
          </p:nvPr>
        </p:nvSpPr>
        <p:spPr>
          <a:xfrm>
            <a:off x="805070" y="365125"/>
            <a:ext cx="10548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Banker’s algorithm: (3)</a:t>
            </a:r>
            <a:endParaRPr/>
          </a:p>
        </p:txBody>
      </p:sp>
      <p:sp>
        <p:nvSpPr>
          <p:cNvPr id="99" name="Google Shape;99;g28f0b85524c_0_43"/>
          <p:cNvSpPr txBox="1">
            <a:spLocks noGrp="1"/>
          </p:cNvSpPr>
          <p:nvPr>
            <p:ph type="sldNum" idx="12"/>
          </p:nvPr>
        </p:nvSpPr>
        <p:spPr>
          <a:xfrm>
            <a:off x="8610600" y="6212057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100" name="Google Shape;100;g28f0b85524c_0_43"/>
          <p:cNvSpPr txBox="1">
            <a:spLocks noGrp="1"/>
          </p:cNvSpPr>
          <p:nvPr>
            <p:ph type="body" idx="1"/>
          </p:nvPr>
        </p:nvSpPr>
        <p:spPr>
          <a:xfrm>
            <a:off x="805075" y="1690825"/>
            <a:ext cx="11176500" cy="4192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74650" algn="l" rtl="0">
              <a:spcBef>
                <a:spcPts val="1000"/>
              </a:spcBef>
              <a:spcAft>
                <a:spcPts val="0"/>
              </a:spcAft>
              <a:buSzPts val="2300"/>
              <a:buChar char="•"/>
            </a:pPr>
            <a:r>
              <a:rPr lang="en-US" sz="2300"/>
              <a:t>A resource allocation &amp; deadlock avoidance algorithm used in OS to ensure that a computer system is not entering an unsafe state.</a:t>
            </a:r>
            <a:endParaRPr sz="2300"/>
          </a:p>
          <a:p>
            <a:pPr marL="457200" lvl="0" indent="-374650" algn="l" rtl="0">
              <a:spcBef>
                <a:spcPts val="1000"/>
              </a:spcBef>
              <a:spcAft>
                <a:spcPts val="0"/>
              </a:spcAft>
              <a:buSzPts val="2300"/>
              <a:buChar char="•"/>
            </a:pPr>
            <a:r>
              <a:rPr lang="en-US" sz="2300"/>
              <a:t>Required data structures of systems with ‘n’ number of processes, and ‘m’ number of resource types </a:t>
            </a:r>
            <a:endParaRPr sz="2300"/>
          </a:p>
          <a:p>
            <a:pPr marL="914400" lvl="1" indent="-361950" algn="l" rtl="0">
              <a:spcBef>
                <a:spcPts val="1000"/>
              </a:spcBef>
              <a:spcAft>
                <a:spcPts val="0"/>
              </a:spcAft>
              <a:buSzPts val="2100"/>
              <a:buChar char="•"/>
            </a:pPr>
            <a:r>
              <a:rPr lang="en-US" sz="2100" b="1"/>
              <a:t>Allocation</a:t>
            </a:r>
            <a:r>
              <a:rPr lang="en-US" sz="2100"/>
              <a:t>:</a:t>
            </a:r>
            <a:endParaRPr sz="2100"/>
          </a:p>
          <a:p>
            <a:pPr marL="1371600" lvl="2" indent="-349250" algn="l" rtl="0">
              <a:spcBef>
                <a:spcPts val="1000"/>
              </a:spcBef>
              <a:spcAft>
                <a:spcPts val="1000"/>
              </a:spcAft>
              <a:buSzPts val="1900"/>
              <a:buChar char="-"/>
            </a:pPr>
            <a:r>
              <a:rPr lang="en-US" sz="1900"/>
              <a:t>An </a:t>
            </a:r>
            <a:r>
              <a:rPr lang="en-US" sz="1900" b="1" i="1">
                <a:latin typeface="Times New Roman"/>
                <a:ea typeface="Times New Roman"/>
                <a:cs typeface="Times New Roman"/>
                <a:sym typeface="Times New Roman"/>
              </a:rPr>
              <a:t>n×m</a:t>
            </a:r>
            <a:r>
              <a:rPr lang="en-US" sz="1900"/>
              <a:t> matrix defines the number of resources of each type currently allocated to each process.</a:t>
            </a:r>
            <a:endParaRPr sz="1900"/>
          </a:p>
        </p:txBody>
      </p:sp>
      <p:sp>
        <p:nvSpPr>
          <p:cNvPr id="101" name="Google Shape;101;g28f0b85524c_0_43"/>
          <p:cNvSpPr txBox="1"/>
          <p:nvPr/>
        </p:nvSpPr>
        <p:spPr>
          <a:xfrm>
            <a:off x="1124575" y="4211850"/>
            <a:ext cx="9630300" cy="7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ourier New"/>
                <a:ea typeface="Courier New"/>
                <a:cs typeface="Courier New"/>
                <a:sym typeface="Courier New"/>
              </a:rPr>
              <a:t>/* the amount currently allocated to each customer */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ourier New"/>
                <a:ea typeface="Courier New"/>
                <a:cs typeface="Courier New"/>
                <a:sym typeface="Courier New"/>
              </a:rPr>
              <a:t>int allocation[NUMBER OF CUSTOMERS][NUMBER OF RESOURCES];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2" name="Google Shape;102;g28f0b85524c_0_43"/>
          <p:cNvSpPr txBox="1"/>
          <p:nvPr/>
        </p:nvSpPr>
        <p:spPr>
          <a:xfrm>
            <a:off x="1124575" y="4918350"/>
            <a:ext cx="9903600" cy="17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ourier New"/>
                <a:ea typeface="Courier New"/>
                <a:cs typeface="Courier New"/>
                <a:sym typeface="Courier New"/>
              </a:rPr>
              <a:t>int allocation[NUMBER_OF_CUSTOMERS][NUMBER_OF_RESOURCES] = {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ourier New"/>
                <a:ea typeface="Courier New"/>
                <a:cs typeface="Courier New"/>
                <a:sym typeface="Courier New"/>
              </a:rPr>
              <a:t> {0, 1, 0}, {2, 0, 0}, {3, 0, 2}, {2, 1, 1}, {0, 0, 2} };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ourier New"/>
                <a:ea typeface="Courier New"/>
                <a:cs typeface="Courier New"/>
                <a:sym typeface="Courier New"/>
              </a:rPr>
              <a:t>#Customer 0 currently has 0 instances of Resource 0,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ourier New"/>
                <a:ea typeface="Courier New"/>
                <a:cs typeface="Courier New"/>
                <a:sym typeface="Courier New"/>
              </a:rPr>
              <a:t>1 instance of Resource 1, and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ourier New"/>
                <a:ea typeface="Courier New"/>
                <a:cs typeface="Courier New"/>
                <a:sym typeface="Courier New"/>
              </a:rPr>
              <a:t>0 instances of Resource 2.#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8f0b85524c_0_63"/>
          <p:cNvSpPr txBox="1">
            <a:spLocks noGrp="1"/>
          </p:cNvSpPr>
          <p:nvPr>
            <p:ph type="title"/>
          </p:nvPr>
        </p:nvSpPr>
        <p:spPr>
          <a:xfrm>
            <a:off x="805070" y="136525"/>
            <a:ext cx="10548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Banker’s algorithm: (4)</a:t>
            </a:r>
            <a:endParaRPr/>
          </a:p>
        </p:txBody>
      </p:sp>
      <p:sp>
        <p:nvSpPr>
          <p:cNvPr id="109" name="Google Shape;109;g28f0b85524c_0_63"/>
          <p:cNvSpPr txBox="1">
            <a:spLocks noGrp="1"/>
          </p:cNvSpPr>
          <p:nvPr>
            <p:ph type="sldNum" idx="12"/>
          </p:nvPr>
        </p:nvSpPr>
        <p:spPr>
          <a:xfrm>
            <a:off x="8610600" y="6212057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110" name="Google Shape;110;g28f0b85524c_0_63"/>
          <p:cNvSpPr txBox="1">
            <a:spLocks noGrp="1"/>
          </p:cNvSpPr>
          <p:nvPr>
            <p:ph type="body" idx="1"/>
          </p:nvPr>
        </p:nvSpPr>
        <p:spPr>
          <a:xfrm>
            <a:off x="805075" y="1211400"/>
            <a:ext cx="11176500" cy="3909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61950" algn="l" rtl="0">
              <a:spcBef>
                <a:spcPts val="1000"/>
              </a:spcBef>
              <a:spcAft>
                <a:spcPts val="0"/>
              </a:spcAft>
              <a:buSzPts val="2100"/>
              <a:buChar char="•"/>
            </a:pPr>
            <a:r>
              <a:rPr lang="en-US" sz="2100"/>
              <a:t>A resource allocation &amp; deadlock avoidance algorithm used in OS to ensure that a computer system is not entering an unsafe state.</a:t>
            </a:r>
            <a:endParaRPr sz="2100"/>
          </a:p>
          <a:p>
            <a:pPr marL="457200" lvl="0" indent="-361950" algn="l" rtl="0">
              <a:spcBef>
                <a:spcPts val="1000"/>
              </a:spcBef>
              <a:spcAft>
                <a:spcPts val="0"/>
              </a:spcAft>
              <a:buSzPts val="2100"/>
              <a:buChar char="•"/>
            </a:pPr>
            <a:r>
              <a:rPr lang="en-US" sz="2100"/>
              <a:t>Required data structures of systems with ‘n’ number of processes, and ‘m’ number of resource types </a:t>
            </a:r>
            <a:endParaRPr sz="2100"/>
          </a:p>
          <a:p>
            <a:pPr marL="914400" lvl="1" indent="-349250" algn="l" rtl="0">
              <a:spcBef>
                <a:spcPts val="1000"/>
              </a:spcBef>
              <a:spcAft>
                <a:spcPts val="0"/>
              </a:spcAft>
              <a:buSzPts val="1900"/>
              <a:buChar char="•"/>
            </a:pPr>
            <a:r>
              <a:rPr lang="en-US" sz="1900" b="1"/>
              <a:t>Need</a:t>
            </a:r>
            <a:r>
              <a:rPr lang="en-US" sz="1900"/>
              <a:t>:</a:t>
            </a:r>
            <a:endParaRPr sz="1900"/>
          </a:p>
          <a:p>
            <a:pPr marL="1371600" lvl="2" indent="-336550" algn="l" rtl="0">
              <a:spcBef>
                <a:spcPts val="1000"/>
              </a:spcBef>
              <a:spcAft>
                <a:spcPts val="0"/>
              </a:spcAft>
              <a:buSzPts val="1700"/>
              <a:buChar char="-"/>
            </a:pPr>
            <a:r>
              <a:rPr lang="en-US" sz="1700"/>
              <a:t>An </a:t>
            </a:r>
            <a:r>
              <a:rPr lang="en-US" sz="1700" b="1" i="1">
                <a:latin typeface="Times New Roman"/>
                <a:ea typeface="Times New Roman"/>
                <a:cs typeface="Times New Roman"/>
                <a:sym typeface="Times New Roman"/>
              </a:rPr>
              <a:t>n×m</a:t>
            </a:r>
            <a:r>
              <a:rPr lang="en-US" sz="1700"/>
              <a:t> matrix indicates the remaining resource need of each process.</a:t>
            </a:r>
            <a:endParaRPr sz="17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7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7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7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7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7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7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700"/>
          </a:p>
          <a:p>
            <a:pPr marL="1371600" lvl="2" indent="-336550" algn="l" rtl="0">
              <a:spcBef>
                <a:spcPts val="1000"/>
              </a:spcBef>
              <a:spcAft>
                <a:spcPts val="1000"/>
              </a:spcAft>
              <a:buSzPts val="1700"/>
              <a:buChar char="-"/>
            </a:pPr>
            <a:r>
              <a:rPr lang="en-US" sz="1700"/>
              <a:t>you should compute ‘</a:t>
            </a:r>
            <a:r>
              <a:rPr lang="en-US" sz="1700" b="1"/>
              <a:t>need</a:t>
            </a:r>
            <a:r>
              <a:rPr lang="en-US" sz="1700"/>
              <a:t>’ dynamically by a loop calculating the ‘</a:t>
            </a:r>
            <a:r>
              <a:rPr lang="en-US" sz="1700" b="1"/>
              <a:t>need</a:t>
            </a:r>
            <a:r>
              <a:rPr lang="en-US" sz="1700"/>
              <a:t>’ by subtracting the current allocation from the maximum for each customer and resource type.</a:t>
            </a:r>
            <a:endParaRPr sz="1700"/>
          </a:p>
        </p:txBody>
      </p:sp>
      <p:sp>
        <p:nvSpPr>
          <p:cNvPr id="111" name="Google Shape;111;g28f0b85524c_0_63"/>
          <p:cNvSpPr txBox="1"/>
          <p:nvPr/>
        </p:nvSpPr>
        <p:spPr>
          <a:xfrm>
            <a:off x="2113775" y="3297450"/>
            <a:ext cx="8668500" cy="7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ourier New"/>
                <a:ea typeface="Courier New"/>
                <a:cs typeface="Courier New"/>
                <a:sym typeface="Courier New"/>
              </a:rPr>
              <a:t>/* the remaining need of each customer */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ourier New"/>
                <a:ea typeface="Courier New"/>
                <a:cs typeface="Courier New"/>
                <a:sym typeface="Courier New"/>
              </a:rPr>
              <a:t>int need[NUMBER OF CUSTOMERS][NUMBER OF RESOURCES];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2" name="Google Shape;112;g28f0b85524c_0_63"/>
          <p:cNvSpPr txBox="1"/>
          <p:nvPr/>
        </p:nvSpPr>
        <p:spPr>
          <a:xfrm>
            <a:off x="2113775" y="4003950"/>
            <a:ext cx="8914500" cy="188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ourier New"/>
                <a:ea typeface="Courier New"/>
                <a:cs typeface="Courier New"/>
                <a:sym typeface="Courier New"/>
              </a:rPr>
              <a:t>int need[NUMBER_OF_CUSTOMERS][NUMBER_OF_RESOURCES];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ourier New"/>
                <a:ea typeface="Courier New"/>
                <a:cs typeface="Courier New"/>
                <a:sym typeface="Courier New"/>
              </a:rPr>
              <a:t>for (int i = 0; i &lt; NUMBER_OF_CUSTOMERS; i++) {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ourier New"/>
                <a:ea typeface="Courier New"/>
                <a:cs typeface="Courier New"/>
                <a:sym typeface="Courier New"/>
              </a:rPr>
              <a:t>    for (int j = 0; j &lt; NUMBER_OF_RESOURCES; j++) {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ourier New"/>
                <a:ea typeface="Courier New"/>
                <a:cs typeface="Courier New"/>
                <a:sym typeface="Courier New"/>
              </a:rPr>
              <a:t>        need[i][j] = maximum[i][j] - allocation[i][j];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8f0b85524c_0_84"/>
          <p:cNvSpPr txBox="1">
            <a:spLocks noGrp="1"/>
          </p:cNvSpPr>
          <p:nvPr>
            <p:ph type="title"/>
          </p:nvPr>
        </p:nvSpPr>
        <p:spPr>
          <a:xfrm>
            <a:off x="805070" y="136525"/>
            <a:ext cx="10548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Banker’s algorithm: (5)</a:t>
            </a:r>
            <a:endParaRPr/>
          </a:p>
        </p:txBody>
      </p:sp>
      <p:sp>
        <p:nvSpPr>
          <p:cNvPr id="119" name="Google Shape;119;g28f0b85524c_0_84"/>
          <p:cNvSpPr txBox="1">
            <a:spLocks noGrp="1"/>
          </p:cNvSpPr>
          <p:nvPr>
            <p:ph type="sldNum" idx="12"/>
          </p:nvPr>
        </p:nvSpPr>
        <p:spPr>
          <a:xfrm>
            <a:off x="8610600" y="6212057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120" name="Google Shape;120;g28f0b85524c_0_84"/>
          <p:cNvSpPr txBox="1">
            <a:spLocks noGrp="1"/>
          </p:cNvSpPr>
          <p:nvPr>
            <p:ph type="body" idx="1"/>
          </p:nvPr>
        </p:nvSpPr>
        <p:spPr>
          <a:xfrm>
            <a:off x="805075" y="1911150"/>
            <a:ext cx="10548600" cy="3591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61950" algn="l" rtl="0">
              <a:spcBef>
                <a:spcPts val="1000"/>
              </a:spcBef>
              <a:spcAft>
                <a:spcPts val="0"/>
              </a:spcAft>
              <a:buSzPts val="2100"/>
              <a:buChar char="•"/>
            </a:pPr>
            <a:r>
              <a:rPr lang="en-US" sz="2100"/>
              <a:t>The Banker's algorithm functions based on two underlying algorithms:</a:t>
            </a:r>
            <a:endParaRPr sz="2100"/>
          </a:p>
          <a:p>
            <a:pPr marL="914400" lvl="1" indent="-361950" algn="l" rtl="0">
              <a:spcBef>
                <a:spcPts val="1000"/>
              </a:spcBef>
              <a:spcAft>
                <a:spcPts val="0"/>
              </a:spcAft>
              <a:buSzPts val="2100"/>
              <a:buChar char="•"/>
            </a:pPr>
            <a:r>
              <a:rPr lang="en-US" sz="2100"/>
              <a:t>Safety Algorithm</a:t>
            </a:r>
            <a:endParaRPr sz="2100"/>
          </a:p>
          <a:p>
            <a:pPr marL="1371600" lvl="2" indent="-361950" algn="l" rtl="0">
              <a:spcBef>
                <a:spcPts val="1000"/>
              </a:spcBef>
              <a:spcAft>
                <a:spcPts val="0"/>
              </a:spcAft>
              <a:buSzPts val="2100"/>
              <a:buChar char="-"/>
            </a:pPr>
            <a:r>
              <a:rPr lang="en-US" sz="2100"/>
              <a:t>check if the current state of the system is safe?</a:t>
            </a:r>
            <a:endParaRPr sz="2100"/>
          </a:p>
          <a:p>
            <a:pPr marL="914400" lvl="1" indent="-361950" algn="l" rtl="0">
              <a:spcBef>
                <a:spcPts val="1000"/>
              </a:spcBef>
              <a:spcAft>
                <a:spcPts val="0"/>
              </a:spcAft>
              <a:buSzPts val="2100"/>
              <a:buChar char="•"/>
            </a:pPr>
            <a:r>
              <a:rPr lang="en-US" sz="2100"/>
              <a:t>Resource-Request Algorithm</a:t>
            </a:r>
            <a:endParaRPr sz="2100"/>
          </a:p>
          <a:p>
            <a:pPr marL="1371600" lvl="2" indent="-361950" algn="l" rtl="0">
              <a:spcBef>
                <a:spcPts val="1000"/>
              </a:spcBef>
              <a:spcAft>
                <a:spcPts val="1000"/>
              </a:spcAft>
              <a:buSzPts val="2100"/>
              <a:buChar char="-"/>
            </a:pPr>
            <a:r>
              <a:rPr lang="en-US" sz="2100"/>
              <a:t>check if the requests can be safely granted?</a:t>
            </a:r>
            <a:endParaRPr sz="21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8f0b85524c_0_96"/>
          <p:cNvSpPr txBox="1">
            <a:spLocks noGrp="1"/>
          </p:cNvSpPr>
          <p:nvPr>
            <p:ph type="title"/>
          </p:nvPr>
        </p:nvSpPr>
        <p:spPr>
          <a:xfrm>
            <a:off x="805070" y="136525"/>
            <a:ext cx="10548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Banker’s algorithm - safety Algorithm:</a:t>
            </a:r>
            <a:endParaRPr/>
          </a:p>
        </p:txBody>
      </p:sp>
      <p:sp>
        <p:nvSpPr>
          <p:cNvPr id="127" name="Google Shape;127;g28f0b85524c_0_96"/>
          <p:cNvSpPr txBox="1">
            <a:spLocks noGrp="1"/>
          </p:cNvSpPr>
          <p:nvPr>
            <p:ph type="sldNum" idx="12"/>
          </p:nvPr>
        </p:nvSpPr>
        <p:spPr>
          <a:xfrm>
            <a:off x="8610600" y="6212057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128" name="Google Shape;128;g28f0b85524c_0_96"/>
          <p:cNvSpPr txBox="1"/>
          <p:nvPr/>
        </p:nvSpPr>
        <p:spPr>
          <a:xfrm>
            <a:off x="805075" y="1462225"/>
            <a:ext cx="10548600" cy="47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746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00"/>
              <a:buAutoNum type="arabicPeriod"/>
            </a:pPr>
            <a:r>
              <a:rPr lang="en-US" sz="2300">
                <a:solidFill>
                  <a:srgbClr val="171616"/>
                </a:solidFill>
                <a:latin typeface="Ubuntu"/>
                <a:ea typeface="Ubuntu"/>
                <a:cs typeface="Ubuntu"/>
                <a:sym typeface="Ubuntu"/>
              </a:rPr>
              <a:t>Work = available[NUMBER OF RESOURCES];</a:t>
            </a:r>
            <a:br>
              <a:rPr lang="en-US" sz="2300">
                <a:solidFill>
                  <a:srgbClr val="171616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lang="en-US" sz="2300">
                <a:solidFill>
                  <a:srgbClr val="171616"/>
                </a:solidFill>
                <a:latin typeface="Ubuntu"/>
                <a:ea typeface="Ubuntu"/>
                <a:cs typeface="Ubuntu"/>
                <a:sym typeface="Ubuntu"/>
              </a:rPr>
              <a:t>Finish[i] = false </a:t>
            </a:r>
            <a:r>
              <a:rPr lang="en-US" sz="2300" b="1">
                <a:solidFill>
                  <a:srgbClr val="171616"/>
                </a:solidFill>
                <a:latin typeface="Ubuntu"/>
                <a:ea typeface="Ubuntu"/>
                <a:cs typeface="Ubuntu"/>
                <a:sym typeface="Ubuntu"/>
              </a:rPr>
              <a:t>for</a:t>
            </a:r>
            <a:r>
              <a:rPr lang="en-US" sz="2300">
                <a:solidFill>
                  <a:srgbClr val="171616"/>
                </a:solidFill>
                <a:latin typeface="Ubuntu"/>
                <a:ea typeface="Ubuntu"/>
                <a:cs typeface="Ubuntu"/>
                <a:sym typeface="Ubuntu"/>
              </a:rPr>
              <a:t> i = 0, 1, …, n-1;   # n is the number of process</a:t>
            </a:r>
            <a:endParaRPr sz="2300">
              <a:solidFill>
                <a:srgbClr val="171616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457200" lvl="0" indent="-3746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Ubuntu"/>
              <a:buAutoNum type="arabicPeriod"/>
            </a:pPr>
            <a:r>
              <a:rPr lang="en-US" sz="2300">
                <a:solidFill>
                  <a:srgbClr val="171616"/>
                </a:solidFill>
                <a:latin typeface="Ubuntu"/>
                <a:ea typeface="Ubuntu"/>
                <a:cs typeface="Ubuntu"/>
                <a:sym typeface="Ubuntu"/>
              </a:rPr>
              <a:t>for each i in Finish[i]:</a:t>
            </a:r>
            <a:endParaRPr sz="2300">
              <a:solidFill>
                <a:srgbClr val="171616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914400" lvl="1" indent="-3746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300"/>
              <a:buFont typeface="Ubuntu"/>
              <a:buAutoNum type="alphaLcPeriod"/>
            </a:pPr>
            <a:r>
              <a:rPr lang="en-US" sz="2300">
                <a:solidFill>
                  <a:srgbClr val="171616"/>
                </a:solidFill>
                <a:latin typeface="Ubuntu"/>
                <a:ea typeface="Ubuntu"/>
                <a:cs typeface="Ubuntu"/>
                <a:sym typeface="Ubuntu"/>
              </a:rPr>
              <a:t>if [(Finish[i]==false) &amp;&amp; (Need</a:t>
            </a:r>
            <a:r>
              <a:rPr lang="en-US" sz="2300" baseline="-25000">
                <a:solidFill>
                  <a:srgbClr val="171616"/>
                </a:solidFill>
                <a:latin typeface="Ubuntu"/>
                <a:ea typeface="Ubuntu"/>
                <a:cs typeface="Ubuntu"/>
                <a:sym typeface="Ubuntu"/>
              </a:rPr>
              <a:t>i</a:t>
            </a:r>
            <a:r>
              <a:rPr lang="en-US" sz="2300">
                <a:solidFill>
                  <a:srgbClr val="171616"/>
                </a:solidFill>
                <a:latin typeface="Ubuntu"/>
                <a:ea typeface="Ubuntu"/>
                <a:cs typeface="Ubuntu"/>
                <a:sym typeface="Ubuntu"/>
              </a:rPr>
              <a:t>≤work)]:</a:t>
            </a:r>
            <a:endParaRPr sz="2300">
              <a:solidFill>
                <a:srgbClr val="171616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1371600" lvl="2" indent="-3746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Ubuntu"/>
              <a:buChar char="-"/>
            </a:pPr>
            <a:r>
              <a:rPr lang="en-US" sz="2300">
                <a:solidFill>
                  <a:srgbClr val="171616"/>
                </a:solidFill>
                <a:latin typeface="Ubuntu"/>
                <a:ea typeface="Ubuntu"/>
                <a:cs typeface="Ubuntu"/>
                <a:sym typeface="Ubuntu"/>
              </a:rPr>
              <a:t>Work = Work + Allocation</a:t>
            </a:r>
            <a:r>
              <a:rPr lang="en-US" sz="2300" baseline="-25000">
                <a:solidFill>
                  <a:srgbClr val="171616"/>
                </a:solidFill>
                <a:latin typeface="Ubuntu"/>
                <a:ea typeface="Ubuntu"/>
                <a:cs typeface="Ubuntu"/>
                <a:sym typeface="Ubuntu"/>
              </a:rPr>
              <a:t>i</a:t>
            </a:r>
            <a:br>
              <a:rPr lang="en-US" sz="2300">
                <a:solidFill>
                  <a:srgbClr val="171616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lang="en-US" sz="2300">
                <a:solidFill>
                  <a:srgbClr val="171616"/>
                </a:solidFill>
                <a:latin typeface="Ubuntu"/>
                <a:ea typeface="Ubuntu"/>
                <a:cs typeface="Ubuntu"/>
                <a:sym typeface="Ubuntu"/>
              </a:rPr>
              <a:t>Finish[i] = true</a:t>
            </a:r>
            <a:br>
              <a:rPr lang="en-US" sz="2300">
                <a:solidFill>
                  <a:srgbClr val="171616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lang="en-US" sz="2300">
                <a:solidFill>
                  <a:srgbClr val="171616"/>
                </a:solidFill>
                <a:latin typeface="Ubuntu"/>
                <a:ea typeface="Ubuntu"/>
                <a:cs typeface="Ubuntu"/>
                <a:sym typeface="Ubuntu"/>
              </a:rPr>
              <a:t>Go to step 2;</a:t>
            </a:r>
            <a:endParaRPr sz="2300">
              <a:solidFill>
                <a:srgbClr val="171616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457200" lvl="0" indent="-3746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Ubuntu"/>
              <a:buAutoNum type="arabicPeriod"/>
            </a:pPr>
            <a:r>
              <a:rPr lang="en-US" sz="2300">
                <a:solidFill>
                  <a:srgbClr val="171616"/>
                </a:solidFill>
                <a:latin typeface="Ubuntu"/>
                <a:ea typeface="Ubuntu"/>
                <a:cs typeface="Ubuntu"/>
                <a:sym typeface="Ubuntu"/>
              </a:rPr>
              <a:t>if Finish[i] == true for all i:</a:t>
            </a:r>
            <a:endParaRPr sz="2300">
              <a:solidFill>
                <a:srgbClr val="171616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914400" lvl="1" indent="-3746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300"/>
              <a:buFont typeface="Ubuntu"/>
              <a:buAutoNum type="alphaLcPeriod"/>
            </a:pPr>
            <a:r>
              <a:rPr lang="en-US" sz="2300">
                <a:solidFill>
                  <a:srgbClr val="171616"/>
                </a:solidFill>
                <a:latin typeface="Ubuntu"/>
                <a:ea typeface="Ubuntu"/>
                <a:cs typeface="Ubuntu"/>
                <a:sym typeface="Ubuntu"/>
              </a:rPr>
              <a:t>‘safe state’</a:t>
            </a:r>
            <a:endParaRPr sz="2300">
              <a:solidFill>
                <a:srgbClr val="171616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457200" lvl="0" indent="-3746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71616"/>
              </a:buClr>
              <a:buSzPts val="2300"/>
              <a:buFont typeface="Ubuntu"/>
              <a:buAutoNum type="arabicPeriod"/>
            </a:pPr>
            <a:r>
              <a:rPr lang="en-US" sz="2300">
                <a:solidFill>
                  <a:srgbClr val="171616"/>
                </a:solidFill>
                <a:latin typeface="Ubuntu"/>
                <a:ea typeface="Ubuntu"/>
                <a:cs typeface="Ubuntu"/>
                <a:sym typeface="Ubuntu"/>
              </a:rPr>
              <a:t>else:</a:t>
            </a:r>
            <a:endParaRPr sz="2300">
              <a:solidFill>
                <a:srgbClr val="171616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914400" lvl="1" indent="-3746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71616"/>
              </a:buClr>
              <a:buSzPts val="2300"/>
              <a:buFont typeface="Ubuntu"/>
              <a:buAutoNum type="alphaLcPeriod"/>
            </a:pPr>
            <a:r>
              <a:rPr lang="en-US" sz="2300">
                <a:solidFill>
                  <a:srgbClr val="171616"/>
                </a:solidFill>
                <a:latin typeface="Ubuntu"/>
                <a:ea typeface="Ubuntu"/>
                <a:cs typeface="Ubuntu"/>
                <a:sym typeface="Ubuntu"/>
              </a:rPr>
              <a:t>‘unsafe state’</a:t>
            </a:r>
            <a:endParaRPr sz="2300">
              <a:solidFill>
                <a:srgbClr val="171616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itle Slide 1">
  <a:themeElements>
    <a:clrScheme name="Ontario Tech">
      <a:dk1>
        <a:srgbClr val="003C71"/>
      </a:dk1>
      <a:lt1>
        <a:srgbClr val="FFFFFF"/>
      </a:lt1>
      <a:dk2>
        <a:srgbClr val="003C71"/>
      </a:dk2>
      <a:lt2>
        <a:srgbClr val="E7E6E6"/>
      </a:lt2>
      <a:accent1>
        <a:srgbClr val="0077CA"/>
      </a:accent1>
      <a:accent2>
        <a:srgbClr val="E75D2A"/>
      </a:accent2>
      <a:accent3>
        <a:srgbClr val="5B6770"/>
      </a:accent3>
      <a:accent4>
        <a:srgbClr val="A7A8AA"/>
      </a:accent4>
      <a:accent5>
        <a:srgbClr val="ACA391"/>
      </a:accent5>
      <a:accent6>
        <a:srgbClr val="003C71"/>
      </a:accent6>
      <a:hlink>
        <a:srgbClr val="0077CA"/>
      </a:hlink>
      <a:folHlink>
        <a:srgbClr val="CACAC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 Slides">
  <a:themeElements>
    <a:clrScheme name="Ontario Tech">
      <a:dk1>
        <a:srgbClr val="003C71"/>
      </a:dk1>
      <a:lt1>
        <a:srgbClr val="FFFFFF"/>
      </a:lt1>
      <a:dk2>
        <a:srgbClr val="003C71"/>
      </a:dk2>
      <a:lt2>
        <a:srgbClr val="E7E6E6"/>
      </a:lt2>
      <a:accent1>
        <a:srgbClr val="0077CA"/>
      </a:accent1>
      <a:accent2>
        <a:srgbClr val="E75D2A"/>
      </a:accent2>
      <a:accent3>
        <a:srgbClr val="5B6770"/>
      </a:accent3>
      <a:accent4>
        <a:srgbClr val="A7A8AA"/>
      </a:accent4>
      <a:accent5>
        <a:srgbClr val="ACA391"/>
      </a:accent5>
      <a:accent6>
        <a:srgbClr val="003C71"/>
      </a:accent6>
      <a:hlink>
        <a:srgbClr val="0077CA"/>
      </a:hlink>
      <a:folHlink>
        <a:srgbClr val="CACAC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1598</Words>
  <Application>Microsoft Office PowerPoint</Application>
  <PresentationFormat>Widescreen</PresentationFormat>
  <Paragraphs>203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Times New Roman</vt:lpstr>
      <vt:lpstr>Courier New</vt:lpstr>
      <vt:lpstr>Ubuntu</vt:lpstr>
      <vt:lpstr>NTR</vt:lpstr>
      <vt:lpstr>Calibri</vt:lpstr>
      <vt:lpstr>Title Slide 1</vt:lpstr>
      <vt:lpstr>Content Slides</vt:lpstr>
      <vt:lpstr>Lab 5 - Banker’s Algorithm</vt:lpstr>
      <vt:lpstr>Overview: (1)</vt:lpstr>
      <vt:lpstr>Overview: (2)</vt:lpstr>
      <vt:lpstr>Banker’s algorithm: (1)</vt:lpstr>
      <vt:lpstr>Banker’s algorithm: (2)</vt:lpstr>
      <vt:lpstr>Banker’s algorithm: (3)</vt:lpstr>
      <vt:lpstr>Banker’s algorithm: (4)</vt:lpstr>
      <vt:lpstr>Banker’s algorithm: (5)</vt:lpstr>
      <vt:lpstr>Banker’s algorithm - safety Algorithm:</vt:lpstr>
      <vt:lpstr>Banker’s algorithm - Resource-request algorithm:</vt:lpstr>
      <vt:lpstr>Example: (1)</vt:lpstr>
      <vt:lpstr>Example: (2)</vt:lpstr>
      <vt:lpstr>Example: (4)</vt:lpstr>
      <vt:lpstr>Customers - Multithreading in C:</vt:lpstr>
      <vt:lpstr>Customers: (1)</vt:lpstr>
      <vt:lpstr>Customers: (2)</vt:lpstr>
      <vt:lpstr>Implementation of program: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5 - Banker’s Algorithm</dc:title>
  <dc:creator>Khalid Elgazzar</dc:creator>
  <cp:lastModifiedBy>Amin Avan</cp:lastModifiedBy>
  <cp:revision>3</cp:revision>
  <dcterms:created xsi:type="dcterms:W3CDTF">2021-09-30T18:58:08Z</dcterms:created>
  <dcterms:modified xsi:type="dcterms:W3CDTF">2024-03-15T20:48:35Z</dcterms:modified>
</cp:coreProperties>
</file>