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56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24.05.2022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4C71EC6-210F-42DE-9C53-41977AD35B3D}" type="datetimeFigureOut">
              <a:rPr lang="ru-RU" smtClean="0"/>
              <a:t>24.05.2022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56792"/>
            <a:ext cx="7772400" cy="4267200"/>
          </a:xfrm>
        </p:spPr>
        <p:txBody>
          <a:bodyPr/>
          <a:lstStyle/>
          <a:p>
            <a:r>
              <a:rPr lang="ru-RU" dirty="0"/>
              <a:t>Занятие 2</a:t>
            </a:r>
            <a:br>
              <a:rPr lang="ru-RU" dirty="0"/>
            </a:br>
            <a:br>
              <a:rPr lang="ru-RU" dirty="0"/>
            </a:br>
            <a:r>
              <a:rPr lang="ru-RU" sz="5400" dirty="0"/>
              <a:t>Потенциометр и широтно-импульсная модуляция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9469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5780" y="260648"/>
            <a:ext cx="3562226" cy="1123528"/>
          </a:xfrm>
        </p:spPr>
        <p:txBody>
          <a:bodyPr/>
          <a:lstStyle/>
          <a:p>
            <a:r>
              <a:rPr lang="ru-RU" dirty="0"/>
              <a:t>Задача 1</a:t>
            </a:r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451" y="692696"/>
            <a:ext cx="5055030" cy="597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21137"/>
            <a:ext cx="2950666" cy="3912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7329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2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27373"/>
            <a:ext cx="8229600" cy="4525963"/>
          </a:xfrm>
        </p:spPr>
        <p:txBody>
          <a:bodyPr/>
          <a:lstStyle/>
          <a:p>
            <a:r>
              <a:rPr lang="ru-RU" dirty="0"/>
              <a:t>Передать компьютеру сообщение</a:t>
            </a:r>
            <a:r>
              <a:rPr lang="en-US" dirty="0"/>
              <a:t> –  </a:t>
            </a:r>
            <a:r>
              <a:rPr lang="ru-RU" dirty="0"/>
              <a:t>«</a:t>
            </a:r>
            <a:r>
              <a:rPr lang="en-US" dirty="0"/>
              <a:t>Arduino</a:t>
            </a:r>
            <a:r>
              <a:rPr lang="ru-RU" dirty="0"/>
              <a:t>»</a:t>
            </a:r>
            <a:endParaRPr lang="en-US" dirty="0"/>
          </a:p>
          <a:p>
            <a:endParaRPr lang="en-US" dirty="0"/>
          </a:p>
          <a:p>
            <a:r>
              <a:rPr lang="ru-RU" b="1" dirty="0"/>
              <a:t>Для эксперимента нам понадобятся</a:t>
            </a:r>
            <a:r>
              <a:rPr lang="ru-RU" dirty="0"/>
              <a:t>: 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платформа </a:t>
            </a:r>
            <a:r>
              <a:rPr lang="en-US" dirty="0"/>
              <a:t>Arduino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USB-</a:t>
            </a:r>
            <a:r>
              <a:rPr lang="ru-RU" dirty="0"/>
              <a:t>кабель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316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3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27373"/>
            <a:ext cx="8229600" cy="4525963"/>
          </a:xfrm>
        </p:spPr>
        <p:txBody>
          <a:bodyPr/>
          <a:lstStyle/>
          <a:p>
            <a:r>
              <a:rPr lang="ru-RU" dirty="0"/>
              <a:t>Подключите к </a:t>
            </a:r>
            <a:r>
              <a:rPr lang="en-US" dirty="0"/>
              <a:t>Arduino </a:t>
            </a:r>
            <a:r>
              <a:rPr lang="ru-RU" dirty="0"/>
              <a:t>потенциометр и выведите его показания на экран монитора.</a:t>
            </a:r>
          </a:p>
          <a:p>
            <a:endParaRPr lang="ru-RU" dirty="0"/>
          </a:p>
          <a:p>
            <a:r>
              <a:rPr lang="ru-RU" b="1" dirty="0"/>
              <a:t>Для эксперимента нам понадобятся</a:t>
            </a:r>
            <a:r>
              <a:rPr lang="ru-RU" dirty="0"/>
              <a:t>: 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платформа </a:t>
            </a:r>
            <a:r>
              <a:rPr lang="en-US" dirty="0"/>
              <a:t>Arduino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USB-</a:t>
            </a:r>
            <a:r>
              <a:rPr lang="ru-RU" dirty="0"/>
              <a:t>кабель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потенциометр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соединительные провода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макетная плата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210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531440"/>
            <a:ext cx="8229600" cy="1600200"/>
          </a:xfrm>
        </p:spPr>
        <p:txBody>
          <a:bodyPr/>
          <a:lstStyle/>
          <a:p>
            <a:r>
              <a:rPr lang="ru-RU" dirty="0"/>
              <a:t>Задача 3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978" y="1507326"/>
            <a:ext cx="5603502" cy="4726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24790"/>
            <a:ext cx="2304256" cy="3139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2137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600200"/>
          </a:xfrm>
        </p:spPr>
        <p:txBody>
          <a:bodyPr/>
          <a:lstStyle/>
          <a:p>
            <a:r>
              <a:rPr lang="ru-RU" dirty="0" err="1"/>
              <a:t>Пьезоизлучатель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Пьезоизлучатель</a:t>
            </a:r>
            <a:r>
              <a:rPr lang="ru-RU" dirty="0"/>
              <a:t> – это электроакустическое устройство воспроизведения звука, использующий обратный пьезоэлектрический эффект.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356992"/>
            <a:ext cx="4149330" cy="254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4698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72616"/>
            <a:ext cx="8229600" cy="1600200"/>
          </a:xfrm>
        </p:spPr>
        <p:txBody>
          <a:bodyPr/>
          <a:lstStyle/>
          <a:p>
            <a:r>
              <a:rPr lang="ru-RU" dirty="0"/>
              <a:t>Широтно-импульсная модуляций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525963"/>
          </a:xfrm>
        </p:spPr>
        <p:txBody>
          <a:bodyPr/>
          <a:lstStyle/>
          <a:p>
            <a:r>
              <a:rPr lang="ru-RU" dirty="0"/>
              <a:t>Широтно-импульсная модуляция (ШИМ) – это процесс управления мощностью, подводимой к нагрузке, путем изменения скважности импульсов при постоянной частоте.</a:t>
            </a:r>
          </a:p>
          <a:p>
            <a:endParaRPr lang="ru-RU" dirty="0"/>
          </a:p>
          <a:p>
            <a:r>
              <a:rPr lang="ru-RU" dirty="0"/>
              <a:t>Скважность – это отношение времени включения и выключения.</a:t>
            </a:r>
          </a:p>
        </p:txBody>
      </p:sp>
    </p:spTree>
    <p:extLst>
      <p:ext uri="{BB962C8B-B14F-4D97-AF65-F5344CB8AC3E}">
        <p14:creationId xmlns:p14="http://schemas.microsoft.com/office/powerpoint/2010/main" val="3533706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600200"/>
          </a:xfrm>
        </p:spPr>
        <p:txBody>
          <a:bodyPr/>
          <a:lstStyle/>
          <a:p>
            <a:r>
              <a:rPr lang="ru-RU" dirty="0"/>
              <a:t>Функция </a:t>
            </a:r>
            <a:r>
              <a:rPr lang="en-US" dirty="0" err="1"/>
              <a:t>analogWrite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Функция </a:t>
            </a:r>
            <a:r>
              <a:rPr lang="en-US" dirty="0" err="1"/>
              <a:t>analogWrite</a:t>
            </a:r>
            <a:r>
              <a:rPr lang="ru-RU" dirty="0"/>
              <a:t> выдает ШИМ-волну на цифровой порт. Эта функция может быть полезна для управления яркостью подключенного светодиода или скоростью вращения электродвигателя.</a:t>
            </a:r>
          </a:p>
          <a:p>
            <a:endParaRPr lang="ru-RU" dirty="0"/>
          </a:p>
          <a:p>
            <a:r>
              <a:rPr lang="ru-RU" dirty="0"/>
              <a:t>Синтаксис: 	</a:t>
            </a:r>
            <a:r>
              <a:rPr lang="en-US" dirty="0" err="1"/>
              <a:t>analogWrite</a:t>
            </a:r>
            <a:r>
              <a:rPr lang="ru-RU" dirty="0"/>
              <a:t>(</a:t>
            </a:r>
            <a:r>
              <a:rPr lang="en-US" dirty="0"/>
              <a:t>pin, value);</a:t>
            </a:r>
          </a:p>
          <a:p>
            <a:endParaRPr lang="en-US" dirty="0"/>
          </a:p>
          <a:p>
            <a:r>
              <a:rPr lang="ru-RU" b="1" dirty="0"/>
              <a:t>Функция </a:t>
            </a:r>
            <a:r>
              <a:rPr lang="en-US" b="1" dirty="0" err="1"/>
              <a:t>analogWrite</a:t>
            </a:r>
            <a:r>
              <a:rPr lang="ru-RU" b="1" dirty="0"/>
              <a:t> никак не связана с аналоговыми входами и с функцией </a:t>
            </a:r>
            <a:r>
              <a:rPr lang="en-US" b="1" dirty="0" err="1"/>
              <a:t>analogRead</a:t>
            </a:r>
            <a:r>
              <a:rPr lang="en-US" b="1" dirty="0"/>
              <a:t>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390598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600200"/>
          </a:xfrm>
        </p:spPr>
        <p:txBody>
          <a:bodyPr/>
          <a:lstStyle/>
          <a:p>
            <a:r>
              <a:rPr lang="ru-RU" dirty="0"/>
              <a:t>Цикл с параметром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27373"/>
            <a:ext cx="8229600" cy="4525963"/>
          </a:xfrm>
        </p:spPr>
        <p:txBody>
          <a:bodyPr/>
          <a:lstStyle/>
          <a:p>
            <a:r>
              <a:rPr lang="ru-RU" dirty="0"/>
              <a:t>Цикл, выполняемый заранее известное количество раз, называется циклом </a:t>
            </a:r>
            <a:r>
              <a:rPr lang="en-US" dirty="0"/>
              <a:t>for</a:t>
            </a:r>
            <a:r>
              <a:rPr lang="ru-RU" dirty="0"/>
              <a:t>:</a:t>
            </a:r>
          </a:p>
          <a:p>
            <a:endParaRPr lang="en-US" dirty="0"/>
          </a:p>
          <a:p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&lt;5;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{</a:t>
            </a:r>
          </a:p>
          <a:p>
            <a:r>
              <a:rPr lang="ru-RU" dirty="0"/>
              <a:t>	</a:t>
            </a:r>
            <a:r>
              <a:rPr lang="en-US" dirty="0"/>
              <a:t>//</a:t>
            </a:r>
            <a:r>
              <a:rPr lang="ru-RU" dirty="0"/>
              <a:t>что-то выполняется</a:t>
            </a:r>
            <a:endParaRPr lang="en-US" dirty="0"/>
          </a:p>
          <a:p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2480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187424"/>
            <a:ext cx="8229600" cy="1600200"/>
          </a:xfrm>
        </p:spPr>
        <p:txBody>
          <a:bodyPr/>
          <a:lstStyle/>
          <a:p>
            <a:r>
              <a:rPr lang="ru-RU" sz="4800" dirty="0"/>
              <a:t>Цикл с предусловием </a:t>
            </a:r>
            <a:r>
              <a:rPr lang="en-US" sz="4800" dirty="0"/>
              <a:t>while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27373"/>
            <a:ext cx="8229600" cy="4525963"/>
          </a:xfrm>
        </p:spPr>
        <p:txBody>
          <a:bodyPr/>
          <a:lstStyle/>
          <a:p>
            <a:r>
              <a:rPr lang="ru-RU" dirty="0"/>
              <a:t>Цикл </a:t>
            </a:r>
            <a:r>
              <a:rPr lang="en-US" dirty="0"/>
              <a:t>while </a:t>
            </a:r>
            <a:r>
              <a:rPr lang="ru-RU" dirty="0"/>
              <a:t>может продолжаться бесконечно, пока выражение в скобках не станет ложно.</a:t>
            </a:r>
          </a:p>
          <a:p>
            <a:endParaRPr lang="ru-RU" dirty="0"/>
          </a:p>
          <a:p>
            <a:r>
              <a:rPr lang="en-US" dirty="0"/>
              <a:t>while (x &gt;= sensor)</a:t>
            </a:r>
          </a:p>
          <a:p>
            <a:r>
              <a:rPr lang="en-US" dirty="0"/>
              <a:t>{</a:t>
            </a:r>
            <a:endParaRPr lang="ru-RU" dirty="0"/>
          </a:p>
          <a:p>
            <a:r>
              <a:rPr lang="ru-RU" dirty="0"/>
              <a:t>	// что-нибудь делаем</a:t>
            </a:r>
            <a:endParaRPr lang="en-US" dirty="0"/>
          </a:p>
          <a:p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1899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Массив – это набор значений, к которым есть доступ через значение индекса. Любое значение в массиве может быть вызвано через вызов имени массива и индекса значения. </a:t>
            </a:r>
            <a:r>
              <a:rPr lang="ru-RU" b="1" dirty="0"/>
              <a:t>Индексы в массиве начинаются с нуля. </a:t>
            </a:r>
          </a:p>
          <a:p>
            <a:endParaRPr lang="ru-RU" b="1" dirty="0"/>
          </a:p>
          <a:p>
            <a:r>
              <a:rPr lang="ru-RU" dirty="0"/>
              <a:t>Пример:</a:t>
            </a:r>
          </a:p>
          <a:p>
            <a:endParaRPr lang="ru-RU" dirty="0"/>
          </a:p>
          <a:p>
            <a:r>
              <a:rPr lang="en-US" dirty="0" err="1"/>
              <a:t>int</a:t>
            </a:r>
            <a:r>
              <a:rPr lang="en-US" dirty="0"/>
              <a:t> mas [5]; </a:t>
            </a:r>
            <a:r>
              <a:rPr lang="ru-RU" dirty="0"/>
              <a:t>//объявление массива</a:t>
            </a:r>
            <a:endParaRPr lang="en-US" dirty="0"/>
          </a:p>
          <a:p>
            <a:r>
              <a:rPr lang="en-US" dirty="0"/>
              <a:t>mas[3] = 10;</a:t>
            </a:r>
            <a:r>
              <a:rPr lang="ru-RU" dirty="0"/>
              <a:t> //присваивание </a:t>
            </a:r>
            <a:r>
              <a:rPr lang="ru-RU" b="1" dirty="0"/>
              <a:t>4</a:t>
            </a:r>
            <a:r>
              <a:rPr lang="ru-RU" dirty="0"/>
              <a:t> элементу значения</a:t>
            </a:r>
          </a:p>
          <a:p>
            <a:r>
              <a:rPr lang="en-US" dirty="0"/>
              <a:t>x = mas[3]; </a:t>
            </a:r>
            <a:r>
              <a:rPr lang="ru-RU" dirty="0"/>
              <a:t>//извлечение значения</a:t>
            </a:r>
          </a:p>
        </p:txBody>
      </p:sp>
    </p:spTree>
    <p:extLst>
      <p:ext uri="{BB962C8B-B14F-4D97-AF65-F5344CB8AC3E}">
        <p14:creationId xmlns:p14="http://schemas.microsoft.com/office/powerpoint/2010/main" val="339342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600200"/>
          </a:xfrm>
        </p:spPr>
        <p:txBody>
          <a:bodyPr/>
          <a:lstStyle/>
          <a:p>
            <a:r>
              <a:rPr lang="ru-RU" dirty="0"/>
              <a:t>Потенциометр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Потенциометр – это резистор с регулируемым сопротивлением. Они используются как регуляторы различных параметров – громкости звука, мощности, напряжения и т.д.</a:t>
            </a:r>
          </a:p>
        </p:txBody>
      </p:sp>
      <p:pic>
        <p:nvPicPr>
          <p:cNvPr id="1026" name="Picture 2" descr="ÐÐ°ÑÑÐ¸Ð½ÐºÐ¸ Ð¿Ð¾ Ð·Ð°Ð¿ÑÐ¾ÑÑ Ð¿ÑÐ¸Ð½ÑÐ¸Ð¿ ÑÐ°Ð±Ð¾ÑÑ Ð¿Ð¾ÑÐµÐ½ÑÐ¸Ð¾Ð¼ÐµÑÑÐ°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406" y="3356992"/>
            <a:ext cx="4762500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710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600200"/>
          </a:xfrm>
        </p:spPr>
        <p:txBody>
          <a:bodyPr/>
          <a:lstStyle/>
          <a:p>
            <a:r>
              <a:rPr lang="ru-RU" dirty="0"/>
              <a:t>Задача 4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Включать и выключать светодиод по команде с клавиатуры</a:t>
            </a:r>
          </a:p>
          <a:p>
            <a:endParaRPr lang="ru-RU" dirty="0"/>
          </a:p>
          <a:p>
            <a:r>
              <a:rPr lang="ru-RU" b="1" dirty="0"/>
              <a:t>Для эксперимента нам понадобятся</a:t>
            </a:r>
            <a:r>
              <a:rPr lang="ru-RU" dirty="0"/>
              <a:t>: 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платформа </a:t>
            </a:r>
            <a:r>
              <a:rPr lang="en-US" dirty="0"/>
              <a:t>Arduino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USB-</a:t>
            </a:r>
            <a:r>
              <a:rPr lang="ru-RU" dirty="0"/>
              <a:t>кабель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светодиод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резистор 220 Ом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соединительные провода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макетная плата</a:t>
            </a:r>
            <a:endParaRPr lang="en-US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5140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4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39512"/>
            <a:ext cx="8229600" cy="384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636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5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525963"/>
          </a:xfrm>
        </p:spPr>
        <p:txBody>
          <a:bodyPr/>
          <a:lstStyle/>
          <a:p>
            <a:r>
              <a:rPr lang="ru-RU" dirty="0"/>
              <a:t>Обеспечить воспроизведение звука частотой </a:t>
            </a:r>
            <a:br>
              <a:rPr lang="ru-RU" dirty="0"/>
            </a:br>
            <a:r>
              <a:rPr lang="ru-RU" dirty="0"/>
              <a:t>от 260 Гц до 490 Гц</a:t>
            </a:r>
          </a:p>
          <a:p>
            <a:endParaRPr lang="ru-RU" dirty="0"/>
          </a:p>
          <a:p>
            <a:r>
              <a:rPr lang="ru-RU" b="1" dirty="0"/>
              <a:t>Для эксперимента нам понадобятся</a:t>
            </a:r>
            <a:r>
              <a:rPr lang="ru-RU" dirty="0"/>
              <a:t>: 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платформа </a:t>
            </a:r>
            <a:r>
              <a:rPr lang="en-US" dirty="0"/>
              <a:t>Arduino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USB-</a:t>
            </a:r>
            <a:r>
              <a:rPr lang="ru-RU" dirty="0"/>
              <a:t>кабель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err="1"/>
              <a:t>пьезоизлучатель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соединительные провода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макетная плата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13866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44016" y="692696"/>
            <a:ext cx="3491880" cy="1024136"/>
          </a:xfrm>
        </p:spPr>
        <p:txBody>
          <a:bodyPr/>
          <a:lstStyle/>
          <a:p>
            <a:r>
              <a:rPr lang="ru-RU" dirty="0"/>
              <a:t>Задача 5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71" y="2420888"/>
            <a:ext cx="2552837" cy="2282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980728"/>
            <a:ext cx="5688632" cy="5123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15105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387424"/>
            <a:ext cx="8229600" cy="1600200"/>
          </a:xfrm>
        </p:spPr>
        <p:txBody>
          <a:bodyPr/>
          <a:lstStyle/>
          <a:p>
            <a:r>
              <a:rPr lang="ru-RU" dirty="0"/>
              <a:t>Задача 6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Подключить к </a:t>
            </a:r>
            <a:r>
              <a:rPr lang="en-US" dirty="0"/>
              <a:t>Arduino </a:t>
            </a:r>
            <a:r>
              <a:rPr lang="ru-RU" dirty="0"/>
              <a:t>потенциометр, который будет управлять яркостью светодиода.</a:t>
            </a:r>
          </a:p>
          <a:p>
            <a:endParaRPr lang="ru-RU" dirty="0"/>
          </a:p>
          <a:p>
            <a:r>
              <a:rPr lang="ru-RU" b="1" dirty="0"/>
              <a:t>Для эксперимента нам понадобятся</a:t>
            </a:r>
            <a:r>
              <a:rPr lang="ru-RU" dirty="0"/>
              <a:t>: 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платформа </a:t>
            </a:r>
            <a:r>
              <a:rPr lang="en-US" dirty="0"/>
              <a:t>Arduino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USB-</a:t>
            </a:r>
            <a:r>
              <a:rPr lang="ru-RU" dirty="0"/>
              <a:t>кабель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err="1"/>
              <a:t>пьезоизлучатель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соединительные провода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макетная плата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светодиод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резистор 220 Ом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4218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691480"/>
            <a:ext cx="8229600" cy="1600200"/>
          </a:xfrm>
        </p:spPr>
        <p:txBody>
          <a:bodyPr/>
          <a:lstStyle/>
          <a:p>
            <a:r>
              <a:rPr lang="ru-RU" dirty="0"/>
              <a:t>Задача 6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124744"/>
            <a:ext cx="5400599" cy="5522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45206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387424"/>
            <a:ext cx="8229600" cy="1600200"/>
          </a:xfrm>
        </p:spPr>
        <p:txBody>
          <a:bodyPr/>
          <a:lstStyle/>
          <a:p>
            <a:r>
              <a:rPr lang="ru-RU" dirty="0"/>
              <a:t>Задача 7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Подключить к </a:t>
            </a:r>
            <a:r>
              <a:rPr lang="en-US" dirty="0"/>
              <a:t>Arduino </a:t>
            </a:r>
            <a:r>
              <a:rPr lang="ru-RU" dirty="0"/>
              <a:t>потенциометр, который будет управлять яркостью светодиода.</a:t>
            </a:r>
          </a:p>
          <a:p>
            <a:endParaRPr lang="ru-RU" dirty="0"/>
          </a:p>
          <a:p>
            <a:r>
              <a:rPr lang="ru-RU" b="1" dirty="0"/>
              <a:t>Для эксперимента нам понадобятся</a:t>
            </a:r>
            <a:r>
              <a:rPr lang="ru-RU" dirty="0"/>
              <a:t>: 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платформа </a:t>
            </a:r>
            <a:r>
              <a:rPr lang="en-US" dirty="0"/>
              <a:t>Arduino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USB-</a:t>
            </a:r>
            <a:r>
              <a:rPr lang="ru-RU" dirty="0"/>
              <a:t>кабель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err="1"/>
              <a:t>пьезоизлучатель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соединительные провода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макетная плата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светодиод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резистор 220 Ом</a:t>
            </a:r>
            <a:endParaRPr lang="en-US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21356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387424"/>
            <a:ext cx="8229600" cy="1600200"/>
          </a:xfrm>
        </p:spPr>
        <p:txBody>
          <a:bodyPr/>
          <a:lstStyle/>
          <a:p>
            <a:r>
              <a:rPr lang="ru-RU" dirty="0"/>
              <a:t>Задача 7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28800"/>
            <a:ext cx="7306877" cy="4486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95144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675456"/>
            <a:ext cx="8229600" cy="1600200"/>
          </a:xfrm>
        </p:spPr>
        <p:txBody>
          <a:bodyPr/>
          <a:lstStyle/>
          <a:p>
            <a:r>
              <a:rPr lang="ru-RU" dirty="0"/>
              <a:t>Задача 7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089347"/>
            <a:ext cx="4998293" cy="5435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3308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600200"/>
          </a:xfrm>
        </p:spPr>
        <p:txBody>
          <a:bodyPr/>
          <a:lstStyle/>
          <a:p>
            <a:r>
              <a:rPr lang="ru-RU" dirty="0"/>
              <a:t>Аналоговые входы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525963"/>
          </a:xfrm>
        </p:spPr>
        <p:txBody>
          <a:bodyPr/>
          <a:lstStyle/>
          <a:p>
            <a:r>
              <a:rPr lang="ru-RU" dirty="0"/>
              <a:t>Аналоговый сигнал – это непрерывно изменяющийся во времени сигнал, показывающий, как изменяется та или иная величина.</a:t>
            </a:r>
          </a:p>
          <a:p>
            <a:endParaRPr lang="ru-RU" dirty="0"/>
          </a:p>
          <a:p>
            <a:r>
              <a:rPr lang="ru-RU" dirty="0"/>
              <a:t>Аналоговые входы считывают данные с аналоговых датчиков. </a:t>
            </a:r>
            <a:r>
              <a:rPr lang="ru-RU" dirty="0" err="1"/>
              <a:t>Пины</a:t>
            </a:r>
            <a:r>
              <a:rPr lang="ru-RU" dirty="0"/>
              <a:t> </a:t>
            </a:r>
            <a:r>
              <a:rPr lang="en-US" dirty="0"/>
              <a:t>Arduino</a:t>
            </a:r>
            <a:r>
              <a:rPr lang="ru-RU" dirty="0"/>
              <a:t>, соответствующие аналоговым входам, имеют номера А0-А5.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869160"/>
            <a:ext cx="4798942" cy="1259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9012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600200"/>
          </a:xfrm>
        </p:spPr>
        <p:txBody>
          <a:bodyPr/>
          <a:lstStyle/>
          <a:p>
            <a:r>
              <a:rPr lang="ru-RU" dirty="0"/>
              <a:t>Функция </a:t>
            </a:r>
            <a:r>
              <a:rPr lang="en-US" dirty="0"/>
              <a:t>analogRead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Функция ввода аналоговой информации</a:t>
            </a:r>
            <a:r>
              <a:rPr lang="en-US" dirty="0"/>
              <a:t> analogRead</a:t>
            </a:r>
            <a:r>
              <a:rPr lang="ru-RU" dirty="0"/>
              <a:t> считывает значение с указанного аналогового входа. Напряжение, поданное на аналоговый вход (0-5 В) будет преобразовано в значение 0-1023. </a:t>
            </a:r>
          </a:p>
          <a:p>
            <a:endParaRPr lang="ru-RU" dirty="0"/>
          </a:p>
          <a:p>
            <a:r>
              <a:rPr lang="ru-RU" dirty="0"/>
              <a:t>Синтаксис: 	</a:t>
            </a:r>
            <a:r>
              <a:rPr lang="en-US" dirty="0"/>
              <a:t>analogRead(pin)</a:t>
            </a:r>
            <a:r>
              <a:rPr lang="ru-RU" dirty="0"/>
              <a:t>;</a:t>
            </a:r>
          </a:p>
          <a:p>
            <a:endParaRPr lang="ru-RU" dirty="0"/>
          </a:p>
          <a:p>
            <a:r>
              <a:rPr lang="ru-RU" b="1" dirty="0"/>
              <a:t>Если аналоговый вход не подключен, то значения, возвращаемые функцией </a:t>
            </a:r>
            <a:r>
              <a:rPr lang="en-US" b="1" dirty="0"/>
              <a:t>analogRead</a:t>
            </a:r>
            <a:r>
              <a:rPr lang="ru-RU" b="1" dirty="0"/>
              <a:t>, могут принимать случайные значения!</a:t>
            </a:r>
          </a:p>
        </p:txBody>
      </p:sp>
    </p:spTree>
    <p:extLst>
      <p:ext uri="{BB962C8B-B14F-4D97-AF65-F5344CB8AC3E}">
        <p14:creationId xmlns:p14="http://schemas.microsoft.com/office/powerpoint/2010/main" val="2676563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/>
              <a:t>Монитор последовательного порта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27373"/>
            <a:ext cx="8229600" cy="4525963"/>
          </a:xfrm>
        </p:spPr>
        <p:txBody>
          <a:bodyPr/>
          <a:lstStyle/>
          <a:p>
            <a:r>
              <a:rPr lang="ru-RU" dirty="0"/>
              <a:t>У </a:t>
            </a:r>
            <a:r>
              <a:rPr lang="en-US" dirty="0"/>
              <a:t>Arduino UNO </a:t>
            </a:r>
            <a:r>
              <a:rPr lang="ru-RU" dirty="0"/>
              <a:t>есть </a:t>
            </a:r>
            <a:r>
              <a:rPr lang="en-US" dirty="0"/>
              <a:t>USB</a:t>
            </a:r>
            <a:r>
              <a:rPr lang="ru-RU" dirty="0"/>
              <a:t>-подключение, используемое средой разработки для загрузки кода в процессор. Это подключение используется для отправки данных назад на компьютер. Для обмена информацией служит набор функций </a:t>
            </a:r>
            <a:r>
              <a:rPr lang="en-US" dirty="0"/>
              <a:t>Serial</a:t>
            </a:r>
            <a:r>
              <a:rPr lang="ru-RU" dirty="0"/>
              <a:t>, поддерживающий последовательный интерфейс обмена данными.</a:t>
            </a:r>
          </a:p>
          <a:p>
            <a:endParaRPr lang="ru-RU" dirty="0"/>
          </a:p>
          <a:p>
            <a:r>
              <a:rPr lang="ru-RU" b="1" dirty="0"/>
              <a:t>При использовании функций </a:t>
            </a:r>
            <a:r>
              <a:rPr lang="en-US" b="1" dirty="0"/>
              <a:t>Serial</a:t>
            </a:r>
            <a:r>
              <a:rPr lang="ru-RU" b="1" dirty="0"/>
              <a:t> нельзя задействовать порты 0 и 1 для других целей, они уже заняты функцией </a:t>
            </a:r>
            <a:r>
              <a:rPr lang="en-US" b="1" dirty="0"/>
              <a:t>Serial</a:t>
            </a:r>
            <a:r>
              <a:rPr lang="ru-RU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7125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600200"/>
          </a:xfrm>
        </p:spPr>
        <p:txBody>
          <a:bodyPr/>
          <a:lstStyle/>
          <a:p>
            <a:r>
              <a:rPr lang="ru-RU" dirty="0"/>
              <a:t>Набор функций </a:t>
            </a:r>
            <a:r>
              <a:rPr lang="en-US" dirty="0"/>
              <a:t>Serial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Serial</a:t>
            </a:r>
            <a:r>
              <a:rPr lang="ru-RU" dirty="0"/>
              <a:t>.</a:t>
            </a:r>
            <a:r>
              <a:rPr lang="en-US" dirty="0"/>
              <a:t>begin </a:t>
            </a:r>
            <a:r>
              <a:rPr lang="ru-RU" dirty="0"/>
              <a:t>– инициирует последовательное соединение и задает скорость передачи данных.</a:t>
            </a:r>
          </a:p>
          <a:p>
            <a:r>
              <a:rPr lang="en-US" dirty="0" err="1"/>
              <a:t>Serial.print</a:t>
            </a:r>
            <a:r>
              <a:rPr lang="en-US" dirty="0"/>
              <a:t> – </a:t>
            </a:r>
            <a:r>
              <a:rPr lang="ru-RU" dirty="0"/>
              <a:t>передает данные в виде текста.</a:t>
            </a:r>
          </a:p>
          <a:p>
            <a:r>
              <a:rPr lang="en-US" dirty="0"/>
              <a:t>Serial</a:t>
            </a:r>
            <a:r>
              <a:rPr lang="ru-RU" dirty="0"/>
              <a:t>.</a:t>
            </a:r>
            <a:r>
              <a:rPr lang="en-US" dirty="0" err="1"/>
              <a:t>println</a:t>
            </a:r>
            <a:r>
              <a:rPr lang="en-US" dirty="0"/>
              <a:t> – </a:t>
            </a:r>
            <a:r>
              <a:rPr lang="ru-RU" dirty="0"/>
              <a:t>аналогична предыдущей, НО после вывода курсор перемещается на следующую строку.</a:t>
            </a:r>
          </a:p>
          <a:p>
            <a:r>
              <a:rPr lang="en-US" dirty="0" err="1"/>
              <a:t>Serial.available</a:t>
            </a:r>
            <a:r>
              <a:rPr lang="en-US" dirty="0"/>
              <a:t> – </a:t>
            </a:r>
            <a:r>
              <a:rPr lang="ru-RU" dirty="0"/>
              <a:t>получает количество символов, доступных для чтения.</a:t>
            </a:r>
            <a:endParaRPr lang="en-US" dirty="0"/>
          </a:p>
          <a:p>
            <a:r>
              <a:rPr lang="en-US" dirty="0" err="1"/>
              <a:t>Serial.read</a:t>
            </a:r>
            <a:r>
              <a:rPr lang="en-US" dirty="0"/>
              <a:t> –</a:t>
            </a:r>
            <a:r>
              <a:rPr lang="ru-RU" dirty="0"/>
              <a:t> считывает доступный символ из буфера последовательного соединения.</a:t>
            </a:r>
            <a:endParaRPr lang="en-US" dirty="0"/>
          </a:p>
          <a:p>
            <a:r>
              <a:rPr lang="en-US" dirty="0" err="1"/>
              <a:t>Serial.end</a:t>
            </a:r>
            <a:r>
              <a:rPr lang="en-US" dirty="0"/>
              <a:t> – </a:t>
            </a:r>
            <a:r>
              <a:rPr lang="ru-RU" dirty="0"/>
              <a:t>закрывает последовательное соединение.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491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600200"/>
          </a:xfrm>
        </p:spPr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if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if </a:t>
            </a:r>
            <a:r>
              <a:rPr lang="ru-RU" dirty="0"/>
              <a:t>проверяет, будет ли выполнено условие и выполняет выражение в скобках, если это условие истинно. Если нет, то выражение в скобках будет пропущено.</a:t>
            </a:r>
          </a:p>
          <a:p>
            <a:endParaRPr lang="ru-RU" dirty="0"/>
          </a:p>
          <a:p>
            <a:r>
              <a:rPr lang="en-US" dirty="0"/>
              <a:t>If (x == HIGH)</a:t>
            </a:r>
          </a:p>
          <a:p>
            <a:r>
              <a:rPr lang="en-US" dirty="0"/>
              <a:t>{</a:t>
            </a:r>
            <a:endParaRPr lang="ru-RU" dirty="0"/>
          </a:p>
          <a:p>
            <a:r>
              <a:rPr lang="ru-RU" dirty="0"/>
              <a:t>	//что-нибудь сделаем</a:t>
            </a:r>
            <a:endParaRPr lang="en-US" dirty="0"/>
          </a:p>
          <a:p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64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if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Конструкция </a:t>
            </a:r>
            <a:r>
              <a:rPr lang="en-US" dirty="0"/>
              <a:t>if…else </a:t>
            </a:r>
            <a:r>
              <a:rPr lang="ru-RU" dirty="0"/>
              <a:t>позволяет сделать выбор «либо, либо». </a:t>
            </a:r>
          </a:p>
          <a:p>
            <a:endParaRPr lang="en-US" dirty="0"/>
          </a:p>
          <a:p>
            <a:r>
              <a:rPr lang="en-US" dirty="0"/>
              <a:t>if (x == HIGH) </a:t>
            </a:r>
          </a:p>
          <a:p>
            <a:r>
              <a:rPr lang="en-US" dirty="0"/>
              <a:t>{</a:t>
            </a:r>
            <a:endParaRPr lang="ru-RU" dirty="0"/>
          </a:p>
          <a:p>
            <a:r>
              <a:rPr lang="ru-RU" dirty="0"/>
              <a:t>	// делаем А</a:t>
            </a:r>
            <a:endParaRPr lang="en-US" dirty="0"/>
          </a:p>
          <a:p>
            <a:r>
              <a:rPr lang="en-US" dirty="0"/>
              <a:t>}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{</a:t>
            </a:r>
            <a:endParaRPr lang="ru-RU" dirty="0"/>
          </a:p>
          <a:p>
            <a:r>
              <a:rPr lang="ru-RU" dirty="0"/>
              <a:t>	// делаем Б</a:t>
            </a:r>
            <a:endParaRPr lang="en-US" dirty="0"/>
          </a:p>
          <a:p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0892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600200"/>
          </a:xfrm>
        </p:spPr>
        <p:txBody>
          <a:bodyPr/>
          <a:lstStyle/>
          <a:p>
            <a:r>
              <a:rPr lang="ru-RU" dirty="0"/>
              <a:t>Задача 1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Построить работающую модель автомобильного светофора, у которого попеременно зажигаются красный, желтый, зеленый свет.</a:t>
            </a:r>
          </a:p>
          <a:p>
            <a:endParaRPr lang="ru-RU" dirty="0"/>
          </a:p>
          <a:p>
            <a:r>
              <a:rPr lang="ru-RU" b="1" dirty="0"/>
              <a:t>Для эксперимента нам понадобятся</a:t>
            </a:r>
            <a:r>
              <a:rPr lang="ru-RU" dirty="0"/>
              <a:t>: 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платформа </a:t>
            </a:r>
            <a:r>
              <a:rPr lang="en-US" dirty="0"/>
              <a:t>Arduino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макетная плата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три светодиода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три резистора 220 Ом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соединительные провода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USB-</a:t>
            </a:r>
            <a:r>
              <a:rPr lang="ru-RU" dirty="0"/>
              <a:t>кабель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54344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293</TotalTime>
  <Words>688</Words>
  <Application>Microsoft Office PowerPoint</Application>
  <PresentationFormat>Экран (4:3)</PresentationFormat>
  <Paragraphs>149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3" baseType="lpstr">
      <vt:lpstr>Arial</vt:lpstr>
      <vt:lpstr>Century Gothic</vt:lpstr>
      <vt:lpstr>Courier New</vt:lpstr>
      <vt:lpstr>Palatino Linotype</vt:lpstr>
      <vt:lpstr>Исполнительная</vt:lpstr>
      <vt:lpstr>Занятие 2  Потенциометр и широтно-импульсная модуляция</vt:lpstr>
      <vt:lpstr>Потенциометр</vt:lpstr>
      <vt:lpstr>Аналоговые входы</vt:lpstr>
      <vt:lpstr>Функция analogRead</vt:lpstr>
      <vt:lpstr>Монитор последовательного порта</vt:lpstr>
      <vt:lpstr>Набор функций Serial</vt:lpstr>
      <vt:lpstr>Оператор if</vt:lpstr>
      <vt:lpstr>Оператор if</vt:lpstr>
      <vt:lpstr>Задача 1</vt:lpstr>
      <vt:lpstr>Задача 1</vt:lpstr>
      <vt:lpstr>Задача 2</vt:lpstr>
      <vt:lpstr>Задача 3</vt:lpstr>
      <vt:lpstr>Задача 3</vt:lpstr>
      <vt:lpstr>Пьезоизлучатель</vt:lpstr>
      <vt:lpstr>Широтно-импульсная модуляций</vt:lpstr>
      <vt:lpstr>Функция analogWrite</vt:lpstr>
      <vt:lpstr>Цикл с параметром for</vt:lpstr>
      <vt:lpstr>Цикл с предусловием while</vt:lpstr>
      <vt:lpstr>Массив</vt:lpstr>
      <vt:lpstr>Задача 4</vt:lpstr>
      <vt:lpstr>Задача 4</vt:lpstr>
      <vt:lpstr>Задача 5</vt:lpstr>
      <vt:lpstr>Задача 5</vt:lpstr>
      <vt:lpstr>Задача 6</vt:lpstr>
      <vt:lpstr>Задача 6</vt:lpstr>
      <vt:lpstr>Задача 7</vt:lpstr>
      <vt:lpstr>Задача 7</vt:lpstr>
      <vt:lpstr>Задача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Занятие 2  Потенциометр и широтно-импульсная модуляция</dc:title>
  <cp:lastModifiedBy>Даниил Аристов</cp:lastModifiedBy>
  <cp:revision>17</cp:revision>
  <dcterms:created xsi:type="dcterms:W3CDTF">2019-06-11T08:57:15Z</dcterms:created>
  <dcterms:modified xsi:type="dcterms:W3CDTF">2022-05-24T09:29:51Z</dcterms:modified>
</cp:coreProperties>
</file>