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4" r:id="rId5"/>
    <p:sldId id="259" r:id="rId6"/>
    <p:sldId id="260" r:id="rId7"/>
    <p:sldId id="285" r:id="rId8"/>
    <p:sldId id="286" r:id="rId9"/>
    <p:sldId id="264" r:id="rId10"/>
    <p:sldId id="265" r:id="rId11"/>
    <p:sldId id="266" r:id="rId12"/>
    <p:sldId id="287" r:id="rId13"/>
    <p:sldId id="267" r:id="rId14"/>
    <p:sldId id="268" r:id="rId15"/>
    <p:sldId id="288" r:id="rId16"/>
    <p:sldId id="289" r:id="rId17"/>
    <p:sldId id="290" r:id="rId18"/>
    <p:sldId id="269" r:id="rId19"/>
    <p:sldId id="291" r:id="rId20"/>
    <p:sldId id="292" r:id="rId21"/>
    <p:sldId id="270" r:id="rId22"/>
    <p:sldId id="293" r:id="rId23"/>
    <p:sldId id="271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7171-7866-4583-A241-9BF034C9D0A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27A1-B74E-43FA-851D-889348301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4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27A1-B74E-43FA-851D-8893483011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4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27A1-B74E-43FA-851D-8893483011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19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E27A1-B74E-43FA-851D-8893483011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4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4267200"/>
          </a:xfrm>
        </p:spPr>
        <p:txBody>
          <a:bodyPr/>
          <a:lstStyle/>
          <a:p>
            <a:r>
              <a:rPr lang="ru-RU" dirty="0"/>
              <a:t>Занятие 3</a:t>
            </a:r>
            <a:br>
              <a:rPr lang="ru-RU" dirty="0"/>
            </a:br>
            <a:br>
              <a:rPr lang="ru-RU" dirty="0"/>
            </a:br>
            <a:r>
              <a:rPr lang="ru-RU" sz="5400" dirty="0"/>
              <a:t>Система технического зрения робота, термистор и </a:t>
            </a:r>
            <a:r>
              <a:rPr lang="ru-RU" sz="5400" dirty="0" err="1"/>
              <a:t>оптопара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780" y="260648"/>
            <a:ext cx="3562226" cy="1123528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51" y="692696"/>
            <a:ext cx="505503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1137"/>
            <a:ext cx="2950666" cy="39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2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Определение яркости освещения помещения</a:t>
            </a:r>
            <a:r>
              <a:rPr lang="en-US" dirty="0"/>
              <a:t>  </a:t>
            </a:r>
            <a:r>
              <a:rPr lang="ru-RU" dirty="0"/>
              <a:t>с помощью фоторезистора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</a:t>
            </a:r>
            <a:r>
              <a:rPr lang="ru-RU" dirty="0" err="1"/>
              <a:t>Arduino</a:t>
            </a:r>
            <a:r>
              <a:rPr lang="ru-RU" dirty="0"/>
              <a:t>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фоторезистор </a:t>
            </a:r>
            <a:r>
              <a:rPr lang="en-US" dirty="0"/>
              <a:t>R2</a:t>
            </a:r>
            <a:endParaRPr lang="ru-RU" dirty="0"/>
          </a:p>
          <a:p>
            <a:r>
              <a:rPr lang="ru-RU" dirty="0"/>
              <a:t>4. резистор </a:t>
            </a:r>
            <a:r>
              <a:rPr lang="en-US" dirty="0"/>
              <a:t>R1 </a:t>
            </a:r>
            <a:r>
              <a:rPr lang="ru-RU" dirty="0"/>
              <a:t>на 1 кОм</a:t>
            </a:r>
          </a:p>
          <a:p>
            <a:r>
              <a:rPr lang="ru-RU" dirty="0"/>
              <a:t>5. соединительные провода </a:t>
            </a:r>
          </a:p>
          <a:p>
            <a:r>
              <a:rPr lang="ru-RU" dirty="0"/>
              <a:t>6. макетная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290931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20" y="188640"/>
            <a:ext cx="8229600" cy="1123528"/>
          </a:xfrm>
        </p:spPr>
        <p:txBody>
          <a:bodyPr/>
          <a:lstStyle/>
          <a:p>
            <a:r>
              <a:rPr lang="ru-RU" dirty="0"/>
              <a:t>Задача 2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9708" y="1484784"/>
            <a:ext cx="7931224" cy="49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уменьшении освещенности помещения увеличить яркость светодиода, фактически необходимо реализовать ночной светильник. 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Arduino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фоторезистор </a:t>
            </a:r>
            <a:r>
              <a:rPr lang="en-US" dirty="0"/>
              <a:t>R2</a:t>
            </a:r>
            <a:endParaRPr lang="ru-RU" dirty="0"/>
          </a:p>
          <a:p>
            <a:r>
              <a:rPr lang="ru-RU" dirty="0"/>
              <a:t>4. светодиод</a:t>
            </a:r>
          </a:p>
          <a:p>
            <a:r>
              <a:rPr lang="ru-RU" dirty="0"/>
              <a:t>5. резистор </a:t>
            </a:r>
            <a:r>
              <a:rPr lang="en-US" dirty="0"/>
              <a:t>R1 </a:t>
            </a:r>
            <a:r>
              <a:rPr lang="ru-RU" dirty="0"/>
              <a:t>на 220 Ом</a:t>
            </a:r>
          </a:p>
          <a:p>
            <a:r>
              <a:rPr lang="ru-RU" dirty="0"/>
              <a:t>6. соединительные провода </a:t>
            </a:r>
          </a:p>
          <a:p>
            <a:r>
              <a:rPr lang="ru-RU" dirty="0"/>
              <a:t>7. макетная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213521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50581" y="1268760"/>
            <a:ext cx="5242838" cy="53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Изменение освещенности помещения сопровождать изменением тональности звука, воспроизводимого </a:t>
            </a:r>
            <a:r>
              <a:rPr lang="ru-RU" dirty="0" err="1"/>
              <a:t>пьезоизлучателем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</a:t>
            </a:r>
            <a:r>
              <a:rPr lang="ru-RU" dirty="0" err="1"/>
              <a:t>Arduino</a:t>
            </a:r>
            <a:r>
              <a:rPr lang="ru-RU" dirty="0"/>
              <a:t>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фоторезистор </a:t>
            </a:r>
          </a:p>
          <a:p>
            <a:r>
              <a:rPr lang="ru-RU" dirty="0"/>
              <a:t>4. </a:t>
            </a:r>
            <a:r>
              <a:rPr lang="ru-RU" dirty="0" err="1"/>
              <a:t>пьезоизлучатель</a:t>
            </a:r>
            <a:endParaRPr lang="ru-RU" dirty="0"/>
          </a:p>
          <a:p>
            <a:r>
              <a:rPr lang="ru-RU" dirty="0"/>
              <a:t>5. резистор на 1 КОм</a:t>
            </a:r>
          </a:p>
          <a:p>
            <a:r>
              <a:rPr lang="ru-RU" dirty="0"/>
              <a:t>6. соединительные провода </a:t>
            </a:r>
          </a:p>
          <a:p>
            <a:r>
              <a:rPr lang="ru-RU" dirty="0"/>
              <a:t>7. макетная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130714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12068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968552"/>
          </a:xfrm>
        </p:spPr>
        <p:txBody>
          <a:bodyPr>
            <a:normAutofit/>
          </a:bodyPr>
          <a:lstStyle/>
          <a:p>
            <a:r>
              <a:rPr lang="ru-RU" dirty="0"/>
              <a:t>Необходимо заставить зажигаться светодиод по хлопку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</a:t>
            </a:r>
            <a:r>
              <a:rPr lang="ru-RU" dirty="0" err="1"/>
              <a:t>Arduino</a:t>
            </a:r>
            <a:r>
              <a:rPr lang="ru-RU" dirty="0"/>
              <a:t>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фоторезистор </a:t>
            </a:r>
          </a:p>
          <a:p>
            <a:r>
              <a:rPr lang="ru-RU" dirty="0"/>
              <a:t>4. </a:t>
            </a:r>
            <a:r>
              <a:rPr lang="ru-RU" dirty="0" err="1"/>
              <a:t>пьезоизлучатель</a:t>
            </a:r>
            <a:endParaRPr lang="ru-RU" dirty="0"/>
          </a:p>
          <a:p>
            <a:r>
              <a:rPr lang="ru-RU" dirty="0"/>
              <a:t>5. резистор на 1 КОм</a:t>
            </a:r>
          </a:p>
          <a:p>
            <a:r>
              <a:rPr lang="ru-RU" dirty="0"/>
              <a:t>6. соединительные провода </a:t>
            </a:r>
          </a:p>
          <a:p>
            <a:r>
              <a:rPr lang="ru-RU" dirty="0"/>
              <a:t>7. макетная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203527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Термистор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Термистор – это переменный резистор, меняющий своё сопротивление в зависимости от температуры окружающей среды. При изменении температуры на 1 градус по </a:t>
            </a:r>
            <a:r>
              <a:rPr lang="ru-RU" dirty="0" err="1"/>
              <a:t>цельсию</a:t>
            </a:r>
            <a:r>
              <a:rPr lang="ru-RU" dirty="0"/>
              <a:t>, термисторы способны изменять сопротивление на 100…120 Ом</a:t>
            </a:r>
          </a:p>
        </p:txBody>
      </p:sp>
      <p:pic>
        <p:nvPicPr>
          <p:cNvPr id="1026" name="Picture 2" descr="http://xn----7sbhgu4ahbanfnng.xn--p1ai/wp-content/uploads/2017/12/105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1859"/>
            <a:ext cx="2270273" cy="22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69" y="3863181"/>
            <a:ext cx="2969479" cy="18238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43" y="4437113"/>
            <a:ext cx="1965473" cy="1059456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831632" y="3975752"/>
            <a:ext cx="3312368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2000" dirty="0"/>
              <a:t>Обозначение на схеме</a:t>
            </a:r>
          </a:p>
        </p:txBody>
      </p:sp>
    </p:spTree>
    <p:extLst>
      <p:ext uri="{BB962C8B-B14F-4D97-AF65-F5344CB8AC3E}">
        <p14:creationId xmlns:p14="http://schemas.microsoft.com/office/powerpoint/2010/main" val="111469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Термистор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Термисторы бывают двух типов: с положительным и отрицательным температурным коэффициентом. У термистора с положительным коэффициентом при повышении температуры сопротивление возрастает, а с отрицательным коэффициентом – уменьшается.</a:t>
            </a:r>
          </a:p>
          <a:p>
            <a:endParaRPr lang="ru-RU" dirty="0"/>
          </a:p>
          <a:p>
            <a:r>
              <a:rPr lang="ru-RU" dirty="0"/>
              <a:t>Термистор может измерять температуру до 125</a:t>
            </a:r>
            <a:r>
              <a:rPr lang="en-US" dirty="0"/>
              <a:t>°C</a:t>
            </a:r>
            <a:r>
              <a:rPr lang="ru-RU" dirty="0"/>
              <a:t>, но сами контакты порой рассчитаны на меньшую температуру. То есть, термистор не стоит использовать температуры слишком горячих жидкостей</a:t>
            </a:r>
          </a:p>
        </p:txBody>
      </p:sp>
    </p:spTree>
    <p:extLst>
      <p:ext uri="{BB962C8B-B14F-4D97-AF65-F5344CB8AC3E}">
        <p14:creationId xmlns:p14="http://schemas.microsoft.com/office/powerpoint/2010/main" val="29306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00200"/>
          </a:xfrm>
        </p:spPr>
        <p:txBody>
          <a:bodyPr/>
          <a:lstStyle/>
          <a:p>
            <a:r>
              <a:rPr lang="ru-RU" dirty="0"/>
              <a:t>Система технического зрения (СТЗ)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888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СТЗ – это совокупность сенсорных устройств (датчиков), обеспечивающих получение роботом зрительной информации. </a:t>
            </a:r>
            <a:br>
              <a:rPr lang="ru-RU" dirty="0"/>
            </a:br>
            <a:r>
              <a:rPr lang="ru-RU" dirty="0"/>
              <a:t>В качестве рецепторов (сенсоров) робота можно использовать контактный датчик, фотодатчик, микрофон и другие.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789040"/>
            <a:ext cx="3096344" cy="26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Термистор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/>
              <a:t>Термисторы используются в метеорологических лабораториях (метеостанциях), в системах пожарной безопасности (при коротком замыкании, согласно закона Ома, сила тока увеличивается, термистор нагревается и срабатывает как предохранитель) и в других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23275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ru-RU" dirty="0"/>
              <a:t>Оптрон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756" y="1844824"/>
            <a:ext cx="8229600" cy="4525963"/>
          </a:xfrm>
        </p:spPr>
        <p:txBody>
          <a:bodyPr/>
          <a:lstStyle/>
          <a:p>
            <a:r>
              <a:rPr lang="ru-RU" dirty="0"/>
              <a:t>Оптрон (</a:t>
            </a:r>
            <a:r>
              <a:rPr lang="ru-RU" dirty="0" err="1"/>
              <a:t>оптопара</a:t>
            </a:r>
            <a:r>
              <a:rPr lang="ru-RU" dirty="0"/>
              <a:t>) – электронный прибор, состоящий из излучателя света (обычно – светодиод, в ранних изделиях – миниатюрная лампа накаливания) и фотоприемника, связанных оптическим каналом и, как правило, объединённых в общем корпусе.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65949"/>
            <a:ext cx="2530624" cy="862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221088"/>
            <a:ext cx="2475334" cy="200179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31632" y="3975752"/>
            <a:ext cx="3312368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2000" dirty="0"/>
              <a:t>Обозначение на схеме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046" y="4509121"/>
            <a:ext cx="1898228" cy="13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ru-RU" dirty="0"/>
              <a:t>Оптрон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ru-RU" dirty="0"/>
              <a:t>Принцип работы оптрона заключается в преобразовании электрического сигнала в свет, его передаче по оптическому каналу и последующем преобразовании обратно в электрический сигнал.</a:t>
            </a:r>
          </a:p>
          <a:p>
            <a:r>
              <a:rPr lang="ru-RU" dirty="0"/>
              <a:t>В робототехнике оптроны используются в качестве </a:t>
            </a:r>
            <a:r>
              <a:rPr lang="ru-RU" dirty="0" err="1"/>
              <a:t>энкодеров</a:t>
            </a:r>
            <a:r>
              <a:rPr lang="ru-RU" dirty="0"/>
              <a:t>, позволяющих определить пройденное расстояние.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317207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Логические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480" y="1484784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Логические выражения, чаще всего, это способ сравнить два высказывания и вернуть </a:t>
            </a:r>
            <a:r>
              <a:rPr lang="ru-RU" b="1" dirty="0"/>
              <a:t>ИСТИНА (</a:t>
            </a:r>
            <a:r>
              <a:rPr lang="en-US" b="1" dirty="0"/>
              <a:t>TRUE)</a:t>
            </a:r>
            <a:r>
              <a:rPr lang="ru-RU" b="1" dirty="0"/>
              <a:t> </a:t>
            </a:r>
            <a:r>
              <a:rPr lang="ru-RU" dirty="0"/>
              <a:t>или </a:t>
            </a:r>
            <a:r>
              <a:rPr lang="ru-RU" b="1" dirty="0"/>
              <a:t>ЛОЖЬ (</a:t>
            </a:r>
            <a:r>
              <a:rPr lang="en-US" b="1" dirty="0"/>
              <a:t>FALSE</a:t>
            </a:r>
            <a:r>
              <a:rPr lang="ru-RU" b="1" dirty="0"/>
              <a:t>)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dirty="0"/>
              <a:t>в зависимости от результата.</a:t>
            </a:r>
          </a:p>
          <a:p>
            <a:r>
              <a:rPr lang="ru-RU" dirty="0"/>
              <a:t>Существуют три логических оператора: </a:t>
            </a:r>
            <a:r>
              <a:rPr lang="en-US" dirty="0"/>
              <a:t>AND</a:t>
            </a:r>
            <a:r>
              <a:rPr lang="ru-RU" dirty="0"/>
              <a:t>, </a:t>
            </a:r>
            <a:r>
              <a:rPr lang="en-US" dirty="0"/>
              <a:t>OR </a:t>
            </a:r>
            <a:r>
              <a:rPr lang="ru-RU" dirty="0"/>
              <a:t>или </a:t>
            </a:r>
            <a:r>
              <a:rPr lang="en-US" dirty="0"/>
              <a:t>NOT</a:t>
            </a:r>
            <a:r>
              <a:rPr lang="ru-RU" dirty="0"/>
              <a:t>, часто используемые в конструкциях </a:t>
            </a:r>
            <a:r>
              <a:rPr lang="en-US" dirty="0"/>
              <a:t>if </a:t>
            </a:r>
            <a:r>
              <a:rPr lang="ru-RU" dirty="0"/>
              <a:t>и </a:t>
            </a:r>
            <a:r>
              <a:rPr lang="en-US" dirty="0"/>
              <a:t>while</a:t>
            </a:r>
            <a:r>
              <a:rPr lang="ru-RU" dirty="0"/>
              <a:t>:</a:t>
            </a:r>
          </a:p>
          <a:p>
            <a:r>
              <a:rPr lang="ru-RU" dirty="0"/>
              <a:t>//</a:t>
            </a:r>
            <a:r>
              <a:rPr lang="en-US" dirty="0"/>
              <a:t>AND</a:t>
            </a:r>
            <a:r>
              <a:rPr lang="ru-RU" dirty="0"/>
              <a:t>:</a:t>
            </a:r>
          </a:p>
          <a:p>
            <a:r>
              <a:rPr lang="en-US" dirty="0"/>
              <a:t>If (x&gt;0&amp;&amp;x&lt;5) //true</a:t>
            </a:r>
            <a:r>
              <a:rPr lang="ru-RU" dirty="0"/>
              <a:t>, только если оба выражения </a:t>
            </a:r>
            <a:r>
              <a:rPr lang="en-US" dirty="0"/>
              <a:t>true</a:t>
            </a:r>
          </a:p>
          <a:p>
            <a:r>
              <a:rPr lang="en-US" dirty="0"/>
              <a:t>//OR</a:t>
            </a:r>
            <a:r>
              <a:rPr lang="ru-RU" dirty="0"/>
              <a:t>:</a:t>
            </a:r>
          </a:p>
          <a:p>
            <a:r>
              <a:rPr lang="en-US" dirty="0"/>
              <a:t>If (x&gt;0||y&gt;0)//true,</a:t>
            </a:r>
            <a:r>
              <a:rPr lang="ru-RU" dirty="0"/>
              <a:t> если любое из выражений </a:t>
            </a:r>
            <a:r>
              <a:rPr lang="en-US" dirty="0"/>
              <a:t>true</a:t>
            </a:r>
          </a:p>
          <a:p>
            <a:r>
              <a:rPr lang="en-US" dirty="0"/>
              <a:t>//NOT</a:t>
            </a:r>
            <a:r>
              <a:rPr lang="ru-RU" dirty="0"/>
              <a:t>:</a:t>
            </a:r>
          </a:p>
          <a:p>
            <a:r>
              <a:rPr lang="en-US" dirty="0"/>
              <a:t>If (!x&gt;0) //true, </a:t>
            </a:r>
            <a:r>
              <a:rPr lang="ru-RU" dirty="0"/>
              <a:t>если только выражение </a:t>
            </a: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9059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Реализовать простейшую метеостанцию на одном термисторе.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</a:t>
            </a:r>
            <a:r>
              <a:rPr lang="ru-RU" dirty="0" err="1"/>
              <a:t>Arduino</a:t>
            </a:r>
            <a:r>
              <a:rPr lang="ru-RU" dirty="0"/>
              <a:t>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термистор</a:t>
            </a:r>
          </a:p>
          <a:p>
            <a:r>
              <a:rPr lang="ru-RU" dirty="0"/>
              <a:t>4. резистор на 10 КОм</a:t>
            </a:r>
          </a:p>
          <a:p>
            <a:r>
              <a:rPr lang="ru-RU" dirty="0"/>
              <a:t>5. соединительные провода</a:t>
            </a:r>
          </a:p>
          <a:p>
            <a:r>
              <a:rPr lang="ru-RU" dirty="0"/>
              <a:t>6. макетная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259642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91480"/>
            <a:ext cx="8229600" cy="1600200"/>
          </a:xfrm>
        </p:spPr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169750"/>
            <a:ext cx="5940425" cy="49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основе оптрона реализовать датчик следования линии.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r>
              <a:rPr lang="ru-RU" dirty="0"/>
              <a:t>1. платформа </a:t>
            </a:r>
            <a:r>
              <a:rPr lang="ru-RU" dirty="0" err="1"/>
              <a:t>Arduino</a:t>
            </a:r>
            <a:r>
              <a:rPr lang="ru-RU" dirty="0"/>
              <a:t> </a:t>
            </a:r>
          </a:p>
          <a:p>
            <a:r>
              <a:rPr lang="ru-RU" dirty="0"/>
              <a:t>2. </a:t>
            </a:r>
            <a:r>
              <a:rPr lang="en-US" dirty="0"/>
              <a:t>USB-</a:t>
            </a:r>
            <a:r>
              <a:rPr lang="ru-RU" dirty="0"/>
              <a:t>кабель </a:t>
            </a:r>
          </a:p>
          <a:p>
            <a:r>
              <a:rPr lang="ru-RU" dirty="0"/>
              <a:t>3. оптрон</a:t>
            </a:r>
          </a:p>
          <a:p>
            <a:r>
              <a:rPr lang="ru-RU" dirty="0"/>
              <a:t>4. соединительные провода</a:t>
            </a:r>
          </a:p>
          <a:p>
            <a:r>
              <a:rPr lang="ru-RU" dirty="0"/>
              <a:t>5. макетная плата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13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1485465"/>
            <a:ext cx="5328592" cy="47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Фоторезистор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ru-RU" dirty="0"/>
              <a:t>Фоторезистор – это резистор, электрическое сопротивление которого изменяется под влиянием световых лучей, падающих на светочувствительную поверхность, а именно уменьшается при интенсивном освещении и увеличивается при его отсутствии</a:t>
            </a:r>
          </a:p>
        </p:txBody>
      </p:sp>
      <p:pic>
        <p:nvPicPr>
          <p:cNvPr id="1026" name="Picture 2" descr="ÐÐ°ÑÑÐ¸Ð½ÐºÐ¸ Ð¿Ð¾ Ð·Ð°Ð¿ÑÐ¾ÑÑ ÑÐ¾ÑÐ¾ÑÐµÐ·Ð¸ÑÑÐ¾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27492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ÑÐ¾ÑÐ¾ÑÐµÐ·Ð¸ÑÑÐ¾Ñ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2398" y="4557638"/>
            <a:ext cx="1175452" cy="101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65984" y="3918399"/>
            <a:ext cx="3978016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2000" dirty="0"/>
              <a:t>Обозначение на схеме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84" y="4557638"/>
            <a:ext cx="1237112" cy="10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Фоторезистор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ru-RU" dirty="0"/>
              <a:t>Фоторезисторы чаще всего используются для определения наличия или отсутствия света или для измерения интенсивности света.</a:t>
            </a:r>
          </a:p>
          <a:p>
            <a:r>
              <a:rPr lang="ru-RU" dirty="0"/>
              <a:t>В темноте сопротивление фоторезисторов очень высокое, иногда доходит до 1 МОм, но когда датчик подвергается воздействию света, его сопротивление падает вплоть до нескольких десятков Ом.</a:t>
            </a:r>
          </a:p>
          <a:p>
            <a:r>
              <a:rPr lang="ru-RU" dirty="0"/>
              <a:t>Это свойство используется во многих устройствах (системы уличного освещения, охранные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38647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660" y="-453948"/>
            <a:ext cx="8229600" cy="1600200"/>
          </a:xfrm>
        </p:spPr>
        <p:txBody>
          <a:bodyPr/>
          <a:lstStyle/>
          <a:p>
            <a:r>
              <a:rPr lang="ru-RU" dirty="0"/>
              <a:t>Микрофон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60" y="1132312"/>
            <a:ext cx="8229600" cy="4525963"/>
          </a:xfrm>
        </p:spPr>
        <p:txBody>
          <a:bodyPr/>
          <a:lstStyle/>
          <a:p>
            <a:r>
              <a:rPr lang="ru-RU" dirty="0"/>
              <a:t>Микрофон – электроакустический прибор, преобразующий акустические колебания в электрические.</a:t>
            </a:r>
            <a:endParaRPr lang="en-US" dirty="0"/>
          </a:p>
          <a:p>
            <a:r>
              <a:rPr lang="ru-RU" dirty="0"/>
              <a:t>Микрофон  используется</a:t>
            </a:r>
            <a:r>
              <a:rPr lang="en-US" dirty="0"/>
              <a:t> </a:t>
            </a:r>
            <a:r>
              <a:rPr lang="ru-RU" dirty="0"/>
              <a:t>для измерения шума, управления роботом (поехать по хлопку или остановиться),</a:t>
            </a:r>
            <a:r>
              <a:rPr lang="en-US" dirty="0"/>
              <a:t> </a:t>
            </a:r>
            <a:r>
              <a:rPr lang="ru-RU" dirty="0"/>
              <a:t>определения различных звуков.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 descr="ÐÐ°ÑÑÐ¸Ð½ÐºÐ¸ Ð¿Ð¾ Ð·Ð°Ð¿ÑÐ¾ÑÑ Ð°ÑÐ´ÑÐ¸Ð½Ð¾ Ð¼Ð¸ÐºÑÐ¾ÑÐ¾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31356"/>
            <a:ext cx="3240360" cy="23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84" y="4031356"/>
            <a:ext cx="1098646" cy="1945407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983623" y="3569995"/>
            <a:ext cx="3312368" cy="46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sz="2000" dirty="0"/>
              <a:t>Обозначение на схеме</a:t>
            </a:r>
          </a:p>
        </p:txBody>
      </p:sp>
    </p:spTree>
    <p:extLst>
      <p:ext uri="{BB962C8B-B14F-4D97-AF65-F5344CB8AC3E}">
        <p14:creationId xmlns:p14="http://schemas.microsoft.com/office/powerpoint/2010/main" val="26765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-459432"/>
            <a:ext cx="8579296" cy="1600200"/>
          </a:xfrm>
        </p:spPr>
        <p:txBody>
          <a:bodyPr/>
          <a:lstStyle/>
          <a:p>
            <a:r>
              <a:rPr lang="ru-RU" sz="4800" dirty="0"/>
              <a:t>Константы в С++ для </a:t>
            </a:r>
            <a:r>
              <a:rPr lang="en-US" sz="4800" dirty="0"/>
              <a:t>Arduino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952" y="1189336"/>
            <a:ext cx="8563148" cy="5466208"/>
          </a:xfrm>
        </p:spPr>
        <p:txBody>
          <a:bodyPr>
            <a:normAutofit fontScale="92500"/>
          </a:bodyPr>
          <a:lstStyle/>
          <a:p>
            <a:r>
              <a:rPr lang="ru-RU" dirty="0"/>
              <a:t>Язык С++ имеет несколько предопределенных величин, называемых константами. Они используются, чтобы сделать программу удобной для чтения.</a:t>
            </a:r>
          </a:p>
          <a:p>
            <a:pPr algn="ctr"/>
            <a:br>
              <a:rPr lang="ru-RU" b="1" dirty="0"/>
            </a:br>
            <a:r>
              <a:rPr lang="en-US" b="1" dirty="0"/>
              <a:t>TRUE/FALSE</a:t>
            </a:r>
          </a:p>
          <a:p>
            <a:r>
              <a:rPr lang="ru-RU" dirty="0"/>
              <a:t>Это булевы константы, определяющие логические уровни. </a:t>
            </a:r>
            <a:r>
              <a:rPr lang="en-US" dirty="0"/>
              <a:t>FALSE</a:t>
            </a:r>
            <a:r>
              <a:rPr lang="ru-RU" dirty="0"/>
              <a:t> определяется как 0 (ноль), а </a:t>
            </a:r>
            <a:r>
              <a:rPr lang="en-US" dirty="0"/>
              <a:t>TRUE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как 1, но может быть и чем-то другим, отличным от нуля.</a:t>
            </a:r>
            <a:endParaRPr lang="en-US" dirty="0"/>
          </a:p>
          <a:p>
            <a:br>
              <a:rPr lang="ru-RU" dirty="0"/>
            </a:br>
            <a:r>
              <a:rPr lang="en-US" dirty="0"/>
              <a:t>If (b == TRUE)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	//что-нибудь сделаем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12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-459432"/>
            <a:ext cx="8579296" cy="1600200"/>
          </a:xfrm>
        </p:spPr>
        <p:txBody>
          <a:bodyPr/>
          <a:lstStyle/>
          <a:p>
            <a:r>
              <a:rPr lang="ru-RU" sz="4800" dirty="0"/>
              <a:t>Константы в С++ для </a:t>
            </a:r>
            <a:r>
              <a:rPr lang="en-US" sz="4800" dirty="0"/>
              <a:t>Arduino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500" y="1391792"/>
            <a:ext cx="8563148" cy="54662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HiGH</a:t>
            </a:r>
            <a:r>
              <a:rPr lang="en-US" b="1" dirty="0"/>
              <a:t>/LOW</a:t>
            </a:r>
          </a:p>
          <a:p>
            <a:r>
              <a:rPr lang="ru-RU" dirty="0"/>
              <a:t>Эти константы определяют уровень выводов как </a:t>
            </a:r>
            <a:r>
              <a:rPr lang="en-US" dirty="0"/>
              <a:t>HIGH </a:t>
            </a:r>
            <a:r>
              <a:rPr lang="ru-RU" dirty="0"/>
              <a:t>или </a:t>
            </a:r>
            <a:r>
              <a:rPr lang="en-US" dirty="0"/>
              <a:t>LOW</a:t>
            </a:r>
            <a:r>
              <a:rPr lang="ru-RU" dirty="0"/>
              <a:t> и используются при чтении или записи на входы/выходы </a:t>
            </a:r>
            <a:r>
              <a:rPr lang="en-US" dirty="0"/>
              <a:t>Arduino.</a:t>
            </a:r>
          </a:p>
          <a:p>
            <a:r>
              <a:rPr lang="ru-RU" dirty="0"/>
              <a:t>– </a:t>
            </a:r>
            <a:r>
              <a:rPr lang="en-US" dirty="0"/>
              <a:t>HIGH</a:t>
            </a:r>
            <a:r>
              <a:rPr lang="ru-RU" dirty="0"/>
              <a:t> определяется как логический уровень 1, </a:t>
            </a:r>
            <a:r>
              <a:rPr lang="en-US" dirty="0"/>
              <a:t>ON </a:t>
            </a:r>
            <a:r>
              <a:rPr lang="ru-RU" dirty="0"/>
              <a:t>или 5 вольт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– </a:t>
            </a:r>
            <a:r>
              <a:rPr lang="en-US" dirty="0"/>
              <a:t>LOW </a:t>
            </a:r>
            <a:r>
              <a:rPr lang="ru-RU" dirty="0"/>
              <a:t>определяется как логический уровень 0, </a:t>
            </a:r>
            <a:r>
              <a:rPr lang="en-US" dirty="0"/>
              <a:t>OFF </a:t>
            </a:r>
            <a:r>
              <a:rPr lang="ru-RU" dirty="0"/>
              <a:t>или </a:t>
            </a:r>
            <a:r>
              <a:rPr lang="en-US" dirty="0"/>
              <a:t>0</a:t>
            </a:r>
            <a:r>
              <a:rPr lang="ru-RU" dirty="0"/>
              <a:t> вольт.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digitalWrite</a:t>
            </a:r>
            <a:r>
              <a:rPr lang="en-US" dirty="0"/>
              <a:t> (13, HIGH);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6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-459432"/>
            <a:ext cx="8579296" cy="1600200"/>
          </a:xfrm>
        </p:spPr>
        <p:txBody>
          <a:bodyPr/>
          <a:lstStyle/>
          <a:p>
            <a:r>
              <a:rPr lang="ru-RU" sz="4800" dirty="0"/>
              <a:t>Константы в С++ для </a:t>
            </a:r>
            <a:r>
              <a:rPr lang="en-US" sz="4800" dirty="0"/>
              <a:t>Arduino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500" y="1391792"/>
            <a:ext cx="8563148" cy="54662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INPUT/OUTPUT</a:t>
            </a:r>
          </a:p>
          <a:p>
            <a:r>
              <a:rPr lang="ru-RU" dirty="0"/>
              <a:t>Эти константы используются в функции </a:t>
            </a:r>
            <a:r>
              <a:rPr lang="en-US" dirty="0" err="1"/>
              <a:t>pinMode</a:t>
            </a:r>
            <a:r>
              <a:rPr lang="en-US" dirty="0"/>
              <a:t> </a:t>
            </a:r>
            <a:r>
              <a:rPr lang="ru-RU" dirty="0"/>
              <a:t>для задания режима работы цифровых выводов (</a:t>
            </a:r>
            <a:r>
              <a:rPr lang="ru-RU" dirty="0" err="1"/>
              <a:t>пинов</a:t>
            </a:r>
            <a:r>
              <a:rPr lang="ru-RU" dirty="0"/>
              <a:t>): либо как </a:t>
            </a:r>
            <a:r>
              <a:rPr lang="en-US" dirty="0"/>
              <a:t>INPUT</a:t>
            </a:r>
            <a:r>
              <a:rPr lang="ru-RU" dirty="0"/>
              <a:t> (вход), либо как </a:t>
            </a:r>
            <a:r>
              <a:rPr lang="en-US" dirty="0"/>
              <a:t>OUTPUT</a:t>
            </a:r>
            <a:r>
              <a:rPr lang="ru-RU" dirty="0"/>
              <a:t> (выход).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pinMode</a:t>
            </a:r>
            <a:r>
              <a:rPr lang="en-US" dirty="0"/>
              <a:t> (led, OUTPUT); //</a:t>
            </a:r>
            <a:r>
              <a:rPr lang="ru-RU" dirty="0" err="1"/>
              <a:t>пин</a:t>
            </a:r>
            <a:r>
              <a:rPr lang="ru-RU" dirty="0"/>
              <a:t> со светодиодом – выход</a:t>
            </a:r>
          </a:p>
          <a:p>
            <a:endParaRPr lang="ru-RU" dirty="0"/>
          </a:p>
          <a:p>
            <a:r>
              <a:rPr lang="en-US" dirty="0" err="1"/>
              <a:t>pinMode</a:t>
            </a:r>
            <a:r>
              <a:rPr lang="en-US" dirty="0"/>
              <a:t> (led, INPUT); //</a:t>
            </a:r>
            <a:r>
              <a:rPr lang="ru-RU" dirty="0" err="1"/>
              <a:t>пин</a:t>
            </a:r>
            <a:r>
              <a:rPr lang="ru-RU" dirty="0"/>
              <a:t> со светодиодом – вход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59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Построить работающую модель автомобильного светофора, у которого попеременно зажигаются красный, желтый, зеленый свет.</a:t>
            </a:r>
            <a:r>
              <a:rPr lang="en-US" dirty="0"/>
              <a:t> </a:t>
            </a:r>
            <a:r>
              <a:rPr lang="ru-RU" dirty="0"/>
              <a:t>При этом управление осуществляется с клавиатуры.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три светодиода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три резистора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43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616</TotalTime>
  <Words>934</Words>
  <Application>Microsoft Office PowerPoint</Application>
  <PresentationFormat>Экран (4:3)</PresentationFormat>
  <Paragraphs>141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Занятие 3  Система технического зрения робота, термистор и оптопара</vt:lpstr>
      <vt:lpstr>Система технического зрения (СТЗ)</vt:lpstr>
      <vt:lpstr>Фоторезистор</vt:lpstr>
      <vt:lpstr>Фоторезистор</vt:lpstr>
      <vt:lpstr>Микрофон</vt:lpstr>
      <vt:lpstr>Константы в С++ для Arduino</vt:lpstr>
      <vt:lpstr>Константы в С++ для Arduino</vt:lpstr>
      <vt:lpstr>Константы в С++ для Arduino</vt:lpstr>
      <vt:lpstr>Задача 1</vt:lpstr>
      <vt:lpstr>Задача 1</vt:lpstr>
      <vt:lpstr>Задача 2</vt:lpstr>
      <vt:lpstr>Задача 2</vt:lpstr>
      <vt:lpstr>Задача 3</vt:lpstr>
      <vt:lpstr>Задача 3</vt:lpstr>
      <vt:lpstr>Задача 4</vt:lpstr>
      <vt:lpstr>Задача 4</vt:lpstr>
      <vt:lpstr>Задача 5</vt:lpstr>
      <vt:lpstr>Термистор</vt:lpstr>
      <vt:lpstr>Термистор</vt:lpstr>
      <vt:lpstr>Термистор</vt:lpstr>
      <vt:lpstr>Оптрон</vt:lpstr>
      <vt:lpstr>Оптрон</vt:lpstr>
      <vt:lpstr>Логические выражения</vt:lpstr>
      <vt:lpstr>Задача 6</vt:lpstr>
      <vt:lpstr>Задача 6</vt:lpstr>
      <vt:lpstr>Задача 7</vt:lpstr>
      <vt:lpstr>Задача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  Потенциометр и широтно-импульсная модуляция</dc:title>
  <dc:creator>79605</dc:creator>
  <cp:lastModifiedBy>Даниил Аристов</cp:lastModifiedBy>
  <cp:revision>37</cp:revision>
  <dcterms:created xsi:type="dcterms:W3CDTF">2019-06-11T08:57:15Z</dcterms:created>
  <dcterms:modified xsi:type="dcterms:W3CDTF">2022-04-04T20:00:10Z</dcterms:modified>
</cp:coreProperties>
</file>