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74" r:id="rId2"/>
  </p:sldMasterIdLst>
  <p:notesMasterIdLst>
    <p:notesMasterId r:id="rId29"/>
  </p:notesMasterIdLst>
  <p:handoutMasterIdLst>
    <p:handoutMasterId r:id="rId30"/>
  </p:handoutMasterIdLst>
  <p:sldIdLst>
    <p:sldId id="412" r:id="rId3"/>
    <p:sldId id="383" r:id="rId4"/>
    <p:sldId id="413" r:id="rId5"/>
    <p:sldId id="430" r:id="rId6"/>
    <p:sldId id="256" r:id="rId7"/>
    <p:sldId id="414" r:id="rId8"/>
    <p:sldId id="415" r:id="rId9"/>
    <p:sldId id="416" r:id="rId10"/>
    <p:sldId id="417" r:id="rId11"/>
    <p:sldId id="421" r:id="rId12"/>
    <p:sldId id="258" r:id="rId13"/>
    <p:sldId id="264" r:id="rId14"/>
    <p:sldId id="265" r:id="rId15"/>
    <p:sldId id="418" r:id="rId16"/>
    <p:sldId id="259" r:id="rId17"/>
    <p:sldId id="420" r:id="rId18"/>
    <p:sldId id="266" r:id="rId19"/>
    <p:sldId id="267" r:id="rId20"/>
    <p:sldId id="422" r:id="rId21"/>
    <p:sldId id="425" r:id="rId22"/>
    <p:sldId id="423" r:id="rId23"/>
    <p:sldId id="426" r:id="rId24"/>
    <p:sldId id="427" r:id="rId25"/>
    <p:sldId id="428" r:id="rId26"/>
    <p:sldId id="432" r:id="rId27"/>
    <p:sldId id="433" r:id="rId2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C2E68-28AE-A515-279B-B88B5FEC0CDE}" v="11" dt="2024-11-14T01:42:44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0215" autoAdjust="0"/>
    <p:restoredTop sz="86555" autoAdjust="0"/>
  </p:normalViewPr>
  <p:slideViewPr>
    <p:cSldViewPr snapToGrid="0">
      <p:cViewPr>
        <p:scale>
          <a:sx n="50" d="100"/>
          <a:sy n="50" d="100"/>
        </p:scale>
        <p:origin x="6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56"/>
    </p:cViewPr>
  </p:sorter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8B665F3-CD3B-42BA-8176-A934B2438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7CCD611-D87A-4CBA-85FA-53F68438A6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1520D-BC9A-4B6C-9DDD-705A8C99DD3C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A3C464-F3FA-41A8-A556-5EAB2CCD1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8DA14-991D-4D23-A3E7-E80096761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2EEDE-5105-4A45-BA6C-4DB0C831D3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78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71BA1-2B4E-46BF-BD13-53D93C89A72F}" type="datetimeFigureOut">
              <a:rPr lang="pt-BR" noProof="0" smtClean="0"/>
              <a:t>13/11/2024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55CE-C3A6-44B9-AA44-4F04670DDED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302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DF55CE-C3A6-44B9-AA44-4F04670DDED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746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DF55CE-C3A6-44B9-AA44-4F04670DDEDD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689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03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085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0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75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19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Esse trecho cria uma lista com apenas uma célula que não contém nenhum valor útil além do ponteiro prox. Se o objetivo é ter uma lista vazia, você pode usar essa célula como uma "cabeça" da lista, adicionando os elementos após ela. Em listas com cabeça, o primeiro nó atua como um marcador que facilita a inserção e manipulação dos outros nós, mesmo que ele próprio não armazene um valor relevante.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6973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4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34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75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56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F55CE-C3A6-44B9-AA44-4F04670DDED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97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659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92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918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30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94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466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3724797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02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4103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6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277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016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042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6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6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7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10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AFB89-975D-836B-A552-C56B75961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Listas encadeadas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D98C22-0865-0746-F0FA-DCBC12120D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307814"/>
            <a:ext cx="5486400" cy="164592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Nova Light" panose="020B0304020202020204" pitchFamily="34" charset="0"/>
              </a:rPr>
              <a:t>UFU | Curso de Estatística</a:t>
            </a:r>
          </a:p>
          <a:p>
            <a:r>
              <a:rPr lang="pt-BR" b="0" dirty="0">
                <a:solidFill>
                  <a:schemeClr val="bg1"/>
                </a:solidFill>
                <a:latin typeface="Arial Nova Light" panose="020B0304020202020204" pitchFamily="34" charset="0"/>
              </a:rPr>
              <a:t>Computação Avançada</a:t>
            </a:r>
          </a:p>
          <a:p>
            <a:r>
              <a:rPr lang="pt-BR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Profª</a:t>
            </a:r>
            <a:r>
              <a:rPr lang="pt-BR" dirty="0">
                <a:solidFill>
                  <a:schemeClr val="bg1"/>
                </a:solidFill>
                <a:latin typeface="Arial Nova Light" panose="020B0304020202020204" pitchFamily="34" charset="0"/>
              </a:rPr>
              <a:t>. </a:t>
            </a:r>
            <a:r>
              <a:rPr lang="pt-BR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Dr</a:t>
            </a:r>
            <a:r>
              <a:rPr lang="pt-BR" dirty="0">
                <a:solidFill>
                  <a:schemeClr val="bg1"/>
                </a:solidFill>
                <a:latin typeface="Arial Nova Light" panose="020B0304020202020204" pitchFamily="34" charset="0"/>
              </a:rPr>
              <a:t>ª. Christiane R. S. Brasil</a:t>
            </a:r>
          </a:p>
          <a:p>
            <a:endParaRPr lang="pt-BR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7172" name="Picture 4" descr="Cargos de Direção e Funções Gratificadas - UFU | Dados Abertos -  Universidade Federal de Uberlândia">
            <a:extLst>
              <a:ext uri="{FF2B5EF4-FFF2-40B4-BE49-F238E27FC236}">
                <a16:creationId xmlns:a16="http://schemas.microsoft.com/office/drawing/2014/main" id="{7F50FF14-8EF5-A01B-F706-BE8905555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2" y="317500"/>
            <a:ext cx="927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FC4696-32A6-D310-74B1-61436B7F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460" y="462267"/>
            <a:ext cx="3329940" cy="55757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88481DD-AD11-FB0F-93BA-614467B9380E}"/>
              </a:ext>
            </a:extLst>
          </p:cNvPr>
          <p:cNvSpPr txBox="1"/>
          <p:nvPr/>
        </p:nvSpPr>
        <p:spPr>
          <a:xfrm>
            <a:off x="6080760" y="4214776"/>
            <a:ext cx="6096000" cy="13460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/>
              </a:rPr>
              <a:t>Daniel</a:t>
            </a:r>
            <a:r>
              <a:rPr lang="pt-BR" sz="2400" dirty="0">
                <a:solidFill>
                  <a:prstClr val="black"/>
                </a:solidFill>
                <a:latin typeface="Arial Nova Light"/>
              </a:rPr>
              <a:t> Barreto de Oliveira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 Light" panose="020B03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</a:rPr>
              <a:t>Henrique T. Gonzaga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pt-B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 Light"/>
              </a:rPr>
              <a:t>Matheus</a:t>
            </a:r>
            <a:r>
              <a:rPr lang="pt-BR" sz="2400" dirty="0">
                <a:solidFill>
                  <a:prstClr val="black"/>
                </a:solidFill>
                <a:latin typeface="Arial Nova Light"/>
              </a:rPr>
              <a:t> de Moraes Neves</a:t>
            </a:r>
            <a:endParaRPr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E9239F2F-0F6F-25EE-974C-B1BA0E9B773E}"/>
              </a:ext>
            </a:extLst>
          </p:cNvPr>
          <p:cNvSpPr/>
          <p:nvPr/>
        </p:nvSpPr>
        <p:spPr>
          <a:xfrm>
            <a:off x="10356783" y="1029903"/>
            <a:ext cx="1835217" cy="16555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8EB757-E5FC-7D98-175F-837B928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780868" cy="1574317"/>
          </a:xfrm>
        </p:spPr>
        <p:txBody>
          <a:bodyPr/>
          <a:lstStyle/>
          <a:p>
            <a:r>
              <a:rPr lang="pt-BR" sz="3600" dirty="0">
                <a:latin typeface="Consolas" panose="020B0609020204030204" pitchFamily="49" charset="0"/>
              </a:rPr>
              <a:t>Cabeça de lista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8DE502-1BCD-A377-B7E2-35A9F2ED8F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4"/>
            <a:ext cx="9231649" cy="19917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Marcador de início que ignora o conteúdo da célula.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Definição da estrutura: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 Nova Light" panose="020B03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EB9852-CD8E-3CC4-3989-3593DB7CE855}"/>
              </a:ext>
            </a:extLst>
          </p:cNvPr>
          <p:cNvSpPr txBox="1"/>
          <p:nvPr/>
        </p:nvSpPr>
        <p:spPr>
          <a:xfrm>
            <a:off x="469232" y="4414423"/>
            <a:ext cx="962766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Estrutura para representar a cabeça da lista encadeada,</a:t>
            </a:r>
            <a:endParaRPr lang="pt-BR" sz="2000" dirty="0">
              <a:latin typeface="Consolas"/>
            </a:endParaRPr>
          </a:p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que contém um ponteiro para o primeiro elemento da lista.</a:t>
            </a:r>
            <a:endParaRPr lang="pt-BR" sz="2000" dirty="0">
              <a:latin typeface="Consolas"/>
            </a:endParaRPr>
          </a:p>
          <a:p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typedef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struct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{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inicio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 // Ponteiro para o primeiro nó da lista.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} </a:t>
            </a:r>
            <a:r>
              <a:rPr lang="pt-BR" sz="2000" dirty="0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ListaEncadeada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FB4BDE-C706-F846-A4A3-AA7257D16C34}"/>
              </a:ext>
            </a:extLst>
          </p:cNvPr>
          <p:cNvSpPr txBox="1"/>
          <p:nvPr/>
        </p:nvSpPr>
        <p:spPr>
          <a:xfrm>
            <a:off x="7933039" y="1510628"/>
            <a:ext cx="4258962" cy="1785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 cabeça está vazia se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NULL</a:t>
            </a:r>
          </a:p>
          <a:p>
            <a:endParaRPr lang="pt-BR" sz="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celula *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(celula));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664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6DF140-ACC0-0969-EBF2-BAEBCB4CE3DF}"/>
              </a:ext>
            </a:extLst>
          </p:cNvPr>
          <p:cNvSpPr txBox="1"/>
          <p:nvPr/>
        </p:nvSpPr>
        <p:spPr>
          <a:xfrm>
            <a:off x="1299680" y="1980261"/>
            <a:ext cx="1106405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Função que cria e inicializa uma lista encadeada com uma cabeça.</a:t>
            </a:r>
            <a:endParaRPr lang="pt-BR" dirty="0">
              <a:latin typeface="Consolas"/>
            </a:endParaRPr>
          </a:p>
          <a:p>
            <a:r>
              <a:rPr lang="pt-BR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Retorna um ponteiro para a lista recém-criada.</a:t>
            </a:r>
          </a:p>
          <a:p>
            <a:endParaRPr lang="pt-BR" dirty="0">
              <a:latin typeface="Consolas"/>
            </a:endParaRPr>
          </a:p>
          <a:p>
            <a:r>
              <a:rPr lang="pt-BR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ListaEncadeada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cria_lista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() {</a:t>
            </a:r>
            <a:endParaRPr lang="pt-BR" dirty="0"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ListaEncadeada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ListaEncadeada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</a:t>
            </a:r>
            <a:r>
              <a:rPr lang="pt-BR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malloc</a:t>
            </a:r>
            <a:r>
              <a:rPr lang="pt-BR" dirty="0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sizeof</a:t>
            </a:r>
            <a:r>
              <a:rPr lang="pt-BR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ListaEncadeada</a:t>
            </a:r>
            <a:r>
              <a:rPr lang="pt-BR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));</a:t>
            </a:r>
            <a:endParaRPr lang="pt-BR" dirty="0"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inicio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NULL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dirty="0"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return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/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}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2FB14-82CD-6235-848E-EBCBD4AE528D}"/>
              </a:ext>
            </a:extLst>
          </p:cNvPr>
          <p:cNvSpPr txBox="1">
            <a:spLocks/>
          </p:cNvSpPr>
          <p:nvPr/>
        </p:nvSpPr>
        <p:spPr>
          <a:xfrm>
            <a:off x="1299849" y="377085"/>
            <a:ext cx="8684410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Criação e inicialização uma lista encadeada com cabeça.</a:t>
            </a:r>
          </a:p>
        </p:txBody>
      </p:sp>
    </p:spTree>
    <p:extLst>
      <p:ext uri="{BB962C8B-B14F-4D97-AF65-F5344CB8AC3E}">
        <p14:creationId xmlns:p14="http://schemas.microsoft.com/office/powerpoint/2010/main" val="297436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6DF140-ACC0-0969-EBF2-BAEBCB4CE3DF}"/>
              </a:ext>
            </a:extLst>
          </p:cNvPr>
          <p:cNvSpPr txBox="1"/>
          <p:nvPr/>
        </p:nvSpPr>
        <p:spPr>
          <a:xfrm>
            <a:off x="1413641" y="1447399"/>
            <a:ext cx="936471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Função que conta o número de células (nós) na lista encadeada (versão iterativa).</a:t>
            </a:r>
            <a:endParaRPr lang="pt-BR" sz="2000" dirty="0">
              <a:latin typeface="Consolas"/>
            </a:endParaRPr>
          </a:p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Recebe o ponteiro para a lista e retorna o número total de células.</a:t>
            </a:r>
          </a:p>
          <a:p>
            <a:endParaRPr lang="pt-BR" sz="2000" dirty="0">
              <a:latin typeface="Consolas"/>
            </a:endParaRPr>
          </a:p>
          <a:p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contar_celulas_it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sz="2000" dirty="0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ListaEncadeada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contador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inicio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while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!=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NULL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contador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++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}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return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contador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}</a:t>
            </a:r>
            <a:endParaRPr lang="pt-BR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07D0FF-6B15-23BB-CBAF-9AA83FF7B94C}"/>
              </a:ext>
            </a:extLst>
          </p:cNvPr>
          <p:cNvSpPr txBox="1">
            <a:spLocks/>
          </p:cNvSpPr>
          <p:nvPr/>
        </p:nvSpPr>
        <p:spPr>
          <a:xfrm>
            <a:off x="1299850" y="377085"/>
            <a:ext cx="5111460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</a:t>
            </a:r>
          </a:p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Ex. 2.1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Contagem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BCCAC6-0ED3-CCF6-F4E4-DEFF42EF8DA8}"/>
              </a:ext>
            </a:extLst>
          </p:cNvPr>
          <p:cNvSpPr txBox="1"/>
          <p:nvPr/>
        </p:nvSpPr>
        <p:spPr>
          <a:xfrm>
            <a:off x="2627587" y="496683"/>
            <a:ext cx="8264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 Nova Light" panose="020B0304020202020204" pitchFamily="34" charset="0"/>
              </a:rPr>
              <a:t>Escreva uma função que conte o número de células de uma lista encadeada. Faça duas versões: uma iterativa e uma recursiva.</a:t>
            </a:r>
          </a:p>
        </p:txBody>
      </p:sp>
    </p:spTree>
    <p:extLst>
      <p:ext uri="{BB962C8B-B14F-4D97-AF65-F5344CB8AC3E}">
        <p14:creationId xmlns:p14="http://schemas.microsoft.com/office/powerpoint/2010/main" val="6182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6DF140-ACC0-0969-EBF2-BAEBCB4CE3DF}"/>
              </a:ext>
            </a:extLst>
          </p:cNvPr>
          <p:cNvSpPr txBox="1"/>
          <p:nvPr/>
        </p:nvSpPr>
        <p:spPr>
          <a:xfrm>
            <a:off x="1412608" y="2019645"/>
            <a:ext cx="947954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Função que conta o número de células (nós) na lista encadeada (versão recursiva).</a:t>
            </a:r>
            <a:endParaRPr lang="pt-BR" sz="2000" dirty="0">
              <a:latin typeface="Consolas"/>
            </a:endParaRPr>
          </a:p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Recebe o ponteiro para o primeiro nó e retorna o número total de células.</a:t>
            </a:r>
          </a:p>
          <a:p>
            <a:endParaRPr lang="pt-BR" sz="2000" dirty="0">
              <a:latin typeface="Consolas"/>
            </a:endParaRPr>
          </a:p>
          <a:p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contar_celulas_rec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sz="2000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NULL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return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return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+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contar_celulas_rec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}</a:t>
            </a:r>
            <a:endParaRPr lang="en-US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B62474-972F-5D1E-6D23-7A7A12ED9494}"/>
              </a:ext>
            </a:extLst>
          </p:cNvPr>
          <p:cNvSpPr txBox="1">
            <a:spLocks/>
          </p:cNvSpPr>
          <p:nvPr/>
        </p:nvSpPr>
        <p:spPr>
          <a:xfrm>
            <a:off x="1299850" y="377085"/>
            <a:ext cx="5111460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</a:t>
            </a:r>
          </a:p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Ex. 2.1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Contagem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C293B4-FDF3-8D01-072E-36D5D948B90C}"/>
              </a:ext>
            </a:extLst>
          </p:cNvPr>
          <p:cNvSpPr txBox="1"/>
          <p:nvPr/>
        </p:nvSpPr>
        <p:spPr>
          <a:xfrm>
            <a:off x="2627587" y="496683"/>
            <a:ext cx="8264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 Nova Light" panose="020B0304020202020204" pitchFamily="34" charset="0"/>
              </a:rPr>
              <a:t>Escreva uma função que conte o número de células de uma lista encadeada. Faça duas versões: uma iterativa e uma recursiva.</a:t>
            </a:r>
          </a:p>
        </p:txBody>
      </p:sp>
    </p:spTree>
    <p:extLst>
      <p:ext uri="{BB962C8B-B14F-4D97-AF65-F5344CB8AC3E}">
        <p14:creationId xmlns:p14="http://schemas.microsoft.com/office/powerpoint/2010/main" val="383905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EB757-E5FC-7D98-175F-837B928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780868" cy="1574317"/>
          </a:xfrm>
        </p:spPr>
        <p:txBody>
          <a:bodyPr/>
          <a:lstStyle/>
          <a:p>
            <a:r>
              <a:rPr lang="pt-BR" sz="3200" b="0" dirty="0">
                <a:latin typeface="Consolas" panose="020B0609020204030204" pitchFamily="49" charset="0"/>
              </a:rPr>
              <a:t>Definição de células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sz="3600" dirty="0">
                <a:latin typeface="Consolas" panose="020B0609020204030204" pitchFamily="49" charset="0"/>
              </a:rPr>
              <a:t>Busca em uma lista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C0AE6F5-682C-AB7F-B739-923B54D1EE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507323"/>
            <a:ext cx="9627325" cy="36993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Arial Nova Light" panose="020B0304020202020204" pitchFamily="34" charset="0"/>
              </a:rPr>
              <a:t>Função </a:t>
            </a:r>
            <a:r>
              <a:rPr lang="pt-BR" sz="2400" dirty="0">
                <a:solidFill>
                  <a:schemeClr val="accent3"/>
                </a:solidFill>
                <a:latin typeface="Consolas" panose="020B0609020204030204" pitchFamily="49" charset="0"/>
              </a:rPr>
              <a:t>busca</a:t>
            </a:r>
            <a:r>
              <a:rPr lang="pt-BR" sz="2400" dirty="0">
                <a:latin typeface="Arial Nova Light" panose="020B0304020202020204" pitchFamily="34" charset="0"/>
              </a:rPr>
              <a:t> verifica se um valor específico (</a:t>
            </a:r>
            <a:r>
              <a:rPr lang="pt-BR" sz="2400" dirty="0">
                <a:latin typeface="Consolas" panose="020B0609020204030204" pitchFamily="49" charset="0"/>
              </a:rPr>
              <a:t>x</a:t>
            </a:r>
            <a:r>
              <a:rPr lang="pt-BR" sz="2400" dirty="0">
                <a:latin typeface="Arial Nova Light" panose="020B0304020202020204" pitchFamily="34" charset="0"/>
              </a:rPr>
              <a:t>) está presente em uma lista encadeada. </a:t>
            </a:r>
          </a:p>
          <a:p>
            <a:pPr marL="1028700" lvl="1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r>
              <a:rPr lang="pt-BR" sz="2400" dirty="0">
                <a:latin typeface="Arial Nova Light" panose="020B0304020202020204" pitchFamily="34" charset="0"/>
              </a:rPr>
              <a:t>Percorre célula a célula</a:t>
            </a:r>
          </a:p>
          <a:p>
            <a:pPr marL="1028700" lvl="1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r>
              <a:rPr lang="pt-BR" sz="2400" dirty="0">
                <a:latin typeface="Arial Nova Light" panose="020B0304020202020204" pitchFamily="34" charset="0"/>
              </a:rPr>
              <a:t>Se encontrar </a:t>
            </a:r>
            <a:r>
              <a:rPr lang="pt-BR" sz="2400" dirty="0">
                <a:latin typeface="Consolas" panose="020B0609020204030204" pitchFamily="49" charset="0"/>
              </a:rPr>
              <a:t>x </a:t>
            </a:r>
            <a:r>
              <a:rPr lang="pt-BR" sz="2400" dirty="0">
                <a:latin typeface="Arial Nova Light" panose="020B0304020202020204" pitchFamily="34" charset="0"/>
              </a:rPr>
              <a:t>: retorna o endereço dessa célula</a:t>
            </a:r>
          </a:p>
          <a:p>
            <a:pPr marL="1028700" lvl="1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r>
              <a:rPr lang="pt-BR" sz="2400" dirty="0">
                <a:latin typeface="Arial Nova Light" panose="020B0304020202020204" pitchFamily="34" charset="0"/>
              </a:rPr>
              <a:t>Se não encontrar</a:t>
            </a:r>
            <a:r>
              <a:rPr lang="pt-BR" sz="2400" dirty="0">
                <a:latin typeface="Consolas" panose="020B0609020204030204" pitchFamily="49" charset="0"/>
              </a:rPr>
              <a:t> x: </a:t>
            </a:r>
            <a:r>
              <a:rPr lang="pt-BR" sz="2400" dirty="0">
                <a:latin typeface="Arial Nova Light" panose="020B0304020202020204" pitchFamily="34" charset="0"/>
              </a:rPr>
              <a:t>retorna NULL:</a:t>
            </a:r>
          </a:p>
          <a:p>
            <a:pPr marL="1485900" lvl="2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r>
              <a:rPr lang="pt-BR" sz="2400" dirty="0">
                <a:latin typeface="Arial Nova Light" panose="020B0304020202020204" pitchFamily="34" charset="0"/>
              </a:rPr>
              <a:t>Valor não está na lista.</a:t>
            </a:r>
          </a:p>
          <a:p>
            <a:pPr marL="1028700" lvl="1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r>
              <a:rPr lang="pt-BR" sz="2400" dirty="0">
                <a:latin typeface="Arial Nova Light" panose="020B0304020202020204" pitchFamily="34" charset="0"/>
              </a:rPr>
              <a:t>Comportamento correto mesmo que a lista esteja vazia</a:t>
            </a:r>
          </a:p>
          <a:p>
            <a:pPr marL="1485900" lvl="2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endParaRPr lang="pt-BR" sz="24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3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6DF140-ACC0-0969-EBF2-BAEBCB4CE3DF}"/>
              </a:ext>
            </a:extLst>
          </p:cNvPr>
          <p:cNvSpPr txBox="1"/>
          <p:nvPr/>
        </p:nvSpPr>
        <p:spPr>
          <a:xfrm>
            <a:off x="1471703" y="1545179"/>
            <a:ext cx="924884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Função que busca um valor em uma lista encadeada.</a:t>
            </a:r>
            <a:endParaRPr lang="pt-BR" sz="2000" dirty="0">
              <a:latin typeface="Consolas"/>
            </a:endParaRPr>
          </a:p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Recebe o ponteiro para a lista e o valor a ser buscado.</a:t>
            </a:r>
            <a:endParaRPr lang="pt-BR" sz="2000" dirty="0">
              <a:latin typeface="Consolas"/>
            </a:endParaRPr>
          </a:p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Retorna o ponteiro para o nó contendo o valor, ou NULL se não for encontrado.</a:t>
            </a:r>
          </a:p>
          <a:p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busca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ListaEncadeada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inicio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while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!=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NULL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56B6C2"/>
                </a:solidFill>
                <a:latin typeface="Consolas"/>
                <a:ea typeface="Calibri"/>
                <a:cs typeface="Calibri"/>
              </a:rPr>
              <a:t>&amp;&amp;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conteudo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!=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}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return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// Retorna o nó ou NULL se não encontrar</a:t>
            </a:r>
            <a:endParaRPr lang="pt-BR" sz="2000" dirty="0"/>
          </a:p>
          <a:p>
            <a:r>
              <a:rPr lang="pt-BR" sz="14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}</a:t>
            </a:r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7E933C-BFAC-8179-5F90-68749746F732}"/>
              </a:ext>
            </a:extLst>
          </p:cNvPr>
          <p:cNvSpPr txBox="1">
            <a:spLocks/>
          </p:cNvSpPr>
          <p:nvPr/>
        </p:nvSpPr>
        <p:spPr>
          <a:xfrm>
            <a:off x="1299850" y="377085"/>
            <a:ext cx="5111460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Busca</a:t>
            </a:r>
          </a:p>
        </p:txBody>
      </p:sp>
    </p:spTree>
    <p:extLst>
      <p:ext uri="{BB962C8B-B14F-4D97-AF65-F5344CB8AC3E}">
        <p14:creationId xmlns:p14="http://schemas.microsoft.com/office/powerpoint/2010/main" val="221224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B62474-972F-5D1E-6D23-7A7A12ED9494}"/>
              </a:ext>
            </a:extLst>
          </p:cNvPr>
          <p:cNvSpPr txBox="1">
            <a:spLocks/>
          </p:cNvSpPr>
          <p:nvPr/>
        </p:nvSpPr>
        <p:spPr>
          <a:xfrm>
            <a:off x="1299850" y="377085"/>
            <a:ext cx="1506412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</a:t>
            </a:r>
          </a:p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Ex. 3.1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Correção de busca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C293B4-FDF3-8D01-072E-36D5D948B90C}"/>
              </a:ext>
            </a:extLst>
          </p:cNvPr>
          <p:cNvSpPr txBox="1"/>
          <p:nvPr/>
        </p:nvSpPr>
        <p:spPr>
          <a:xfrm>
            <a:off x="2953407" y="377085"/>
            <a:ext cx="7938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 Nova Light" panose="020B0304020202020204" pitchFamily="34" charset="0"/>
              </a:rPr>
              <a:t>A função abaixo promete ter o mesmo comportamento da função busca mostrada. </a:t>
            </a:r>
            <a:r>
              <a:rPr lang="pt-BR" dirty="0">
                <a:highlight>
                  <a:srgbClr val="FFFF00"/>
                </a:highlight>
                <a:latin typeface="Arial Nova Light" panose="020B0304020202020204" pitchFamily="34" charset="0"/>
              </a:rPr>
              <a:t>Critique</a:t>
            </a:r>
            <a:r>
              <a:rPr lang="pt-BR" dirty="0">
                <a:latin typeface="Arial Nova Light" panose="020B0304020202020204" pitchFamily="34" charset="0"/>
              </a:rPr>
              <a:t> o código.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9FA2B3-99F0-C6CE-9831-E8BFB534603B}"/>
              </a:ext>
            </a:extLst>
          </p:cNvPr>
          <p:cNvSpPr/>
          <p:nvPr/>
        </p:nvSpPr>
        <p:spPr>
          <a:xfrm>
            <a:off x="1295401" y="1295399"/>
            <a:ext cx="9596749" cy="5049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6DF140-ACC0-0969-EBF2-BAEBCB4CE3DF}"/>
              </a:ext>
            </a:extLst>
          </p:cNvPr>
          <p:cNvSpPr txBox="1"/>
          <p:nvPr/>
        </p:nvSpPr>
        <p:spPr>
          <a:xfrm>
            <a:off x="1387563" y="1543734"/>
            <a:ext cx="9416873" cy="480131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celula *</a:t>
            </a:r>
            <a:r>
              <a:rPr lang="pt-BR" dirty="0">
                <a:solidFill>
                  <a:schemeClr val="accent3"/>
                </a:solidFill>
                <a:latin typeface="Consolas"/>
                <a:ea typeface="Calibri"/>
                <a:cs typeface="Calibri"/>
              </a:rPr>
              <a:t>busca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dirty="0" err="1">
                <a:solidFill>
                  <a:schemeClr val="accent5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x, celula *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le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) {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  celula *p =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le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  </a:t>
            </a:r>
            <a:r>
              <a:rPr lang="pt-BR" dirty="0" err="1">
                <a:solidFill>
                  <a:schemeClr val="accent5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achou = </a:t>
            </a:r>
            <a:r>
              <a:rPr lang="pt-BR" dirty="0">
                <a:solidFill>
                  <a:schemeClr val="accent5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  </a:t>
            </a:r>
            <a:r>
              <a:rPr lang="pt-BR" dirty="0" err="1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while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(p != </a:t>
            </a:r>
            <a:r>
              <a:rPr lang="pt-BR" dirty="0">
                <a:solidFill>
                  <a:schemeClr val="accent4"/>
                </a:solidFill>
                <a:latin typeface="Consolas"/>
                <a:ea typeface="Calibri"/>
                <a:cs typeface="Calibri"/>
              </a:rPr>
              <a:t>NULL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&amp;&amp; !achou) {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     </a:t>
            </a:r>
            <a:r>
              <a:rPr lang="pt-BR" dirty="0" err="1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(p-&gt;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conteudo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== x) 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        achou = 1;  // "Achou" verdadeiro quando encontra x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     p = p-&gt;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;   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// PROBLEMA: Mesmo quando x é encontrado, p avança para a próxima célula.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  }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// Mesmo se "achou" for verdadeiro, "p" já avançou a célula.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  </a:t>
            </a:r>
            <a:r>
              <a:rPr lang="pt-BR" dirty="0" err="1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(achou) 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    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return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p; 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// PROBLEMA: Retorna a próxima célula (ou NULL) em vez da célula com x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  </a:t>
            </a:r>
            <a:r>
              <a:rPr lang="pt-BR" dirty="0" err="1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     </a:t>
            </a:r>
            <a:r>
              <a:rPr lang="pt-BR" dirty="0" err="1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return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chemeClr val="accent4"/>
                </a:solidFill>
                <a:latin typeface="Consolas"/>
                <a:ea typeface="Calibri"/>
                <a:cs typeface="Calibri"/>
              </a:rPr>
              <a:t>NULL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}</a:t>
            </a:r>
          </a:p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9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6DF140-ACC0-0969-EBF2-BAEBCB4CE3DF}"/>
              </a:ext>
            </a:extLst>
          </p:cNvPr>
          <p:cNvSpPr txBox="1"/>
          <p:nvPr/>
        </p:nvSpPr>
        <p:spPr>
          <a:xfrm>
            <a:off x="1446998" y="1517337"/>
            <a:ext cx="929800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// Função que verifica se duas listas encadeadas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alibri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// são iguais (versão iterativa).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// Recebe ponteiros para as duas listas e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alibri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// retorna 1 se forem iguais, ou 0 se não forem.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int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listas_iguais_it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(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ListaEncadeada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*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lista1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,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ListaEncadeada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*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lista2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) {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celula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*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lista1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-&gt;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inicio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;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celula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*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lista2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-&gt;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inicio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;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while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(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!=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NULL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56B6C2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&amp;&amp;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!=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NULL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) {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   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if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(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-&gt;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conteudo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!=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-&gt;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conteudo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)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return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0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;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   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-&gt;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prox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;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   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-&gt;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prox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;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}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return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==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NULL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56B6C2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&amp;&amp;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==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NULL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;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}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F4D42E-F393-A846-0B73-9D2DC11A8C7A}"/>
              </a:ext>
            </a:extLst>
          </p:cNvPr>
          <p:cNvSpPr txBox="1">
            <a:spLocks/>
          </p:cNvSpPr>
          <p:nvPr/>
        </p:nvSpPr>
        <p:spPr>
          <a:xfrm>
            <a:off x="1299849" y="377085"/>
            <a:ext cx="1770609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</a:t>
            </a:r>
          </a:p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Ex. 3.6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Listas são iguais?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5F3082-4D38-A617-DA5A-FC393B6E57CA}"/>
              </a:ext>
            </a:extLst>
          </p:cNvPr>
          <p:cNvSpPr txBox="1"/>
          <p:nvPr/>
        </p:nvSpPr>
        <p:spPr>
          <a:xfrm>
            <a:off x="3176337" y="272660"/>
            <a:ext cx="7715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 Nova Light" panose="020B0304020202020204" pitchFamily="34" charset="0"/>
              </a:rPr>
              <a:t>Escreva uma função que verifique se duas listas encadeadas são iguais, ou melhor, se têm o mesmo conteúdo. Versões iterativa e recursiva.</a:t>
            </a:r>
          </a:p>
        </p:txBody>
      </p:sp>
    </p:spTree>
    <p:extLst>
      <p:ext uri="{BB962C8B-B14F-4D97-AF65-F5344CB8AC3E}">
        <p14:creationId xmlns:p14="http://schemas.microsoft.com/office/powerpoint/2010/main" val="1646423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6DF140-ACC0-0969-EBF2-BAEBCB4CE3DF}"/>
              </a:ext>
            </a:extLst>
          </p:cNvPr>
          <p:cNvSpPr txBox="1"/>
          <p:nvPr/>
        </p:nvSpPr>
        <p:spPr>
          <a:xfrm>
            <a:off x="1388004" y="1836397"/>
            <a:ext cx="950414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// Função que verifica se duas listas encadeadas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alibri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// são iguais (versão recursiva).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// Recebe ponteiros para os primeiros nós das duas listas.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// Retorna 1 se forem iguais, ou 0 se não forem.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int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listas_iguais_rec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(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celula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*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,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5C07B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celula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*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) {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if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(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==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NULL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56B6C2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&amp;&amp;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==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NULL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)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return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;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// Ambas listas terminaram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if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(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==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NULL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56B6C2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||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==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NULL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)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return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0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;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7F848E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// Uma terminou antes da outra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if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(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-&gt;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conteudo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!=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-&gt;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conteudo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)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return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D19A66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0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;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   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C678DD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return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61AFE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listas_iguais_rec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 (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p1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-&gt;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prox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, </a:t>
            </a:r>
            <a:r>
              <a:rPr kumimoji="0" lang="pt-BR" b="0" i="1" u="none" strike="noStrike" kern="1200" cap="none" spc="0" normalizeH="0" baseline="0" noProof="0" dirty="0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p2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-&gt;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srgbClr val="E06C75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prox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);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srgbClr val="ABB2BF"/>
                </a:solidFill>
                <a:effectLst/>
                <a:uLnTx/>
                <a:uFillTx/>
                <a:latin typeface="Consolas"/>
                <a:ea typeface="Calibri"/>
                <a:cs typeface="Calibri"/>
              </a:rPr>
              <a:t>}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EEC514-9A7E-B9AE-BD6B-B233E1BDD678}"/>
              </a:ext>
            </a:extLst>
          </p:cNvPr>
          <p:cNvSpPr txBox="1">
            <a:spLocks/>
          </p:cNvSpPr>
          <p:nvPr/>
        </p:nvSpPr>
        <p:spPr>
          <a:xfrm>
            <a:off x="1299849" y="377085"/>
            <a:ext cx="1770609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</a:t>
            </a:r>
          </a:p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Ex. 3.6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Listas são iguais?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C78F80-CAF1-FB58-7D76-BDBD743A20AB}"/>
              </a:ext>
            </a:extLst>
          </p:cNvPr>
          <p:cNvSpPr txBox="1"/>
          <p:nvPr/>
        </p:nvSpPr>
        <p:spPr>
          <a:xfrm>
            <a:off x="3176337" y="272660"/>
            <a:ext cx="7715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 Nova Light" panose="020B0304020202020204" pitchFamily="34" charset="0"/>
              </a:rPr>
              <a:t>Escreva uma função que verifique se duas listas encadeadas são iguais, ou melhor, se têm o mesmo conteúdo. Versões iterativa e recursiva.</a:t>
            </a:r>
          </a:p>
        </p:txBody>
      </p:sp>
    </p:spTree>
    <p:extLst>
      <p:ext uri="{BB962C8B-B14F-4D97-AF65-F5344CB8AC3E}">
        <p14:creationId xmlns:p14="http://schemas.microsoft.com/office/powerpoint/2010/main" val="3081523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1D57A9-0623-6730-5E68-A257AFAE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5501640" cy="1574317"/>
          </a:xfrm>
        </p:spPr>
        <p:txBody>
          <a:bodyPr/>
          <a:lstStyle/>
          <a:p>
            <a: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Funções para manipulação</a:t>
            </a:r>
            <a:b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 células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sz="3600" dirty="0">
                <a:latin typeface="Consolas" panose="020B0609020204030204" pitchFamily="49" charset="0"/>
              </a:rPr>
              <a:t>Inserção em uma lista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AECCA671-A915-2A60-C240-F380701122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507323"/>
            <a:ext cx="9627325" cy="36993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2000" b="0" dirty="0">
                <a:latin typeface="Arial Nova Light" panose="020B0304020202020204" pitchFamily="34" charset="0"/>
              </a:rPr>
              <a:t>Não é necessário movimentar células</a:t>
            </a:r>
          </a:p>
          <a:p>
            <a:pPr marL="745236" lvl="1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r>
              <a:rPr lang="pt-BR" dirty="0">
                <a:latin typeface="Arial Nova Light" panose="020B0304020202020204" pitchFamily="34" charset="0"/>
              </a:rPr>
              <a:t>Aj</a:t>
            </a:r>
            <a:r>
              <a:rPr lang="pt-BR" b="0" dirty="0">
                <a:latin typeface="Arial Nova Light" panose="020B0304020202020204" pitchFamily="34" charset="0"/>
              </a:rPr>
              <a:t>ustar alguns ponteiros.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r>
              <a:rPr lang="pt-BR" sz="2000" b="0" dirty="0">
                <a:latin typeface="Arial Nova Light" panose="020B0304020202020204" pitchFamily="34" charset="0"/>
              </a:rPr>
              <a:t>Função funciona para inserções no fim da lista se </a:t>
            </a:r>
            <a:r>
              <a:rPr lang="pt-BR" sz="2000" dirty="0">
                <a:latin typeface="Consolas" panose="020B0609020204030204" pitchFamily="49" charset="0"/>
              </a:rPr>
              <a:t>p-&gt;</a:t>
            </a:r>
            <a:r>
              <a:rPr lang="pt-BR" sz="2000" dirty="0" err="1">
                <a:latin typeface="Consolas" panose="020B0609020204030204" pitchFamily="49" charset="0"/>
              </a:rPr>
              <a:t>prox</a:t>
            </a:r>
            <a:r>
              <a:rPr lang="pt-BR" sz="2000" dirty="0">
                <a:latin typeface="Consolas" panose="020B0609020204030204" pitchFamily="49" charset="0"/>
              </a:rPr>
              <a:t> == NULL</a:t>
            </a:r>
            <a:r>
              <a:rPr lang="pt-BR" sz="2000" b="0" dirty="0">
                <a:latin typeface="Arial Nova Light" panose="020B030402020202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r>
              <a:rPr lang="pt-BR" sz="2000" dirty="0" err="1">
                <a:latin typeface="Consolas" panose="020B0609020204030204" pitchFamily="49" charset="0"/>
              </a:rPr>
              <a:t>le</a:t>
            </a:r>
            <a:r>
              <a:rPr lang="pt-BR" sz="2000" b="0" dirty="0">
                <a:latin typeface="Arial Nova Light" panose="020B0304020202020204" pitchFamily="34" charset="0"/>
              </a:rPr>
              <a:t> com cabeça:</a:t>
            </a:r>
          </a:p>
          <a:p>
            <a:pPr marL="745236" lvl="1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r>
              <a:rPr lang="pt-BR" dirty="0">
                <a:latin typeface="Arial Nova Light" panose="020B0304020202020204" pitchFamily="34" charset="0"/>
              </a:rPr>
              <a:t>Pode i</a:t>
            </a:r>
            <a:r>
              <a:rPr lang="pt-BR" b="0" dirty="0">
                <a:latin typeface="Arial Nova Light" panose="020B0304020202020204" pitchFamily="34" charset="0"/>
              </a:rPr>
              <a:t>nserir no início, desde que p aponte para a célula-cabeça.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r>
              <a:rPr lang="pt-BR" sz="2000" dirty="0" err="1">
                <a:latin typeface="Consolas" panose="020B0609020204030204" pitchFamily="49" charset="0"/>
              </a:rPr>
              <a:t>le</a:t>
            </a:r>
            <a:r>
              <a:rPr lang="pt-BR" sz="2000" b="0" dirty="0">
                <a:latin typeface="Arial Nova Light" panose="020B0304020202020204" pitchFamily="34" charset="0"/>
              </a:rPr>
              <a:t> em uma lista sem cabeça</a:t>
            </a:r>
          </a:p>
          <a:p>
            <a:pPr marL="745236" lvl="1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</a:pPr>
            <a:r>
              <a:rPr lang="pt-BR" dirty="0">
                <a:latin typeface="Arial Nova Light" panose="020B0304020202020204" pitchFamily="34" charset="0"/>
              </a:rPr>
              <a:t>N</a:t>
            </a:r>
            <a:r>
              <a:rPr lang="pt-BR" b="0" dirty="0">
                <a:latin typeface="Arial Nova Light" panose="020B0304020202020204" pitchFamily="34" charset="0"/>
              </a:rPr>
              <a:t>ão consegue inserir antes da primeira célula.</a:t>
            </a:r>
            <a:endParaRPr lang="pt-BR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1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latin typeface="Consolas" panose="020B0609020204030204" pitchFamily="49" charset="0"/>
              </a:rPr>
              <a:t>Tópicos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176138"/>
            <a:ext cx="8182413" cy="4387190"/>
          </a:xfrm>
        </p:spPr>
        <p:txBody>
          <a:bodyPr tIns="457200" rtlCol="0">
            <a:normAutofit lnSpcReduction="10000"/>
          </a:bodyPr>
          <a:lstStyle>
            <a:defPPr>
              <a:defRPr lang="pt-BR"/>
            </a:defPPr>
          </a:lstStyle>
          <a:p>
            <a:pPr rtl="0"/>
            <a:r>
              <a:rPr lang="pt-BR" dirty="0">
                <a:latin typeface="Arial Nova Light" panose="020B0304020202020204" pitchFamily="34" charset="0"/>
              </a:rPr>
              <a:t>Definição de células </a:t>
            </a:r>
          </a:p>
          <a:p>
            <a:pPr lvl="1"/>
            <a:r>
              <a:rPr lang="pt-BR" sz="1800" dirty="0">
                <a:latin typeface="Arial Nova Light" panose="020B0304020202020204" pitchFamily="34" charset="0"/>
              </a:rPr>
              <a:t>Estrutura de uma lista encadeada</a:t>
            </a:r>
          </a:p>
          <a:p>
            <a:pPr lvl="1"/>
            <a:r>
              <a:rPr lang="pt-BR" sz="1800" dirty="0">
                <a:latin typeface="Arial Nova Light" panose="020B0304020202020204" pitchFamily="34" charset="0"/>
              </a:rPr>
              <a:t>Busca em uma lista encadeada</a:t>
            </a:r>
          </a:p>
          <a:p>
            <a:pPr rtl="0"/>
            <a:r>
              <a:rPr lang="pt-BR" dirty="0">
                <a:latin typeface="Arial Nova Light" panose="020B0304020202020204" pitchFamily="34" charset="0"/>
              </a:rPr>
              <a:t>Cabeça de lista encadeada</a:t>
            </a:r>
          </a:p>
          <a:p>
            <a:pPr rtl="0"/>
            <a:r>
              <a:rPr lang="pt-BR" dirty="0">
                <a:latin typeface="Arial Nova Light" panose="020B0304020202020204" pitchFamily="34" charset="0"/>
              </a:rPr>
              <a:t>Funções para manipulação de células </a:t>
            </a:r>
          </a:p>
          <a:p>
            <a:pPr lvl="1"/>
            <a:r>
              <a:rPr lang="pt-BR" sz="1800" dirty="0">
                <a:latin typeface="Arial Nova Light" panose="020B0304020202020204" pitchFamily="34" charset="0"/>
              </a:rPr>
              <a:t>Inserção em uma lista </a:t>
            </a:r>
          </a:p>
          <a:p>
            <a:pPr lvl="1"/>
            <a:r>
              <a:rPr lang="pt-BR" sz="1800" dirty="0">
                <a:latin typeface="Arial Nova Light" panose="020B0304020202020204" pitchFamily="34" charset="0"/>
              </a:rPr>
              <a:t>Remoção em uma lista encadeada</a:t>
            </a:r>
          </a:p>
          <a:p>
            <a:pPr rtl="0"/>
            <a:r>
              <a:rPr lang="pt-BR" dirty="0">
                <a:latin typeface="Arial Nova Light" panose="020B0304020202020204" pitchFamily="34" charset="0"/>
              </a:rPr>
              <a:t>Funções para busca e manipulação de células</a:t>
            </a:r>
          </a:p>
          <a:p>
            <a:pPr lvl="1"/>
            <a:r>
              <a:rPr lang="pt-BR" sz="1800" dirty="0">
                <a:latin typeface="Arial Nova Light" panose="020B0304020202020204" pitchFamily="34" charset="0"/>
              </a:rPr>
              <a:t>Busca e remove</a:t>
            </a:r>
          </a:p>
          <a:p>
            <a:pPr lvl="1"/>
            <a:r>
              <a:rPr lang="pt-BR" sz="1800" dirty="0">
                <a:latin typeface="Arial Nova Light" panose="020B0304020202020204" pitchFamily="34" charset="0"/>
              </a:rPr>
              <a:t>Busca e insere</a:t>
            </a:r>
          </a:p>
          <a:p>
            <a:pPr rtl="0"/>
            <a:endParaRPr lang="pt-BR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2FB14-82CD-6235-848E-EBCBD4AE528D}"/>
              </a:ext>
            </a:extLst>
          </p:cNvPr>
          <p:cNvSpPr txBox="1">
            <a:spLocks/>
          </p:cNvSpPr>
          <p:nvPr/>
        </p:nvSpPr>
        <p:spPr>
          <a:xfrm>
            <a:off x="1299849" y="377085"/>
            <a:ext cx="5792930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Definição da função insere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FFA22-373F-6729-44D5-81FF16FDE42E}"/>
              </a:ext>
            </a:extLst>
          </p:cNvPr>
          <p:cNvSpPr txBox="1"/>
          <p:nvPr/>
        </p:nvSpPr>
        <p:spPr>
          <a:xfrm>
            <a:off x="1438120" y="1843950"/>
            <a:ext cx="931576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Procedimento que insere um novo nó no início da lista encadeada.</a:t>
            </a:r>
            <a:endParaRPr lang="pt-BR" sz="2000" dirty="0">
              <a:latin typeface="Consolas"/>
            </a:endParaRPr>
          </a:p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Recebe o ponteiro para a lista e o valor a ser inserido.</a:t>
            </a:r>
          </a:p>
          <a:p>
            <a:endParaRPr lang="pt-BR" sz="2000" dirty="0">
              <a:latin typeface="Consolas"/>
            </a:endParaRPr>
          </a:p>
          <a:p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void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insere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ListaEncadeada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nova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sz="2000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</a:t>
            </a:r>
            <a:r>
              <a:rPr lang="pt-BR" sz="2000" dirty="0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malloc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sizeof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sz="2000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));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nova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conteudo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nova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inicio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inicio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nova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6709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2FB14-82CD-6235-848E-EBCBD4AE528D}"/>
              </a:ext>
            </a:extLst>
          </p:cNvPr>
          <p:cNvSpPr txBox="1">
            <a:spLocks/>
          </p:cNvSpPr>
          <p:nvPr/>
        </p:nvSpPr>
        <p:spPr>
          <a:xfrm>
            <a:off x="1299849" y="377085"/>
            <a:ext cx="5792930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Código. Exemplo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Programa que pede ao usuário para inserir valores enquanto ele desejar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B00DC2E-E15F-CF2C-D9E6-9E1B5C7ED326}"/>
              </a:ext>
            </a:extLst>
          </p:cNvPr>
          <p:cNvSpPr/>
          <p:nvPr/>
        </p:nvSpPr>
        <p:spPr>
          <a:xfrm>
            <a:off x="1295401" y="1295400"/>
            <a:ext cx="9714469" cy="4598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6DF140-ACC0-0969-EBF2-BAEBCB4CE3DF}"/>
              </a:ext>
            </a:extLst>
          </p:cNvPr>
          <p:cNvSpPr txBox="1"/>
          <p:nvPr/>
        </p:nvSpPr>
        <p:spPr>
          <a:xfrm>
            <a:off x="1374898" y="1464157"/>
            <a:ext cx="952615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accent5"/>
                </a:solidFill>
                <a:latin typeface="Consolas"/>
                <a:ea typeface="Calibri"/>
                <a:cs typeface="Calibri"/>
              </a:rPr>
              <a:t>char</a:t>
            </a:r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desejaContinuar</a:t>
            </a:r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= 'S';  </a:t>
            </a:r>
          </a:p>
          <a:p>
            <a:r>
              <a:rPr lang="pt-BR" sz="2000" dirty="0" err="1">
                <a:solidFill>
                  <a:schemeClr val="accent5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numero;</a:t>
            </a:r>
          </a:p>
          <a:p>
            <a:endParaRPr lang="pt-BR" sz="2000" dirty="0">
              <a:solidFill>
                <a:srgbClr val="7F848E"/>
              </a:solidFill>
              <a:latin typeface="Consolas"/>
              <a:ea typeface="Calibri"/>
              <a:cs typeface="Calibri"/>
            </a:endParaRPr>
          </a:p>
          <a:p>
            <a:r>
              <a:rPr lang="pt-BR" sz="2000" dirty="0" err="1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while</a:t>
            </a:r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sz="2000" dirty="0" err="1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desejaContinuar</a:t>
            </a:r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== 'S') {  </a:t>
            </a:r>
          </a:p>
          <a:p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   </a:t>
            </a:r>
            <a:r>
              <a:rPr lang="pt-BR" sz="2000" dirty="0" err="1">
                <a:solidFill>
                  <a:schemeClr val="accent5"/>
                </a:solidFill>
                <a:latin typeface="Consolas"/>
                <a:ea typeface="Calibri"/>
                <a:cs typeface="Calibri"/>
              </a:rPr>
              <a:t>printf</a:t>
            </a:r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("Digite um inteiro para ser adicionado à lista: ");</a:t>
            </a:r>
          </a:p>
          <a:p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   </a:t>
            </a:r>
            <a:r>
              <a:rPr lang="pt-BR" sz="2000" dirty="0" err="1">
                <a:solidFill>
                  <a:schemeClr val="accent5"/>
                </a:solidFill>
                <a:latin typeface="Consolas"/>
                <a:ea typeface="Calibri"/>
                <a:cs typeface="Calibri"/>
              </a:rPr>
              <a:t>scanf</a:t>
            </a:r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("%d", &amp;numero);  </a:t>
            </a:r>
          </a:p>
          <a:p>
            <a:endParaRPr lang="pt-BR" sz="2000" dirty="0">
              <a:solidFill>
                <a:srgbClr val="7F848E"/>
              </a:solidFill>
              <a:latin typeface="Consolas"/>
              <a:ea typeface="Calibri"/>
              <a:cs typeface="Calibri"/>
            </a:endParaRPr>
          </a:p>
          <a:p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   </a:t>
            </a:r>
            <a:r>
              <a:rPr lang="pt-BR" sz="2000" dirty="0">
                <a:solidFill>
                  <a:schemeClr val="accent3"/>
                </a:solidFill>
                <a:latin typeface="Consolas"/>
                <a:ea typeface="Calibri"/>
                <a:cs typeface="Calibri"/>
              </a:rPr>
              <a:t>insere</a:t>
            </a:r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(numero, lista);  //Chama função `insere` para adicionar o número à lista.</a:t>
            </a:r>
          </a:p>
          <a:p>
            <a:endParaRPr lang="pt-BR" sz="2000" dirty="0">
              <a:solidFill>
                <a:srgbClr val="7F848E"/>
              </a:solidFill>
              <a:latin typeface="Consolas"/>
              <a:ea typeface="Calibri"/>
              <a:cs typeface="Calibri"/>
            </a:endParaRPr>
          </a:p>
          <a:p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   </a:t>
            </a:r>
            <a:r>
              <a:rPr lang="pt-BR" sz="2000" dirty="0" err="1">
                <a:solidFill>
                  <a:schemeClr val="accent5"/>
                </a:solidFill>
                <a:latin typeface="Consolas"/>
                <a:ea typeface="Calibri"/>
                <a:cs typeface="Calibri"/>
              </a:rPr>
              <a:t>printf</a:t>
            </a:r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("Digite S se deseja continuar, ou qualquer outra tecla caso contrário: ");</a:t>
            </a:r>
          </a:p>
          <a:p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   </a:t>
            </a:r>
            <a:r>
              <a:rPr lang="pt-BR" sz="2000" dirty="0" err="1">
                <a:solidFill>
                  <a:schemeClr val="accent5"/>
                </a:solidFill>
                <a:latin typeface="Consolas"/>
                <a:ea typeface="Calibri"/>
                <a:cs typeface="Calibri"/>
              </a:rPr>
              <a:t>scanf</a:t>
            </a:r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(" %c", &amp;</a:t>
            </a:r>
            <a:r>
              <a:rPr lang="pt-BR" sz="2000" dirty="0" err="1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desejaContinuar</a:t>
            </a:r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);  </a:t>
            </a:r>
          </a:p>
          <a:p>
            <a:r>
              <a:rPr lang="pt-BR" sz="2000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}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6299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1D57A9-0623-6730-5E68-A257AFAE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5501640" cy="1574317"/>
          </a:xfrm>
        </p:spPr>
        <p:txBody>
          <a:bodyPr/>
          <a:lstStyle/>
          <a:p>
            <a: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Funções para manipulação</a:t>
            </a:r>
            <a:b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 células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sz="3600" dirty="0">
                <a:latin typeface="Consolas" panose="020B0609020204030204" pitchFamily="49" charset="0"/>
              </a:rPr>
              <a:t>Remoção em uma lista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AECCA671-A915-2A60-C240-F380701122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507323"/>
            <a:ext cx="9627325" cy="75486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2000" b="0" dirty="0">
                <a:latin typeface="Arial Nova Light" panose="020B0304020202020204" pitchFamily="34" charset="0"/>
              </a:rPr>
              <a:t>Definição de </a:t>
            </a:r>
            <a:r>
              <a:rPr lang="pt-BR" sz="2000" b="0" dirty="0">
                <a:latin typeface="Consolas" panose="020B0609020204030204" pitchFamily="49" charset="0"/>
              </a:rPr>
              <a:t>remove</a:t>
            </a:r>
            <a:r>
              <a:rPr lang="pt-BR" sz="2000" b="0" dirty="0">
                <a:latin typeface="Arial Nova Light" panose="020B0304020202020204" pitchFamily="34" charset="0"/>
              </a:rPr>
              <a:t>:</a:t>
            </a:r>
            <a:endParaRPr lang="pt-BR" dirty="0">
              <a:latin typeface="Arial Nova Light" panose="020B03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9A819E-0EC8-0197-549D-8EF1A352A720}"/>
              </a:ext>
            </a:extLst>
          </p:cNvPr>
          <p:cNvSpPr txBox="1"/>
          <p:nvPr/>
        </p:nvSpPr>
        <p:spPr>
          <a:xfrm>
            <a:off x="594360" y="3595817"/>
            <a:ext cx="1102099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Procedimento que remove o próximo endereço do endereço especificado.</a:t>
            </a:r>
            <a:endParaRPr lang="pt-BR" sz="2000" dirty="0">
              <a:latin typeface="Consolas"/>
            </a:endParaRPr>
          </a:p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Recebe o ponteiro para a célula anterior da que será removida.</a:t>
            </a:r>
          </a:p>
          <a:p>
            <a:endParaRPr lang="pt-BR" sz="2000" dirty="0">
              <a:latin typeface="Consolas"/>
            </a:endParaRPr>
          </a:p>
          <a:p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void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remove_cel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sz="2000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i="1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endereco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lixo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lixo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i="1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endereco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i="1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endereco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lixo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free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sz="2000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lixo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);</a:t>
            </a:r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10207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32FB14-82CD-6235-848E-EBCBD4AE528D}"/>
              </a:ext>
            </a:extLst>
          </p:cNvPr>
          <p:cNvSpPr txBox="1">
            <a:spLocks/>
          </p:cNvSpPr>
          <p:nvPr/>
        </p:nvSpPr>
        <p:spPr>
          <a:xfrm>
            <a:off x="1299848" y="377085"/>
            <a:ext cx="8659697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Código. Exemplo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Procedimento para remover o penúltimo valor adicionado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FFA22-373F-6729-44D5-81FF16FDE42E}"/>
              </a:ext>
            </a:extLst>
          </p:cNvPr>
          <p:cNvSpPr txBox="1"/>
          <p:nvPr/>
        </p:nvSpPr>
        <p:spPr>
          <a:xfrm>
            <a:off x="1438120" y="1843950"/>
            <a:ext cx="520981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insere (10 , lista ) ;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insere (20 , lista ) ;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insere (30 , lista ) ;</a:t>
            </a:r>
          </a:p>
          <a:p>
            <a:r>
              <a:rPr lang="it-IT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alibri"/>
                <a:cs typeface="Calibri"/>
              </a:rPr>
              <a:t>remove_cel ( lista - &gt; inicio ) ;</a:t>
            </a: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8B9856-C87C-0149-3301-79047E1FF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54" y="2044004"/>
            <a:ext cx="474204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31740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Procedimento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não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é muito prático! Exige o endereço e não um valor. </a:t>
            </a:r>
          </a:p>
        </p:txBody>
      </p:sp>
    </p:spTree>
    <p:extLst>
      <p:ext uri="{BB962C8B-B14F-4D97-AF65-F5344CB8AC3E}">
        <p14:creationId xmlns:p14="http://schemas.microsoft.com/office/powerpoint/2010/main" val="1929482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1063195-E2F7-F87A-E2EE-5D8F346E880E}"/>
              </a:ext>
            </a:extLst>
          </p:cNvPr>
          <p:cNvSpPr/>
          <p:nvPr/>
        </p:nvSpPr>
        <p:spPr>
          <a:xfrm>
            <a:off x="8851900" y="-711200"/>
            <a:ext cx="1883833" cy="187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8EB757-E5FC-7D98-175F-837B928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00"/>
            <a:ext cx="10226040" cy="896425"/>
          </a:xfrm>
        </p:spPr>
        <p:txBody>
          <a:bodyPr/>
          <a:lstStyle/>
          <a:p>
            <a: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Funções para busca e manipulação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sz="3600" dirty="0">
                <a:latin typeface="Consolas" panose="020B0609020204030204" pitchFamily="49" charset="0"/>
              </a:rPr>
              <a:t>Busca e remoção em uma lista encadeada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0CCB5CF-79F0-562E-B5E7-10A342DF17CF}"/>
              </a:ext>
            </a:extLst>
          </p:cNvPr>
          <p:cNvSpPr/>
          <p:nvPr/>
        </p:nvSpPr>
        <p:spPr>
          <a:xfrm>
            <a:off x="594360" y="1955800"/>
            <a:ext cx="225044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6853111-FB69-FED5-9F12-8C62FAF8B79C}"/>
              </a:ext>
            </a:extLst>
          </p:cNvPr>
          <p:cNvSpPr/>
          <p:nvPr/>
        </p:nvSpPr>
        <p:spPr>
          <a:xfrm>
            <a:off x="9199033" y="-1138245"/>
            <a:ext cx="1883833" cy="187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046DCE-3A09-36C0-37A7-4EC2A434126B}"/>
              </a:ext>
            </a:extLst>
          </p:cNvPr>
          <p:cNvSpPr txBox="1"/>
          <p:nvPr/>
        </p:nvSpPr>
        <p:spPr>
          <a:xfrm>
            <a:off x="594360" y="1502688"/>
            <a:ext cx="959104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 Procedimento que busca um valor na lista e o remove se for encontrado.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Recebe o ponteiro para a lista e o valor a ser removido.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void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busca_e_remove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ListaEncadeada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inicio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anterior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NULL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</a:p>
          <a:p>
            <a:endParaRPr lang="pt-BR" dirty="0">
              <a:solidFill>
                <a:srgbClr val="ABB2BF"/>
              </a:solidFill>
              <a:latin typeface="Consolas"/>
              <a:ea typeface="Calibri"/>
              <a:cs typeface="Calibri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while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!=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NULL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56B6C2"/>
                </a:solidFill>
                <a:latin typeface="Consolas"/>
                <a:ea typeface="Calibri"/>
                <a:cs typeface="Calibri"/>
              </a:rPr>
              <a:t>&amp;&amp;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conteudo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!=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anterior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}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!=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NULL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r>
              <a:rPr lang="pt-BR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// Nó encontrado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anterior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NULL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r>
              <a:rPr lang="pt-BR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// Primeiro nó é o nó a ser removido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    </a:t>
            </a:r>
            <a:r>
              <a:rPr lang="pt-BR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inicio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} </a:t>
            </a:r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{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anterior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}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pt-BR" dirty="0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free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}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}</a:t>
            </a:r>
            <a:endParaRPr lang="pt-BR" dirty="0">
              <a:solidFill>
                <a:prstClr val="black"/>
              </a:solidFill>
              <a:latin typeface="Univers Light"/>
            </a:endParaRPr>
          </a:p>
        </p:txBody>
      </p:sp>
    </p:spTree>
    <p:extLst>
      <p:ext uri="{BB962C8B-B14F-4D97-AF65-F5344CB8AC3E}">
        <p14:creationId xmlns:p14="http://schemas.microsoft.com/office/powerpoint/2010/main" val="91711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1063195-E2F7-F87A-E2EE-5D8F346E880E}"/>
              </a:ext>
            </a:extLst>
          </p:cNvPr>
          <p:cNvSpPr/>
          <p:nvPr/>
        </p:nvSpPr>
        <p:spPr>
          <a:xfrm>
            <a:off x="8851900" y="-711200"/>
            <a:ext cx="1883833" cy="187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8EB757-E5FC-7D98-175F-837B928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66700"/>
            <a:ext cx="10226040" cy="896425"/>
          </a:xfrm>
        </p:spPr>
        <p:txBody>
          <a:bodyPr/>
          <a:lstStyle/>
          <a:p>
            <a: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Funções para busca e manipulação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sz="3600" dirty="0">
                <a:latin typeface="Consolas" panose="020B0609020204030204" pitchFamily="49" charset="0"/>
              </a:rPr>
              <a:t>Busca e inserção em uma lista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0CCB5CF-79F0-562E-B5E7-10A342DF17CF}"/>
              </a:ext>
            </a:extLst>
          </p:cNvPr>
          <p:cNvSpPr/>
          <p:nvPr/>
        </p:nvSpPr>
        <p:spPr>
          <a:xfrm>
            <a:off x="594360" y="1955800"/>
            <a:ext cx="225044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6853111-FB69-FED5-9F12-8C62FAF8B79C}"/>
              </a:ext>
            </a:extLst>
          </p:cNvPr>
          <p:cNvSpPr/>
          <p:nvPr/>
        </p:nvSpPr>
        <p:spPr>
          <a:xfrm>
            <a:off x="9199033" y="-1138245"/>
            <a:ext cx="1883833" cy="187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EDCA7D-91C1-BD17-18B4-44E7A0DD4F37}"/>
              </a:ext>
            </a:extLst>
          </p:cNvPr>
          <p:cNvSpPr txBox="1"/>
          <p:nvPr/>
        </p:nvSpPr>
        <p:spPr>
          <a:xfrm>
            <a:off x="594360" y="1458345"/>
            <a:ext cx="967994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Função que busca um valor y em uma lista</a:t>
            </a:r>
            <a:endParaRPr lang="pt-BR" dirty="0"/>
          </a:p>
          <a:p>
            <a:r>
              <a:rPr lang="pt-BR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e insere x antes da célula que contenha y.</a:t>
            </a:r>
            <a:endParaRPr lang="pt-BR" dirty="0"/>
          </a:p>
          <a:p>
            <a:r>
              <a:rPr lang="pt-BR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Caso não ache y, insere x ao final da lista.</a:t>
            </a:r>
            <a:endParaRPr lang="pt-BR" dirty="0"/>
          </a:p>
          <a:p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void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busca_e_insere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x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y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ListaEncadeada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q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nova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nova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 err="1">
                <a:solidFill>
                  <a:srgbClr val="61AFEF"/>
                </a:solidFill>
                <a:latin typeface="Consolas"/>
                <a:ea typeface="Calibri"/>
                <a:cs typeface="Calibri"/>
              </a:rPr>
              <a:t>malloc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sizeof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dirty="0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));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nova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conteudo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x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</a:p>
          <a:p>
            <a:endParaRPr lang="pt-BR" dirty="0">
              <a:solidFill>
                <a:srgbClr val="ABB2BF"/>
              </a:solidFill>
              <a:latin typeface="Consolas"/>
              <a:ea typeface="Calibri"/>
              <a:cs typeface="Calibri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inicio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r>
              <a:rPr lang="pt-BR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 // Começa no início da lista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q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r>
              <a:rPr lang="pt-BR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       //define o ponteiro para o próximo</a:t>
            </a:r>
          </a:p>
          <a:p>
            <a:endParaRPr lang="pt-BR" i="1" dirty="0">
              <a:solidFill>
                <a:srgbClr val="7F848E"/>
              </a:solidFill>
              <a:latin typeface="Consolas"/>
              <a:ea typeface="Calibri"/>
              <a:cs typeface="Calibri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while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q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!=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D19A66"/>
                </a:solidFill>
                <a:latin typeface="Consolas"/>
                <a:ea typeface="Calibri"/>
                <a:cs typeface="Calibri"/>
              </a:rPr>
              <a:t>NULL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56B6C2"/>
                </a:solidFill>
                <a:latin typeface="Consolas"/>
                <a:ea typeface="Calibri"/>
                <a:cs typeface="Calibri"/>
              </a:rPr>
              <a:t>&amp;&amp;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q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conteudo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!=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i="1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y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) {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q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q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q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}</a:t>
            </a:r>
          </a:p>
          <a:p>
            <a:endParaRPr lang="pt-BR" dirty="0">
              <a:solidFill>
                <a:srgbClr val="ABB2BF"/>
              </a:solidFill>
              <a:latin typeface="Consolas"/>
              <a:ea typeface="Calibri"/>
              <a:cs typeface="Calibri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nova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q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nova</a:t>
            </a:r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dirty="0">
              <a:solidFill>
                <a:prstClr val="black"/>
              </a:solidFill>
              <a:latin typeface="Consolas"/>
            </a:endParaRPr>
          </a:p>
          <a:p>
            <a:r>
              <a:rPr lang="pt-BR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}</a:t>
            </a:r>
            <a:endParaRPr lang="pt-BR" dirty="0">
              <a:solidFill>
                <a:prstClr val="black"/>
              </a:solidFill>
              <a:latin typeface="Univer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3647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9EF46-E55C-3AEF-7291-EB0EBFA13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402018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B1039C3-B3F4-EE65-5C50-46553AA7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" r="27434" b="-658"/>
          <a:stretch/>
        </p:blipFill>
        <p:spPr>
          <a:xfrm>
            <a:off x="2447759" y="4444132"/>
            <a:ext cx="7060036" cy="22111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8EB757-E5FC-7D98-175F-837B928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780868" cy="1574317"/>
          </a:xfrm>
        </p:spPr>
        <p:txBody>
          <a:bodyPr/>
          <a:lstStyle/>
          <a:p>
            <a:r>
              <a:rPr lang="pt-BR" dirty="0">
                <a:latin typeface="Consolas" panose="020B0609020204030204" pitchFamily="49" charset="0"/>
              </a:rPr>
              <a:t>Bibliotecas e declaração padrão da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6A739F-118E-29C5-25A5-2DD6C319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60" y="3408878"/>
            <a:ext cx="7178040" cy="8794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98CE9D-F610-7B67-5196-2AC7A1836B38}"/>
              </a:ext>
            </a:extLst>
          </p:cNvPr>
          <p:cNvSpPr txBox="1"/>
          <p:nvPr/>
        </p:nvSpPr>
        <p:spPr>
          <a:xfrm>
            <a:off x="594360" y="2348210"/>
            <a:ext cx="9946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Considere em todos os </a:t>
            </a:r>
            <a:r>
              <a:rPr lang="pt-BR" sz="2000" b="1" dirty="0">
                <a:solidFill>
                  <a:schemeClr val="bg1"/>
                </a:solidFill>
                <a:highlight>
                  <a:srgbClr val="FFFF00"/>
                </a:highlight>
                <a:latin typeface="Arial Nova Light" panose="020B0304020202020204" pitchFamily="34" charset="0"/>
              </a:rPr>
              <a:t>exemplos</a:t>
            </a:r>
            <a:r>
              <a:rPr lang="pt-BR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 a utilização das bibliotecas e da seguinte declaração dentro da </a:t>
            </a:r>
            <a:r>
              <a:rPr lang="pt-BR" sz="2000" dirty="0" err="1">
                <a:solidFill>
                  <a:schemeClr val="bg1"/>
                </a:solidFill>
                <a:latin typeface="Arial Nova Light" panose="020B0304020202020204" pitchFamily="34" charset="0"/>
              </a:rPr>
              <a:t>main</a:t>
            </a:r>
            <a:r>
              <a:rPr lang="pt-BR" sz="2000" dirty="0">
                <a:solidFill>
                  <a:schemeClr val="bg1"/>
                </a:solidFill>
                <a:latin typeface="Arial Nova Light" panose="020B0304020202020204" pitchFamily="34" charset="0"/>
              </a:rPr>
              <a:t>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6E4C42-62C9-A6C4-6B85-D015F31928CF}"/>
              </a:ext>
            </a:extLst>
          </p:cNvPr>
          <p:cNvSpPr txBox="1"/>
          <p:nvPr/>
        </p:nvSpPr>
        <p:spPr>
          <a:xfrm>
            <a:off x="3196183" y="5715148"/>
            <a:ext cx="1526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highlight>
                  <a:srgbClr val="FFFF00"/>
                </a:highlight>
                <a:latin typeface="Arial Nova Light" panose="020B0304020202020204" pitchFamily="34" charset="0"/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82713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EB757-E5FC-7D98-175F-837B928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780868" cy="1574317"/>
          </a:xfrm>
        </p:spPr>
        <p:txBody>
          <a:bodyPr/>
          <a:lstStyle/>
          <a:p>
            <a: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Definição de células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sz="3600" dirty="0">
                <a:latin typeface="Consolas" panose="020B0609020204030204" pitchFamily="49" charset="0"/>
              </a:rPr>
              <a:t>Estrutura de uma lista encadeada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8DE502-1BCD-A377-B7E2-35A9F2ED8F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4"/>
            <a:ext cx="9231649" cy="39830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Representação de uma sequência de objetos.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Cada elemento da sequência é armazenado em uma célula da lista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Conteúdo:</a:t>
            </a:r>
          </a:p>
          <a:p>
            <a:pPr marL="1028700" lvl="1" indent="-342900"/>
            <a:r>
              <a:rPr lang="pt-BR" dirty="0">
                <a:latin typeface="Arial Nova Light" panose="020B0304020202020204" pitchFamily="34" charset="0"/>
              </a:rPr>
              <a:t>Objeto do mesmo tipo</a:t>
            </a:r>
          </a:p>
          <a:p>
            <a:pPr marL="1028700" lvl="1" indent="-342900"/>
            <a:r>
              <a:rPr lang="pt-BR" dirty="0">
                <a:latin typeface="Arial Nova Light" panose="020B0304020202020204" pitchFamily="34" charset="0"/>
              </a:rPr>
              <a:t>Endereço da célula seguinte.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 Nova Light" panose="020B0304020202020204" pitchFamily="34" charset="0"/>
            </a:endParaRPr>
          </a:p>
        </p:txBody>
      </p:sp>
      <p:pic>
        <p:nvPicPr>
          <p:cNvPr id="5" name="Picture 4" descr="[lista encadeada]">
            <a:extLst>
              <a:ext uri="{FF2B5EF4-FFF2-40B4-BE49-F238E27FC236}">
                <a16:creationId xmlns:a16="http://schemas.microsoft.com/office/drawing/2014/main" id="{8E1EE2C7-E037-5839-3EF8-19D276F0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35" y="3944007"/>
            <a:ext cx="6748457" cy="57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[célula de lista encadeada]">
            <a:extLst>
              <a:ext uri="{FF2B5EF4-FFF2-40B4-BE49-F238E27FC236}">
                <a16:creationId xmlns:a16="http://schemas.microsoft.com/office/drawing/2014/main" id="{6249DAAE-4A4D-449A-6BFA-A45D5A20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51" y="5087932"/>
            <a:ext cx="14859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21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6DF140-ACC0-0969-EBF2-BAEBCB4CE3DF}"/>
              </a:ext>
            </a:extLst>
          </p:cNvPr>
          <p:cNvSpPr txBox="1"/>
          <p:nvPr/>
        </p:nvSpPr>
        <p:spPr>
          <a:xfrm>
            <a:off x="1397882" y="1891937"/>
            <a:ext cx="944172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Estrutura de um nó da lista encadeada, representando cada elemento da lista.</a:t>
            </a:r>
          </a:p>
          <a:p>
            <a:endParaRPr lang="pt-BR" sz="2000" dirty="0">
              <a:latin typeface="Consolas"/>
            </a:endParaRPr>
          </a:p>
          <a:p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typedef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struct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reg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{</a:t>
            </a:r>
          </a:p>
          <a:p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        </a:t>
            </a:r>
            <a:r>
              <a:rPr lang="pt-BR" sz="2000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conteudo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  // Armazena o valor do elemento.</a:t>
            </a:r>
          </a:p>
          <a:p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pt-BR" sz="2000" dirty="0" err="1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struct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reg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rgbClr val="C678DD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dirty="0" err="1">
                <a:solidFill>
                  <a:srgbClr val="E06C75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     // Ponteiro para o próximo nó da lista.</a:t>
            </a:r>
          </a:p>
          <a:p>
            <a:endParaRPr lang="pt-BR" sz="2000" dirty="0">
              <a:latin typeface="Consolas"/>
            </a:endParaRPr>
          </a:p>
          <a:p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} </a:t>
            </a:r>
            <a:r>
              <a:rPr lang="pt-BR" sz="2000" dirty="0" err="1">
                <a:solidFill>
                  <a:srgbClr val="E5C07B"/>
                </a:solidFill>
                <a:latin typeface="Consolas"/>
                <a:ea typeface="Calibri"/>
                <a:cs typeface="Calibri"/>
              </a:rPr>
              <a:t>celula</a:t>
            </a:r>
            <a:r>
              <a:rPr lang="pt-BR" sz="2000" dirty="0">
                <a:solidFill>
                  <a:srgbClr val="ABB2BF"/>
                </a:solidFill>
                <a:latin typeface="Consolas"/>
                <a:ea typeface="Calibri"/>
                <a:cs typeface="Calibri"/>
              </a:rPr>
              <a:t>;</a:t>
            </a:r>
            <a:endParaRPr lang="pt-BR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07D0FF-6B15-23BB-CBAF-9AA83FF7B94C}"/>
              </a:ext>
            </a:extLst>
          </p:cNvPr>
          <p:cNvSpPr txBox="1">
            <a:spLocks/>
          </p:cNvSpPr>
          <p:nvPr/>
        </p:nvSpPr>
        <p:spPr>
          <a:xfrm>
            <a:off x="1299850" y="377085"/>
            <a:ext cx="5111460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Definição do registro da célula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02C6D153-89A0-CB5F-ACF1-407FD124BFF8}"/>
              </a:ext>
            </a:extLst>
          </p:cNvPr>
          <p:cNvSpPr/>
          <p:nvPr/>
        </p:nvSpPr>
        <p:spPr>
          <a:xfrm>
            <a:off x="10356783" y="1029903"/>
            <a:ext cx="1835217" cy="16555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8EB757-E5FC-7D98-175F-837B928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780868" cy="1574317"/>
          </a:xfrm>
        </p:spPr>
        <p:txBody>
          <a:bodyPr/>
          <a:lstStyle/>
          <a:p>
            <a: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Definição de células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sz="3600" dirty="0">
                <a:latin typeface="Consolas" panose="020B0609020204030204" pitchFamily="49" charset="0"/>
              </a:rPr>
              <a:t>Estrutura de uma lista encadeada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C0AE6F5-682C-AB7F-B739-923B54D1EE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1" y="2507323"/>
            <a:ext cx="6773391" cy="3699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Conveniente tratar as células como um novo tipo-de-dados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Nome a esse novo tipo</a:t>
            </a:r>
          </a:p>
          <a:p>
            <a:r>
              <a:rPr lang="pt-BR" dirty="0">
                <a:solidFill>
                  <a:schemeClr val="accent2"/>
                </a:solidFill>
                <a:latin typeface="Arial Nova Light" panose="020B0304020202020204" pitchFamily="34" charset="0"/>
              </a:rPr>
              <a:t>			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typedef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struct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5"/>
                </a:solidFill>
                <a:latin typeface="Consolas" panose="020B0609020204030204" pitchFamily="49" charset="0"/>
              </a:rPr>
              <a:t>reg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/>
                </a:solidFill>
                <a:latin typeface="Consolas" panose="020B0609020204030204" pitchFamily="49" charset="0"/>
              </a:rPr>
              <a:t>celula; 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Declaração de célula  c  e ponteiro  p:</a:t>
            </a:r>
          </a:p>
          <a:p>
            <a:endParaRPr lang="pt-BR" sz="300" dirty="0">
              <a:latin typeface="Arial Nova Light" panose="020B03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Nova Light" panose="020B0304020202020204" pitchFamily="34" charset="0"/>
              </a:rPr>
              <a:t>			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</a:rPr>
              <a:t>celula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chemeClr val="tx2"/>
                </a:solidFill>
                <a:latin typeface="Consolas" panose="020B0609020204030204" pitchFamily="49" charset="0"/>
              </a:rPr>
              <a:t>			celula *p;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3724608-A2CE-7B45-D43A-D7A8C90E7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54" y="2507323"/>
            <a:ext cx="4742046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31740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é a célula,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c.conteudo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é seu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highlight>
                  <a:srgbClr val="8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conteúdo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c.prox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é o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highlight>
                  <a:srgbClr val="8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seguinte. Quando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é o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highlight>
                  <a:srgbClr val="808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ponteiro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 uma célula,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conteudo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acessa seu conteúdo e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p-&gt;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aponta para a próxima célula. A última célula tem p-&gt;</a:t>
            </a:r>
            <a:r>
              <a:rPr kumimoji="0" lang="pt-BR" altLang="pt-BR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prox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igual a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pt-BR" altLang="pt-BR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11" name="Picture 3" descr="[lista encadeada]">
            <a:extLst>
              <a:ext uri="{FF2B5EF4-FFF2-40B4-BE49-F238E27FC236}">
                <a16:creationId xmlns:a16="http://schemas.microsoft.com/office/drawing/2014/main" id="{5EB0E456-A3F9-5408-3166-A31C78234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93" y="5935023"/>
            <a:ext cx="6392564" cy="54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6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75EC9-3147-07C7-89FD-DA59FDD8F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A549-BA0F-650D-E1CE-08C55A93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850" y="1295400"/>
            <a:ext cx="9596749" cy="426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6DF140-ACC0-0969-EBF2-BAEBCB4CE3DF}"/>
              </a:ext>
            </a:extLst>
          </p:cNvPr>
          <p:cNvSpPr txBox="1"/>
          <p:nvPr/>
        </p:nvSpPr>
        <p:spPr>
          <a:xfrm>
            <a:off x="1690449" y="1639697"/>
            <a:ext cx="944172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// </a:t>
            </a:r>
            <a:r>
              <a:rPr lang="pt-BR" sz="2000" i="1" dirty="0" err="1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typedef</a:t>
            </a:r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cria um ‘nome curto’ para a estrutura. Em vez de escrever </a:t>
            </a:r>
            <a:r>
              <a:rPr lang="pt-BR" sz="2000" i="1" dirty="0" err="1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struct</a:t>
            </a:r>
            <a:r>
              <a:rPr lang="pt-BR" sz="2000" i="1" dirty="0">
                <a:solidFill>
                  <a:srgbClr val="7F848E"/>
                </a:solidFill>
                <a:latin typeface="Consolas"/>
                <a:ea typeface="Calibri"/>
                <a:cs typeface="Calibri"/>
              </a:rPr>
              <a:t> celula toda vez, você pode usar apenas celula.</a:t>
            </a:r>
          </a:p>
          <a:p>
            <a:endParaRPr lang="pt-BR" sz="2000" i="1" dirty="0">
              <a:solidFill>
                <a:srgbClr val="7F848E"/>
              </a:solidFill>
              <a:latin typeface="Consolas"/>
              <a:ea typeface="Calibri"/>
              <a:cs typeface="Calibri"/>
            </a:endParaRPr>
          </a:p>
          <a:p>
            <a:r>
              <a:rPr lang="pt-B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typedef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struct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2"/>
                </a:solidFill>
                <a:latin typeface="Consolas" panose="020B0609020204030204" pitchFamily="49" charset="0"/>
              </a:rPr>
              <a:t>celula </a:t>
            </a:r>
            <a:r>
              <a:rPr lang="pt-BR" sz="2000" dirty="0" err="1">
                <a:solidFill>
                  <a:schemeClr val="bg2"/>
                </a:solidFill>
                <a:latin typeface="Consolas" panose="020B0609020204030204" pitchFamily="49" charset="0"/>
              </a:rPr>
              <a:t>celula</a:t>
            </a:r>
            <a:r>
              <a:rPr lang="pt-BR" sz="2000" dirty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pt-B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struct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2"/>
                </a:solidFill>
                <a:latin typeface="Consolas" panose="020B0609020204030204" pitchFamily="49" charset="0"/>
              </a:rPr>
              <a:t>celula {</a:t>
            </a:r>
          </a:p>
          <a:p>
            <a:endParaRPr lang="pt-BR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</a:t>
            </a:r>
            <a:r>
              <a:rPr lang="pt-BR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conteudo</a:t>
            </a:r>
            <a:r>
              <a:rPr lang="pt-BR" sz="2000" dirty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</a:t>
            </a:r>
            <a:r>
              <a:rPr lang="pt-B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celula *</a:t>
            </a:r>
            <a:r>
              <a:rPr lang="pt-BR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prox</a:t>
            </a:r>
            <a:r>
              <a:rPr lang="pt-BR" sz="2000" dirty="0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2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chemeClr val="bg2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07D0FF-6B15-23BB-CBAF-9AA83FF7B94C}"/>
              </a:ext>
            </a:extLst>
          </p:cNvPr>
          <p:cNvSpPr txBox="1">
            <a:spLocks/>
          </p:cNvSpPr>
          <p:nvPr/>
        </p:nvSpPr>
        <p:spPr>
          <a:xfrm>
            <a:off x="1299850" y="377085"/>
            <a:ext cx="5111460" cy="7895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pt-BR">
                <a:solidFill>
                  <a:schemeClr val="tx2"/>
                </a:solidFill>
              </a:defRPr>
            </a:lvl2pPr>
            <a:lvl3pPr eaLnBrk="1" hangingPunct="1">
              <a:defRPr lang="pt-BR">
                <a:solidFill>
                  <a:schemeClr val="tx2"/>
                </a:solidFill>
              </a:defRPr>
            </a:lvl3pPr>
            <a:lvl4pPr eaLnBrk="1" hangingPunct="1">
              <a:defRPr lang="pt-BR">
                <a:solidFill>
                  <a:schemeClr val="tx2"/>
                </a:solidFill>
              </a:defRPr>
            </a:lvl4pPr>
            <a:lvl5pPr eaLnBrk="1" hangingPunct="1">
              <a:defRPr lang="pt-BR">
                <a:solidFill>
                  <a:schemeClr val="tx2"/>
                </a:solidFill>
              </a:defRPr>
            </a:lvl5pPr>
            <a:lvl6pPr eaLnBrk="1" hangingPunct="1">
              <a:defRPr lang="pt-BR">
                <a:solidFill>
                  <a:schemeClr val="tx2"/>
                </a:solidFill>
              </a:defRPr>
            </a:lvl6pPr>
            <a:lvl7pPr eaLnBrk="1" hangingPunct="1">
              <a:defRPr lang="pt-BR">
                <a:solidFill>
                  <a:schemeClr val="tx2"/>
                </a:solidFill>
              </a:defRPr>
            </a:lvl7pPr>
            <a:lvl8pPr eaLnBrk="1" hangingPunct="1">
              <a:defRPr lang="pt-BR">
                <a:solidFill>
                  <a:schemeClr val="tx2"/>
                </a:solidFill>
              </a:defRPr>
            </a:lvl8pPr>
            <a:lvl9pPr eaLnBrk="1" hangingPunct="1">
              <a:defRPr lang="pt-BR">
                <a:solidFill>
                  <a:schemeClr val="tx2"/>
                </a:solidFill>
              </a:defRPr>
            </a:lvl9pPr>
          </a:lstStyle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Código</a:t>
            </a:r>
          </a:p>
          <a:p>
            <a:r>
              <a:rPr lang="pt-BR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Ex. 1.2</a:t>
            </a:r>
          </a:p>
          <a:p>
            <a:r>
              <a:rPr lang="pt-BR" sz="2000" dirty="0">
                <a:solidFill>
                  <a:schemeClr val="tx1"/>
                </a:solidFill>
                <a:latin typeface="Consolas" panose="020B0609020204030204" pitchFamily="49" charset="0"/>
              </a:rPr>
              <a:t>Declaração alternativa</a:t>
            </a:r>
          </a:p>
        </p:txBody>
      </p:sp>
    </p:spTree>
    <p:extLst>
      <p:ext uri="{BB962C8B-B14F-4D97-AF65-F5344CB8AC3E}">
        <p14:creationId xmlns:p14="http://schemas.microsoft.com/office/powerpoint/2010/main" val="403563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EB757-E5FC-7D98-175F-837B928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780868" cy="1574317"/>
          </a:xfrm>
        </p:spPr>
        <p:txBody>
          <a:bodyPr/>
          <a:lstStyle/>
          <a:p>
            <a: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Definição de células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sz="3600" dirty="0">
                <a:latin typeface="Consolas" panose="020B0609020204030204" pitchFamily="49" charset="0"/>
              </a:rPr>
              <a:t>Endereço de uma lista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C0AE6F5-682C-AB7F-B739-923B54D1EE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1" y="2507323"/>
            <a:ext cx="7624730" cy="36993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A lista encadeada começa no endereço de sua primeira célula.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le</a:t>
            </a:r>
            <a:r>
              <a:rPr lang="pt-BR" dirty="0"/>
              <a:t> </a:t>
            </a:r>
            <a:r>
              <a:rPr lang="pt-BR" dirty="0">
                <a:latin typeface="Arial Nova Light" panose="020B0304020202020204" pitchFamily="34" charset="0"/>
              </a:rPr>
              <a:t>é o endereço de uma lista encadeada</a:t>
            </a:r>
          </a:p>
          <a:p>
            <a:pPr marL="1028700" lvl="1" indent="-342900"/>
            <a:r>
              <a:rPr lang="pt-BR" dirty="0">
                <a:latin typeface="Arial Nova Light" panose="020B0304020202020204" pitchFamily="34" charset="0"/>
              </a:rPr>
              <a:t>Não referimos a um número ou valor</a:t>
            </a:r>
          </a:p>
          <a:p>
            <a:pPr lvl="1" indent="0">
              <a:buNone/>
            </a:pPr>
            <a:endParaRPr lang="pt-BR" dirty="0">
              <a:latin typeface="Arial Nova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le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 == NULL</a:t>
            </a:r>
            <a:r>
              <a:rPr lang="pt-BR" dirty="0">
                <a:latin typeface="Arial Nova Light" panose="020B0304020202020204" pitchFamily="34" charset="0"/>
              </a:rPr>
              <a:t>, a lista está vazia.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Estrutura recursiva: se 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le</a:t>
            </a:r>
            <a:r>
              <a:rPr lang="pt-BR" dirty="0"/>
              <a:t> </a:t>
            </a:r>
            <a:r>
              <a:rPr lang="pt-BR" dirty="0">
                <a:latin typeface="Arial Nova Light" panose="020B0304020202020204" pitchFamily="34" charset="0"/>
              </a:rPr>
              <a:t>não for vazia, 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le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-&gt;</a:t>
            </a:r>
            <a:r>
              <a:rPr lang="pt-BR" dirty="0" err="1">
                <a:solidFill>
                  <a:schemeClr val="accent2"/>
                </a:solidFill>
                <a:latin typeface="Consolas" panose="020B0609020204030204" pitchFamily="49" charset="0"/>
              </a:rPr>
              <a:t>prox</a:t>
            </a:r>
            <a:r>
              <a:rPr lang="pt-BR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Arial Nova Light" panose="020B0304020202020204" pitchFamily="34" charset="0"/>
              </a:rPr>
              <a:t>é outra lista.</a:t>
            </a:r>
          </a:p>
        </p:txBody>
      </p:sp>
    </p:spTree>
    <p:extLst>
      <p:ext uri="{BB962C8B-B14F-4D97-AF65-F5344CB8AC3E}">
        <p14:creationId xmlns:p14="http://schemas.microsoft.com/office/powerpoint/2010/main" val="150416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EB757-E5FC-7D98-175F-837B928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780868" cy="1574317"/>
          </a:xfrm>
        </p:spPr>
        <p:txBody>
          <a:bodyPr/>
          <a:lstStyle/>
          <a:p>
            <a:r>
              <a:rPr lang="pt-BR" sz="2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Definição de células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sz="3600" dirty="0">
                <a:latin typeface="Consolas" panose="020B0609020204030204" pitchFamily="49" charset="0"/>
              </a:rPr>
              <a:t>Endereço de uma lista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C0AE6F5-682C-AB7F-B739-923B54D1EE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1" y="2507323"/>
            <a:ext cx="6961472" cy="5080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Função recursiva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14CA30-C423-2A44-E9AB-656DA7719555}"/>
              </a:ext>
            </a:extLst>
          </p:cNvPr>
          <p:cNvSpPr txBox="1"/>
          <p:nvPr/>
        </p:nvSpPr>
        <p:spPr>
          <a:xfrm>
            <a:off x="594360" y="3120532"/>
            <a:ext cx="54695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void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chemeClr val="accent3"/>
                </a:solidFill>
                <a:latin typeface="Consolas"/>
                <a:ea typeface="Calibri"/>
                <a:cs typeface="Calibri"/>
              </a:rPr>
              <a:t>imprime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(celula </a:t>
            </a:r>
            <a:r>
              <a:rPr lang="pt-BR" sz="2000" dirty="0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le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) {</a:t>
            </a:r>
          </a:p>
          <a:p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  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le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!= NULL) {</a:t>
            </a:r>
          </a:p>
          <a:p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     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printf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("%d\n", 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le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conteudo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);</a:t>
            </a:r>
          </a:p>
          <a:p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     </a:t>
            </a:r>
            <a:r>
              <a:rPr lang="pt-BR" sz="2000" dirty="0">
                <a:solidFill>
                  <a:schemeClr val="accent3"/>
                </a:solidFill>
                <a:latin typeface="Consolas"/>
                <a:ea typeface="Calibri"/>
                <a:cs typeface="Calibri"/>
              </a:rPr>
              <a:t>imprime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le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-&gt;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);</a:t>
            </a:r>
          </a:p>
          <a:p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  }</a:t>
            </a:r>
          </a:p>
          <a:p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}</a:t>
            </a:r>
            <a:endParaRPr lang="pt-BR" sz="20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C28F9E-A559-8A8E-2601-5169F5CCC2F4}"/>
              </a:ext>
            </a:extLst>
          </p:cNvPr>
          <p:cNvSpPr txBox="1"/>
          <p:nvPr/>
        </p:nvSpPr>
        <p:spPr>
          <a:xfrm>
            <a:off x="6327228" y="2507323"/>
            <a:ext cx="609600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Função iterativa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5FF29F-7E16-9A43-B9F0-E7CBF8D2E2D2}"/>
              </a:ext>
            </a:extLst>
          </p:cNvPr>
          <p:cNvSpPr txBox="1"/>
          <p:nvPr/>
        </p:nvSpPr>
        <p:spPr>
          <a:xfrm>
            <a:off x="6327227" y="2981072"/>
            <a:ext cx="576680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void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pt-BR" sz="2000" dirty="0">
                <a:solidFill>
                  <a:schemeClr val="accent3"/>
                </a:solidFill>
                <a:latin typeface="Consolas"/>
                <a:ea typeface="Calibri"/>
                <a:cs typeface="Calibri"/>
              </a:rPr>
              <a:t>imprime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(celula </a:t>
            </a:r>
            <a:r>
              <a:rPr lang="pt-BR" sz="2000" dirty="0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le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) {</a:t>
            </a:r>
          </a:p>
          <a:p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  celula </a:t>
            </a:r>
            <a:r>
              <a:rPr lang="pt-BR" sz="2000" dirty="0">
                <a:solidFill>
                  <a:schemeClr val="accent2"/>
                </a:solidFill>
                <a:latin typeface="Consolas"/>
                <a:ea typeface="Calibri"/>
                <a:cs typeface="Calibri"/>
              </a:rPr>
              <a:t>*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p;</a:t>
            </a:r>
          </a:p>
          <a:p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  for (p = 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le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; p != NULL; p = p-&gt;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prox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)</a:t>
            </a:r>
          </a:p>
          <a:p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     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printf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 ("%d\n", p-&gt;</a:t>
            </a:r>
            <a:r>
              <a:rPr lang="pt-BR" sz="2000" dirty="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conteudo</a:t>
            </a:r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);</a:t>
            </a:r>
          </a:p>
          <a:p>
            <a:r>
              <a:rPr lang="pt-BR" sz="20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}</a:t>
            </a:r>
            <a:endParaRPr lang="pt-BR" sz="20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52166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ersonalizada 1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BC1B5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Personalizado">
  <a:themeElements>
    <a:clrScheme name="Personalizada 11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9B0B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225</TotalTime>
  <Words>2370</Words>
  <Application>Microsoft Office PowerPoint</Application>
  <PresentationFormat>Widescreen</PresentationFormat>
  <Paragraphs>329</Paragraphs>
  <Slides>26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PoiseVTI</vt:lpstr>
      <vt:lpstr>Personalizado</vt:lpstr>
      <vt:lpstr>Listas encadeadas</vt:lpstr>
      <vt:lpstr>Tópicos</vt:lpstr>
      <vt:lpstr>Bibliotecas e declaração padrão da main</vt:lpstr>
      <vt:lpstr>Definição de células Estrutura de uma lista encadeada</vt:lpstr>
      <vt:lpstr>Apresentação do PowerPoint</vt:lpstr>
      <vt:lpstr>Definição de células Estrutura de uma lista encadeada</vt:lpstr>
      <vt:lpstr>Apresentação do PowerPoint</vt:lpstr>
      <vt:lpstr>Definição de células Endereço de uma lista</vt:lpstr>
      <vt:lpstr>Definição de células Endereço de uma lista</vt:lpstr>
      <vt:lpstr>Cabeça de lista</vt:lpstr>
      <vt:lpstr>Apresentação do PowerPoint</vt:lpstr>
      <vt:lpstr>Apresentação do PowerPoint</vt:lpstr>
      <vt:lpstr>Apresentação do PowerPoint</vt:lpstr>
      <vt:lpstr>Definição de células Busca em uma lista</vt:lpstr>
      <vt:lpstr>Apresentação do PowerPoint</vt:lpstr>
      <vt:lpstr>Apresentação do PowerPoint</vt:lpstr>
      <vt:lpstr>Apresentação do PowerPoint</vt:lpstr>
      <vt:lpstr>Apresentação do PowerPoint</vt:lpstr>
      <vt:lpstr>Funções para manipulação de células  Inserção em uma lista</vt:lpstr>
      <vt:lpstr>Apresentação do PowerPoint</vt:lpstr>
      <vt:lpstr>Apresentação do PowerPoint</vt:lpstr>
      <vt:lpstr>Funções para manipulação de células  Remoção em uma lista</vt:lpstr>
      <vt:lpstr>Apresentação do PowerPoint</vt:lpstr>
      <vt:lpstr>Funções para busca e manipulação Busca e remoção em uma lista encadeada</vt:lpstr>
      <vt:lpstr>Funções para busca e manipulação Busca e inserção em uma lista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Henrique</dc:creator>
  <cp:lastModifiedBy>Henrique Tomaz Gonzaga</cp:lastModifiedBy>
  <cp:revision>185</cp:revision>
  <dcterms:created xsi:type="dcterms:W3CDTF">2024-11-09T00:03:48Z</dcterms:created>
  <dcterms:modified xsi:type="dcterms:W3CDTF">2024-11-14T01:42:53Z</dcterms:modified>
</cp:coreProperties>
</file>