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66" r:id="rId4"/>
    <p:sldId id="267" r:id="rId5"/>
    <p:sldId id="257" r:id="rId6"/>
    <p:sldId id="258" r:id="rId7"/>
    <p:sldId id="259" r:id="rId8"/>
    <p:sldId id="26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11C23-60EE-4B41-8687-2F27BAE84781}" v="26" dt="2022-12-10T23:10:59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88E5-B4B8-1F51-5DF4-E73CBFC6B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8ECB9-C165-4D89-B736-E4CAAF563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51406-6222-C90A-5698-AF89F6DA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114A-2B0C-4EEC-AB84-9F7353A07417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44E05-E962-83DF-0088-CE7AF9D4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6588B-0081-5454-3F61-54D94260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29AF-83E9-4F97-AA96-40085EC5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4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F1FD-B3DD-5F11-A276-FC5B56FE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BB07D-C2C1-A4ED-CA87-F0BD0A055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CDA88-4F4F-83D5-0935-DD260F93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114A-2B0C-4EEC-AB84-9F7353A07417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09E3-F769-B626-4861-53A264E5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C3BC6-6866-8DAA-0F81-192913D0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29AF-83E9-4F97-AA96-40085EC5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6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ACA4-93C3-0F0F-7457-FCEE4B666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31E31-7A11-3A9D-C0C1-02A421FA6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28816-A7D1-9B91-C949-40DBF320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114A-2B0C-4EEC-AB84-9F7353A07417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F7250-B8DA-7C1A-D3DE-17B67730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0986F-F869-678C-4863-21D40E34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29AF-83E9-4F97-AA96-40085EC5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9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33FC-04C8-ECB2-0776-829F13E9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BD25-BBED-8486-0590-6131B631F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B9E45-DA11-4ECE-1BCE-85EEE74F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114A-2B0C-4EEC-AB84-9F7353A07417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589F6-B6BC-23BD-A94E-35E2E42C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E732-C893-6AEC-C29B-D665A025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29AF-83E9-4F97-AA96-40085EC5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7F3F-E1FF-D45E-CC27-34B54209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9C0CA-C375-91D0-0994-C80FCEFA3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747C4-1E87-46A0-98DD-B8B0439E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114A-2B0C-4EEC-AB84-9F7353A07417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DA3C8-3195-558D-5D1C-B66EBC0A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359D6-4A95-863D-5232-32C9A4BF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29AF-83E9-4F97-AA96-40085EC5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6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54D4-CF73-FE28-DD82-AB7F7890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0FBCF-CD08-ACC5-F317-664C749CA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4C044-9084-4455-653F-CEA577D84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17E01-3908-BCB5-A5C9-DCEB5A55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114A-2B0C-4EEC-AB84-9F7353A07417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86471-27C8-4643-D997-C453F139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620C8-872F-6265-6781-D0448283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29AF-83E9-4F97-AA96-40085EC5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A2F9-DCC6-2371-616B-FEAB440E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94C79-5DAA-1EAC-C90F-AEB95D8D3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73CE5-23DB-EFA3-62BF-9E98E8A8B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493E6-1D70-13F0-06BE-EB3074E03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4C666-C216-6252-F256-206BEFA6C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C63FD-96A9-402A-3366-B54D6386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114A-2B0C-4EEC-AB84-9F7353A07417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836AA7-A05E-6AB9-63EB-461A1FED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DD208-6BF8-5434-4605-A47E351D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29AF-83E9-4F97-AA96-40085EC5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9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CA5E-1FE6-6599-7CC9-D29B689F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071F9-FC35-B93A-1419-850193C9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114A-2B0C-4EEC-AB84-9F7353A07417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F4A10-B1C6-101D-5873-3A173ACC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2A74A-FF0A-26D5-4C1A-4922B5E9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29AF-83E9-4F97-AA96-40085EC5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0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DF849-AAA4-4A20-20CF-9748108A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114A-2B0C-4EEC-AB84-9F7353A07417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ADD28-6E28-C754-CB6A-316602ED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53C7C-18BD-2DE1-20D2-80A40739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29AF-83E9-4F97-AA96-40085EC5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62C6-EBE7-4393-9641-14AD0BAA4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3E713-D843-9890-9B17-B9EC19029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7B7B3-87AE-6EBC-FBCA-D275F72ED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8EC54-A9CA-1A01-CB44-BC914DA9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114A-2B0C-4EEC-AB84-9F7353A07417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A38F6-31FA-26B6-3534-592637AC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9321E-BA59-941A-DC59-49DCC9C9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29AF-83E9-4F97-AA96-40085EC5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1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964B-9406-6AF7-D508-61807A50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B193F-FAEF-6FB5-5D4A-8A6B0CC09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B983B-2518-333E-A12F-AAF1222DB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E161F-B720-0403-0B09-BA408931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114A-2B0C-4EEC-AB84-9F7353A07417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17A7C-BDB7-3924-0568-37592EDA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73CAF-7276-0879-C94B-28E8169F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29AF-83E9-4F97-AA96-40085EC5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3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2A99E2-E221-E79E-91F4-5D533413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F605A-9C5A-BA00-3B72-C9C338815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F050-245B-FDE1-098E-90C8C9F7B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114A-2B0C-4EEC-AB84-9F7353A07417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A6EED-31F3-3E0B-A438-2077CAC0B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85A09-3E0F-554F-A2D6-D27A2B67D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129AF-83E9-4F97-AA96-40085EC5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4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5577-ECD2-9EF9-C0DC-6A606BEF8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Covid-19 Vaccination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2CE39-0082-4751-C177-FEC57778E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2021 study on symptoms and outcomes in hospitalized Covid-19 Patients</a:t>
            </a:r>
          </a:p>
        </p:txBody>
      </p:sp>
    </p:spTree>
    <p:extLst>
      <p:ext uri="{BB962C8B-B14F-4D97-AF65-F5344CB8AC3E}">
        <p14:creationId xmlns:p14="http://schemas.microsoft.com/office/powerpoint/2010/main" val="266735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B474B-26F6-57FC-0863-8CF47198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Instances of Secondary Outcome vs Baseline Numbers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11F1EB-86D8-54E9-1504-F3B11B500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6.7% of total unvaccinated hospitalizations led to secondary problems, including severe infection, ICU admission, oxygen therapy, in-hospital mortality, etc.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D53569DC-A5D7-8DD9-3F35-041664C5E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455" y="2962451"/>
            <a:ext cx="5696994" cy="28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7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307AF-202C-E9FB-D450-DB861A39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Unvaccinated ICU Admissions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73D80C-2F1B-F715-2CE9-23923F3F0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5.689338235294118% of total unvaccinated hospitalizations led to ICU admissions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AADE4577-9390-6B7E-6151-63A8F160A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455" y="2962451"/>
            <a:ext cx="5696994" cy="28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3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1B349-A11F-D2E0-9AB1-0FE43B68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In-Hospital Mortality Rates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E06436-8F17-3F68-AE72-C6465C792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r>
              <a:rPr lang="en-US" sz="1600" b="0" i="0" dirty="0">
                <a:effectLst/>
              </a:rPr>
              <a:t>3.5294117647058822% of total unvaccinated hospitalizations led to in-hospital mortalities</a:t>
            </a:r>
            <a:endParaRPr lang="en-US" sz="2400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DEBDE3B2-891D-94B3-B920-550A2CCBA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455" y="2962451"/>
            <a:ext cx="5696994" cy="28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2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2C560-5F0C-DBD2-638B-691AA72D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Supplemental Oxygen Rates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032EEB-492B-F54F-51AF-0CC04F253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37.17830882352941% of total unvaccinated hospitalizations led to required supplemental oxygen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A picture containing icon&#10;&#10;Description automatically generated">
            <a:extLst>
              <a:ext uri="{FF2B5EF4-FFF2-40B4-BE49-F238E27FC236}">
                <a16:creationId xmlns:a16="http://schemas.microsoft.com/office/drawing/2014/main" id="{FB255273-F1F4-0BDC-0C84-52F8A5892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455" y="2962451"/>
            <a:ext cx="5696994" cy="2820012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AD7BF8F8-21CB-3B8E-82C9-22817AF9A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2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A07F7-BF3F-06A0-2FFB-94F9DFAF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Respiratory Insufficiency Rates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905A78-6302-20B3-A9F0-0E608EC2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37.1875% of total unvaccinated hospitalizations led to respiratory insufficiency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A picture containing icon&#10;&#10;Description automatically generated">
            <a:extLst>
              <a:ext uri="{FF2B5EF4-FFF2-40B4-BE49-F238E27FC236}">
                <a16:creationId xmlns:a16="http://schemas.microsoft.com/office/drawing/2014/main" id="{5F1D9FE3-21F3-1025-AFF3-F4F21D5C6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455" y="2962451"/>
            <a:ext cx="5696994" cy="28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0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2A8A-298E-121B-46D8-A60E2B09E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Clinical Trial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BC17F-1538-5A12-799C-440A18354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Inner Workings of the Trial</a:t>
            </a:r>
          </a:p>
        </p:txBody>
      </p:sp>
    </p:spTree>
    <p:extLst>
      <p:ext uri="{BB962C8B-B14F-4D97-AF65-F5344CB8AC3E}">
        <p14:creationId xmlns:p14="http://schemas.microsoft.com/office/powerpoint/2010/main" val="142751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AEB2-0F85-369E-DE39-7C0DD9C6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59AC2-6E10-5185-CD77-98865C9D9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Time frame:</a:t>
            </a:r>
          </a:p>
          <a:p>
            <a:pPr lvl="1"/>
            <a:r>
              <a:rPr lang="en-US" dirty="0"/>
              <a:t>Data collected from June 01, 2021 – June 07, 2021</a:t>
            </a:r>
          </a:p>
          <a:p>
            <a:pPr lvl="1"/>
            <a:r>
              <a:rPr lang="en-US" dirty="0"/>
              <a:t>Data collected of participants hospitalized within the time period between December 15, 2020 – May 15, 2021 (15 months)</a:t>
            </a:r>
          </a:p>
          <a:p>
            <a:pPr lvl="1"/>
            <a:r>
              <a:rPr lang="en-US" dirty="0"/>
              <a:t>Data collected involved hospital documentation</a:t>
            </a:r>
          </a:p>
          <a:p>
            <a:r>
              <a:rPr lang="en-US" dirty="0"/>
              <a:t>Groups Involved:</a:t>
            </a:r>
          </a:p>
          <a:p>
            <a:pPr lvl="1"/>
            <a:r>
              <a:rPr lang="en-US" dirty="0"/>
              <a:t>Participants involved three groups of individuals documented due to hospitalization from COVID-19</a:t>
            </a:r>
          </a:p>
          <a:p>
            <a:pPr lvl="1"/>
            <a:r>
              <a:rPr lang="en-US" dirty="0"/>
              <a:t>Unvaccinated: positive lab COVID-19 testing with no record of immunization against COVID-19 or first-dose vaccination after symptom onset.</a:t>
            </a:r>
          </a:p>
          <a:p>
            <a:pPr lvl="1"/>
            <a:r>
              <a:rPr lang="en-US" dirty="0"/>
              <a:t>Partially Vaccinated: positive lab COVID-19 testing and symptom onset after single dose of mRNA (Pfizer, Moderna) vaccine or, &lt;14 days after second dose of mRNA vaccine or &lt;14 days after administration of single dose of viral vector vaccine (Johnson &amp; Johnson)</a:t>
            </a:r>
          </a:p>
          <a:p>
            <a:pPr lvl="1"/>
            <a:r>
              <a:rPr lang="en-US" dirty="0"/>
              <a:t>Fully Vaccinated: positive lab COVID-19 testing and symptom onset &gt;14 days since administration of second dose of mRNA vaccine, or &gt;14 days since administration of viral vector vaccine (Johnson &amp; Johnson)</a:t>
            </a:r>
          </a:p>
        </p:txBody>
      </p:sp>
    </p:spTree>
    <p:extLst>
      <p:ext uri="{BB962C8B-B14F-4D97-AF65-F5344CB8AC3E}">
        <p14:creationId xmlns:p14="http://schemas.microsoft.com/office/powerpoint/2010/main" val="167658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57DE-5527-0FF2-639F-5B65459B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 Details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8D04B-0F85-56DD-AA47-FA6860654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Country of Enrollment</a:t>
            </a:r>
          </a:p>
          <a:p>
            <a:pPr lvl="1"/>
            <a:r>
              <a:rPr lang="en-US" dirty="0"/>
              <a:t>United States – all participants</a:t>
            </a:r>
          </a:p>
          <a:p>
            <a:r>
              <a:rPr lang="en-US" dirty="0"/>
              <a:t>Primary Outcome</a:t>
            </a:r>
          </a:p>
          <a:p>
            <a:pPr lvl="1"/>
            <a:r>
              <a:rPr lang="en-US" dirty="0"/>
              <a:t>Primarily what is being looked at in the study</a:t>
            </a:r>
          </a:p>
          <a:p>
            <a:pPr lvl="1"/>
            <a:r>
              <a:rPr lang="en-US" dirty="0"/>
              <a:t>Participants presented to Emergency Center or Hospitalized for COVID-19</a:t>
            </a:r>
          </a:p>
          <a:p>
            <a:r>
              <a:rPr lang="en-US" dirty="0"/>
              <a:t>Secondary Outcome</a:t>
            </a:r>
          </a:p>
          <a:p>
            <a:pPr lvl="1"/>
            <a:r>
              <a:rPr lang="en-US" dirty="0"/>
              <a:t>Secondarily what is being looked at in the study</a:t>
            </a:r>
          </a:p>
          <a:p>
            <a:pPr lvl="1"/>
            <a:r>
              <a:rPr lang="en-US" dirty="0"/>
              <a:t>Data for secondary outcome in partially vaccinated and fully vaccinated individuals is lacking as of this study; not enough numbers to look at</a:t>
            </a:r>
          </a:p>
          <a:p>
            <a:pPr lvl="1"/>
            <a:r>
              <a:rPr lang="en-US" dirty="0"/>
              <a:t>Patients with severe infection; ICU admission, mechanical ventilation, or in-hospital mortality</a:t>
            </a:r>
          </a:p>
        </p:txBody>
      </p:sp>
    </p:spTree>
    <p:extLst>
      <p:ext uri="{BB962C8B-B14F-4D97-AF65-F5344CB8AC3E}">
        <p14:creationId xmlns:p14="http://schemas.microsoft.com/office/powerpoint/2010/main" val="167194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979E6-1429-78BA-B669-80D8D7246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Hospitalized Participants Fully Vaccinated, Partially Vaccinated, and Unvaccinated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D408AB-2437-66B0-F403-CFC2ADFC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r>
              <a:rPr lang="en-US" sz="1600" dirty="0"/>
              <a:t>Characterizing case-study participants:</a:t>
            </a:r>
          </a:p>
          <a:p>
            <a:pPr lvl="1"/>
            <a:r>
              <a:rPr lang="en-US" sz="1200" dirty="0"/>
              <a:t>Individuals hospitalized due to COVID-19</a:t>
            </a:r>
          </a:p>
          <a:p>
            <a:pPr lvl="1"/>
            <a:r>
              <a:rPr lang="en-US" sz="1200" dirty="0"/>
              <a:t>Three groups – unvaccinated, partially vaccinated, and fully vaccinated</a:t>
            </a:r>
          </a:p>
          <a:p>
            <a:pPr lvl="1"/>
            <a:endParaRPr lang="en-US" sz="1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9702DE-253B-7907-E7DF-D9483DB14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69" y="2962451"/>
            <a:ext cx="5668366" cy="28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5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87055-5BC7-100A-8534-9C498F5B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Gender Distribution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B65A33-1E2B-517B-24BA-527A96020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1839595"/>
            <a:ext cx="9795638" cy="94311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2400" dirty="0"/>
              <a:t>Number of total male participants slightly outnumbered female participants</a:t>
            </a:r>
          </a:p>
          <a:p>
            <a:r>
              <a:rPr lang="en-US" sz="2400" dirty="0"/>
              <a:t>Number of total unvaccinated female participants slightly outnumber unvaccinated male participants</a:t>
            </a:r>
          </a:p>
        </p:txBody>
      </p:sp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E0D425F8-5B2E-E51C-ACD4-C2B8BE282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" y="3181073"/>
            <a:ext cx="5828261" cy="289955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9751F6-A6FA-42AA-CFD1-16A38B0C3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182505" y="3195644"/>
            <a:ext cx="5828261" cy="287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4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B741C-A98C-9211-13D7-8E7C7948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Mean 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B259DE-7739-9334-B027-91812AA01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r>
              <a:rPr lang="en-US" sz="1600" dirty="0"/>
              <a:t>Mean age of participants:</a:t>
            </a:r>
          </a:p>
          <a:p>
            <a:pPr lvl="1"/>
            <a:r>
              <a:rPr lang="en-US" sz="1200" dirty="0"/>
              <a:t>Unvaccinated mean age was about 53 years old</a:t>
            </a:r>
          </a:p>
          <a:p>
            <a:pPr lvl="1"/>
            <a:r>
              <a:rPr lang="en-US" sz="1200" dirty="0"/>
              <a:t>Partially vaccinated mean age was about 63 years old</a:t>
            </a:r>
          </a:p>
          <a:p>
            <a:pPr lvl="1"/>
            <a:r>
              <a:rPr lang="en-US" sz="1200" dirty="0"/>
              <a:t>Fully vaccinated mean age was about 70 years old</a:t>
            </a:r>
          </a:p>
          <a:p>
            <a:pPr lvl="1"/>
            <a:r>
              <a:rPr lang="en-US" sz="1200" dirty="0"/>
              <a:t>Mean age of all participants was about 54 years old.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2D196A0E-0ED2-7615-E9E2-DDC330013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69" y="2962451"/>
            <a:ext cx="5668366" cy="28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0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A42A-834B-AF2E-3426-3CD81EA3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11C37-900F-2681-862D-01558095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trial the low number of vaccinated and partially vaccinated </a:t>
            </a:r>
            <a:r>
              <a:rPr lang="en-US" dirty="0" err="1"/>
              <a:t>invdividuals</a:t>
            </a:r>
            <a:r>
              <a:rPr lang="en-US" dirty="0"/>
              <a:t> involved makes it very difficult to determine trends when including those two groups.</a:t>
            </a:r>
          </a:p>
          <a:p>
            <a:r>
              <a:rPr lang="en-US" dirty="0"/>
              <a:t>We can determine that there has been significantly more unvaccinated individuals hospitalized than those who were vaccinated or even partially vaccinated</a:t>
            </a:r>
          </a:p>
          <a:p>
            <a:r>
              <a:rPr lang="en-US" dirty="0"/>
              <a:t>The rest of our study will focus on details surrounding the unvaccinated group only.</a:t>
            </a:r>
          </a:p>
        </p:txBody>
      </p:sp>
    </p:spTree>
    <p:extLst>
      <p:ext uri="{BB962C8B-B14F-4D97-AF65-F5344CB8AC3E}">
        <p14:creationId xmlns:p14="http://schemas.microsoft.com/office/powerpoint/2010/main" val="325566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7911E-2024-397F-92B6-1CABCF34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Number of Secondary Outcome Instances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D0FCA9-EF61-504F-DA14-93882EFDB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r>
              <a:rPr lang="en-US" sz="1600" dirty="0"/>
              <a:t>Number of instances of secondary outcomes in hospitalized individuals included:</a:t>
            </a:r>
          </a:p>
          <a:p>
            <a:pPr lvl="1"/>
            <a:r>
              <a:rPr lang="en-US" sz="1200" dirty="0"/>
              <a:t>About 750 instances of unvaccinated individuals</a:t>
            </a:r>
          </a:p>
          <a:p>
            <a:pPr lvl="1"/>
            <a:r>
              <a:rPr lang="en-US" sz="1200" dirty="0"/>
              <a:t>About 100 instances of partially vaccinated individuals</a:t>
            </a:r>
          </a:p>
          <a:p>
            <a:pPr lvl="1"/>
            <a:r>
              <a:rPr lang="en-US" sz="1200" dirty="0"/>
              <a:t>About 10 instances of fully vaccinated individuals</a:t>
            </a:r>
          </a:p>
        </p:txBody>
      </p:sp>
      <p:pic>
        <p:nvPicPr>
          <p:cNvPr id="5" name="Content Placeholder 4" descr="Rectangle&#10;&#10;Description automatically generated">
            <a:extLst>
              <a:ext uri="{FF2B5EF4-FFF2-40B4-BE49-F238E27FC236}">
                <a16:creationId xmlns:a16="http://schemas.microsoft.com/office/drawing/2014/main" id="{7AF15805-9A95-DBA9-002F-F08EE3B55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69" y="2962451"/>
            <a:ext cx="5668366" cy="28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9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556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Office Theme</vt:lpstr>
      <vt:lpstr>Covid-19 Vaccination Study</vt:lpstr>
      <vt:lpstr>Clinical Trial Details</vt:lpstr>
      <vt:lpstr>Clinical Trial Details</vt:lpstr>
      <vt:lpstr>Clinical Trial Details Cont.</vt:lpstr>
      <vt:lpstr>Hospitalized Participants Fully Vaccinated, Partially Vaccinated, and Unvaccinated</vt:lpstr>
      <vt:lpstr>Gender Distribution</vt:lpstr>
      <vt:lpstr>Mean Age</vt:lpstr>
      <vt:lpstr>Our Focus</vt:lpstr>
      <vt:lpstr>Number of Secondary Outcome Instances</vt:lpstr>
      <vt:lpstr>Instances of Secondary Outcome vs Baseline Numbers</vt:lpstr>
      <vt:lpstr>Unvaccinated ICU Admissions</vt:lpstr>
      <vt:lpstr>In-Hospital Mortality Rates</vt:lpstr>
      <vt:lpstr>Supplemental Oxygen Rates</vt:lpstr>
      <vt:lpstr>Respiratory Insufficiency Rates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Vaccination Study</dc:title>
  <dc:creator>Daniel Benson</dc:creator>
  <cp:lastModifiedBy>Daniel Benson</cp:lastModifiedBy>
  <cp:revision>2</cp:revision>
  <dcterms:created xsi:type="dcterms:W3CDTF">2022-12-08T22:51:23Z</dcterms:created>
  <dcterms:modified xsi:type="dcterms:W3CDTF">2022-12-10T23:15:30Z</dcterms:modified>
</cp:coreProperties>
</file>