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28" r:id="rId2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8D7D"/>
    <a:srgbClr val="F5D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7866D2-34F7-4811-95E2-D883AF3864D6}" v="1519" dt="2022-09-15T18:21:15.743"/>
    <p1510:client id="{BCADA987-F78A-412E-BA16-DFB25E0CAE01}" v="30" dt="2022-09-15T15:59:42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7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75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22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60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59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94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08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43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77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9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19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52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55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0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8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3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6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6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1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21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4363"/>
            <a:ext cx="9144000" cy="2387600"/>
          </a:xfrm>
        </p:spPr>
        <p:txBody>
          <a:bodyPr/>
          <a:lstStyle/>
          <a:p>
            <a:r>
              <a:rPr lang="en-US">
                <a:solidFill>
                  <a:srgbClr val="F5D4B1"/>
                </a:solidFill>
                <a:cs typeface="Calibri Light"/>
              </a:rPr>
              <a:t>European Union Diabetes Clinical Trial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F27C0-B45E-1558-9597-30923ACB7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6331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A08D7D"/>
                </a:solidFill>
                <a:cs typeface="Calibri"/>
              </a:rPr>
              <a:t>Effects of Liraglutide Medical Treatment on Cardiac Events in Diabetic Individuals</a:t>
            </a:r>
            <a:endParaRPr lang="en-US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6615D-A816-93C8-A0A1-6571974714B6}"/>
              </a:ext>
            </a:extLst>
          </p:cNvPr>
          <p:cNvSpPr txBox="1"/>
          <p:nvPr/>
        </p:nvSpPr>
        <p:spPr>
          <a:xfrm>
            <a:off x="1749136" y="4817340"/>
            <a:ext cx="868795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7"/>
            <a:r>
              <a:rPr lang="en-US" sz="2400">
                <a:solidFill>
                  <a:srgbClr val="A08D7D"/>
                </a:solidFill>
                <a:cs typeface="Calibri"/>
              </a:rPr>
              <a:t>By Daniel Benson</a:t>
            </a:r>
            <a:endParaRPr lang="en-US" sz="2400">
              <a:solidFill>
                <a:srgbClr val="00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3014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 Light"/>
              </a:rPr>
              <a:t>Results – Total Participants Affected with Cardiac Condition During Trial</a:t>
            </a:r>
          </a:p>
        </p:txBody>
      </p:sp>
      <p:pic>
        <p:nvPicPr>
          <p:cNvPr id="4" name="Picture 4" descr="Shape&#10;&#10;Description automatically generated">
            <a:extLst>
              <a:ext uri="{FF2B5EF4-FFF2-40B4-BE49-F238E27FC236}">
                <a16:creationId xmlns:a16="http://schemas.microsoft.com/office/drawing/2014/main" id="{6BADA48C-CBBB-5259-F46F-80A36169B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59" y="1766633"/>
            <a:ext cx="7194139" cy="3656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268BC5-C917-AFEA-8774-0C1998BF3273}"/>
              </a:ext>
            </a:extLst>
          </p:cNvPr>
          <p:cNvSpPr txBox="1"/>
          <p:nvPr/>
        </p:nvSpPr>
        <p:spPr>
          <a:xfrm>
            <a:off x="7937499" y="2990272"/>
            <a:ext cx="41707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2060"/>
                </a:solidFill>
                <a:cs typeface="Calibri"/>
              </a:rPr>
              <a:t>Subjects Affected: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Liraglutide Participants: 1228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Placebo Participants: 1426</a:t>
            </a:r>
          </a:p>
        </p:txBody>
      </p:sp>
    </p:spTree>
    <p:extLst>
      <p:ext uri="{BB962C8B-B14F-4D97-AF65-F5344CB8AC3E}">
        <p14:creationId xmlns:p14="http://schemas.microsoft.com/office/powerpoint/2010/main" val="2013449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 Light"/>
              </a:rPr>
              <a:t>Results – Total Occurrences of Cardiac Event During Trial</a:t>
            </a:r>
          </a:p>
        </p:txBody>
      </p:sp>
      <p:pic>
        <p:nvPicPr>
          <p:cNvPr id="4" name="Picture 4" descr="Shape&#10;&#10;Description automatically generated">
            <a:extLst>
              <a:ext uri="{FF2B5EF4-FFF2-40B4-BE49-F238E27FC236}">
                <a16:creationId xmlns:a16="http://schemas.microsoft.com/office/drawing/2014/main" id="{6BADA48C-CBBB-5259-F46F-80A36169B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59" y="1766633"/>
            <a:ext cx="7194139" cy="3656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268BC5-C917-AFEA-8774-0C1998BF3273}"/>
              </a:ext>
            </a:extLst>
          </p:cNvPr>
          <p:cNvSpPr txBox="1"/>
          <p:nvPr/>
        </p:nvSpPr>
        <p:spPr>
          <a:xfrm>
            <a:off x="7937499" y="2990272"/>
            <a:ext cx="41707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2060"/>
                </a:solidFill>
                <a:cs typeface="Calibri"/>
              </a:rPr>
              <a:t>Total Occurrences: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Liraglutide Occurrences: 1392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Placebo Occurrences: 1646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DC7A2-43F6-A4E2-FF8C-9DD862769ECC}"/>
              </a:ext>
            </a:extLst>
          </p:cNvPr>
          <p:cNvSpPr txBox="1"/>
          <p:nvPr/>
        </p:nvSpPr>
        <p:spPr>
          <a:xfrm>
            <a:off x="7988709" y="4516693"/>
            <a:ext cx="364100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2060"/>
                </a:solidFill>
                <a:cs typeface="Calibri"/>
              </a:rPr>
              <a:t>This means some subjects had more than one cardiac event occur during the span of the trial!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744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 Light"/>
              </a:rPr>
              <a:t>Results – Total Deaths Due to Cardiac Event During Trial</a:t>
            </a:r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6BADA48C-CBBB-5259-F46F-80A36169B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41" y="1766633"/>
            <a:ext cx="7077775" cy="3656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268BC5-C917-AFEA-8774-0C1998BF3273}"/>
              </a:ext>
            </a:extLst>
          </p:cNvPr>
          <p:cNvSpPr txBox="1"/>
          <p:nvPr/>
        </p:nvSpPr>
        <p:spPr>
          <a:xfrm>
            <a:off x="7937499" y="2990272"/>
            <a:ext cx="41707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2060"/>
                </a:solidFill>
                <a:cs typeface="Calibri"/>
              </a:rPr>
              <a:t>Total Deaths: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Liraglutide Deaths: 120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Placebo Deaths: 191</a:t>
            </a:r>
          </a:p>
        </p:txBody>
      </p:sp>
    </p:spTree>
    <p:extLst>
      <p:ext uri="{BB962C8B-B14F-4D97-AF65-F5344CB8AC3E}">
        <p14:creationId xmlns:p14="http://schemas.microsoft.com/office/powerpoint/2010/main" val="3409904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5D4B1"/>
                </a:solidFill>
                <a:cs typeface="Calibri Light"/>
              </a:rPr>
              <a:t>Conclusion</a:t>
            </a:r>
            <a:endParaRPr lang="en-US" dirty="0">
              <a:solidFill>
                <a:srgbClr val="A08D7D"/>
              </a:solidFill>
              <a:cs typeface="Calibri Light" panose="020F03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F27C0-B45E-1558-9597-30923ACB7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A08D7D"/>
                </a:solidFill>
                <a:cs typeface="Calibri"/>
              </a:rPr>
              <a:t>Data</a:t>
            </a:r>
            <a:r>
              <a:rPr lang="en-US" dirty="0">
                <a:solidFill>
                  <a:srgbClr val="A08D7D"/>
                </a:solidFill>
                <a:ea typeface="+mn-lt"/>
                <a:cs typeface="+mn-lt"/>
              </a:rPr>
              <a:t> suggests that the use of Liraglutide in patients with Type 2 Diabetes and heart conditions decreases the likelihood of a cardiac event occurring.</a:t>
            </a:r>
            <a:endParaRPr lang="en-US" dirty="0"/>
          </a:p>
          <a:p>
            <a:r>
              <a:rPr lang="en-US" dirty="0">
                <a:solidFill>
                  <a:srgbClr val="A08D7D"/>
                </a:solidFill>
                <a:cs typeface="Calibri"/>
              </a:rPr>
              <a:t>Percent of death occurring after cardiac event in Liraglutide patients: 8.6207%</a:t>
            </a:r>
          </a:p>
          <a:p>
            <a:r>
              <a:rPr lang="en-US" dirty="0">
                <a:solidFill>
                  <a:srgbClr val="A08D7D"/>
                </a:solidFill>
                <a:cs typeface="Calibri"/>
              </a:rPr>
              <a:t>Percent of death occurring after cardiac event in Placebo patients: 11.6039%</a:t>
            </a:r>
          </a:p>
        </p:txBody>
      </p:sp>
    </p:spTree>
    <p:extLst>
      <p:ext uri="{BB962C8B-B14F-4D97-AF65-F5344CB8AC3E}">
        <p14:creationId xmlns:p14="http://schemas.microsoft.com/office/powerpoint/2010/main" val="2933109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5D4B1"/>
                </a:solidFill>
                <a:cs typeface="Calibri Light"/>
              </a:rPr>
              <a:t>Conclusion</a:t>
            </a:r>
            <a:endParaRPr lang="en-US" dirty="0">
              <a:solidFill>
                <a:srgbClr val="A08D7D"/>
              </a:solidFill>
              <a:cs typeface="Calibri Light" panose="020F03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F27C0-B45E-1558-9597-30923ACB7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A08D7D"/>
                </a:solidFill>
                <a:cs typeface="Calibri"/>
              </a:rPr>
              <a:t>Percent of cardiac event-related deaths occurring in Liraglutide subjects: 2.5707%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solidFill>
                  <a:srgbClr val="A08D7D"/>
                </a:solidFill>
                <a:cs typeface="Calibri"/>
              </a:rPr>
              <a:t>Percent of cardiac event-related deaths occurring in Placebo subjects: 4.0882%</a:t>
            </a:r>
          </a:p>
          <a:p>
            <a:r>
              <a:rPr lang="en-US" dirty="0">
                <a:solidFill>
                  <a:srgbClr val="A08D7D"/>
                </a:solidFill>
                <a:cs typeface="Calibri"/>
              </a:rPr>
              <a:t>Percent of cardiac event-related occurrences in Liraglutide subjects: 29.8201%</a:t>
            </a:r>
          </a:p>
          <a:p>
            <a:r>
              <a:rPr lang="en-US" dirty="0">
                <a:solidFill>
                  <a:srgbClr val="A08D7D"/>
                </a:solidFill>
                <a:cs typeface="Calibri"/>
              </a:rPr>
              <a:t>Percent of cardiac event-related occurrences in Placebo subjects: 35.2312%</a:t>
            </a:r>
          </a:p>
          <a:p>
            <a:endParaRPr lang="en-US" dirty="0">
              <a:solidFill>
                <a:srgbClr val="A08D7D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4748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 Light"/>
              </a:rPr>
              <a:t>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F27C0-B45E-1558-9597-30923ACB7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002060"/>
                </a:solidFill>
                <a:cs typeface="Calibri"/>
              </a:rPr>
              <a:t>Marso</a:t>
            </a:r>
            <a:r>
              <a:rPr lang="en-US" dirty="0">
                <a:solidFill>
                  <a:srgbClr val="002060"/>
                </a:solidFill>
                <a:cs typeface="Calibri"/>
              </a:rPr>
              <a:t>, Steven P. et. al. 2016. </a:t>
            </a:r>
            <a:r>
              <a:rPr lang="en-US" i="1" dirty="0">
                <a:solidFill>
                  <a:srgbClr val="002060"/>
                </a:solidFill>
                <a:cs typeface="Calibri"/>
              </a:rPr>
              <a:t>Liraglutide and Cardiovascular Outcomes in Type 2 Diabetes</a:t>
            </a:r>
            <a:r>
              <a:rPr lang="en-US" dirty="0">
                <a:solidFill>
                  <a:srgbClr val="002060"/>
                </a:solidFill>
                <a:cs typeface="Calibri"/>
              </a:rPr>
              <a:t>. N </a:t>
            </a:r>
            <a:r>
              <a:rPr lang="en-US" dirty="0" err="1">
                <a:solidFill>
                  <a:srgbClr val="002060"/>
                </a:solidFill>
                <a:cs typeface="Calibri"/>
              </a:rPr>
              <a:t>Engl</a:t>
            </a:r>
            <a:r>
              <a:rPr lang="en-US" dirty="0">
                <a:solidFill>
                  <a:srgbClr val="002060"/>
                </a:solidFill>
                <a:cs typeface="Calibri"/>
              </a:rPr>
              <a:t> J Med. 375 (4):311-22. </a:t>
            </a:r>
            <a:r>
              <a:rPr lang="en-US" dirty="0" err="1">
                <a:solidFill>
                  <a:srgbClr val="002060"/>
                </a:solidFill>
                <a:cs typeface="Calibri"/>
              </a:rPr>
              <a:t>doi</a:t>
            </a:r>
            <a:r>
              <a:rPr lang="en-US" dirty="0">
                <a:solidFill>
                  <a:srgbClr val="002060"/>
                </a:solidFill>
                <a:cs typeface="Calibri"/>
              </a:rPr>
              <a:t>: 10.1056/NEJMoa1603827. 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MedlinePlus. (</a:t>
            </a:r>
            <a:r>
              <a:rPr lang="en-US" dirty="0" err="1">
                <a:solidFill>
                  <a:srgbClr val="002060"/>
                </a:solidFill>
                <a:cs typeface="Calibri"/>
              </a:rPr>
              <a:t>nd</a:t>
            </a:r>
            <a:r>
              <a:rPr lang="en-US" dirty="0">
                <a:solidFill>
                  <a:srgbClr val="002060"/>
                </a:solidFill>
                <a:cs typeface="Calibri"/>
              </a:rPr>
              <a:t>). </a:t>
            </a:r>
            <a:r>
              <a:rPr lang="en-US" i="1" dirty="0">
                <a:solidFill>
                  <a:srgbClr val="002060"/>
                </a:solidFill>
                <a:cs typeface="Calibri"/>
              </a:rPr>
              <a:t>Liraglutide Injection</a:t>
            </a:r>
            <a:r>
              <a:rPr lang="en-US" dirty="0">
                <a:solidFill>
                  <a:srgbClr val="002060"/>
                </a:solidFill>
                <a:cs typeface="Calibri"/>
              </a:rPr>
              <a:t>. Pulled on 9/15/2022 from 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https://medlineplus.gov/druginfo/meds/a611003.html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4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 Light"/>
              </a:rPr>
              <a:t>About The Trial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F27C0-B45E-1558-9597-30923ACB7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  <a:cs typeface="Calibri"/>
              </a:rPr>
              <a:t>Main Objective: analyze the effects of medical use of Liraglutide against placebo users of cardiovascular events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Time range: 3.5 - 5 years (the trial ran from 2010 – 2015, with final analysis occurring in 2016 and publication in 2017)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Participants: Adults with type 2 diabetes and higher risk of cardiovascular events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Trial allocation: Randomized and controlled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Double blind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Experimental group given liraglutide injections; control group given placebo injection</a:t>
            </a:r>
          </a:p>
        </p:txBody>
      </p:sp>
    </p:spTree>
    <p:extLst>
      <p:ext uri="{BB962C8B-B14F-4D97-AF65-F5344CB8AC3E}">
        <p14:creationId xmlns:p14="http://schemas.microsoft.com/office/powerpoint/2010/main" val="372927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5D4B1"/>
                </a:solidFill>
                <a:cs typeface="Calibri Light"/>
              </a:rPr>
              <a:t>About The Drug</a:t>
            </a:r>
            <a:endParaRPr lang="en-US" dirty="0">
              <a:solidFill>
                <a:srgbClr val="A08D7D"/>
              </a:solidFill>
              <a:cs typeface="Calibri Light" panose="020F03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F27C0-B45E-1558-9597-30923ACB7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A08D7D"/>
                </a:solidFill>
                <a:cs typeface="Calibri"/>
              </a:rPr>
              <a:t>Liraglutide: Medicinal injection used in type 2 diabetics to help control blood sugar levels</a:t>
            </a:r>
          </a:p>
          <a:p>
            <a:r>
              <a:rPr lang="en-US" dirty="0">
                <a:solidFill>
                  <a:srgbClr val="A08D7D"/>
                </a:solidFill>
                <a:cs typeface="Calibri"/>
              </a:rPr>
              <a:t>Used in conjunction with diet and exercise plan</a:t>
            </a:r>
          </a:p>
          <a:p>
            <a:r>
              <a:rPr lang="en-US" dirty="0">
                <a:solidFill>
                  <a:srgbClr val="A08D7D"/>
                </a:solidFill>
                <a:cs typeface="Calibri"/>
              </a:rPr>
              <a:t>Also used to help reduce heart attack, stroke, and death in patients with type 2 diabetes and heart and blood vessel disease combination</a:t>
            </a:r>
          </a:p>
          <a:p>
            <a:r>
              <a:rPr lang="en-US" dirty="0">
                <a:solidFill>
                  <a:srgbClr val="A08D7D"/>
                </a:solidFill>
                <a:cs typeface="Calibri"/>
              </a:rPr>
              <a:t>Source: MedlinePlus. </a:t>
            </a:r>
            <a:r>
              <a:rPr lang="en-US" i="1" dirty="0">
                <a:solidFill>
                  <a:srgbClr val="A08D7D"/>
                </a:solidFill>
                <a:cs typeface="Calibri"/>
              </a:rPr>
              <a:t>Liraglutide Injection</a:t>
            </a:r>
            <a:r>
              <a:rPr lang="en-US" dirty="0">
                <a:solidFill>
                  <a:srgbClr val="A08D7D"/>
                </a:solidFill>
                <a:cs typeface="Calibri"/>
              </a:rPr>
              <a:t>. Pulled on 9/15/2022 from </a:t>
            </a:r>
            <a:r>
              <a:rPr lang="en-US" dirty="0">
                <a:solidFill>
                  <a:srgbClr val="A08D7D"/>
                </a:solidFill>
                <a:ea typeface="+mn-lt"/>
                <a:cs typeface="+mn-lt"/>
              </a:rPr>
              <a:t>https://medlineplus.gov/druginfo/meds/a611003.html</a:t>
            </a:r>
            <a:endParaRPr lang="en-US" b="1" dirty="0">
              <a:solidFill>
                <a:srgbClr val="A08D7D"/>
              </a:solidFill>
            </a:endParaRPr>
          </a:p>
          <a:p>
            <a:endParaRPr lang="en-US" dirty="0">
              <a:solidFill>
                <a:srgbClr val="A08D7D"/>
              </a:solidFill>
              <a:cs typeface="Calibri"/>
            </a:endParaRPr>
          </a:p>
          <a:p>
            <a:endParaRPr lang="en-US" dirty="0">
              <a:solidFill>
                <a:srgbClr val="A08D7D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846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 Light"/>
              </a:rPr>
              <a:t>Demographics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ADA48C-CBBB-5259-F46F-80A36169B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56" y="1711048"/>
            <a:ext cx="7199745" cy="4775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268BC5-C917-AFEA-8774-0C1998BF3273}"/>
              </a:ext>
            </a:extLst>
          </p:cNvPr>
          <p:cNvSpPr txBox="1"/>
          <p:nvPr/>
        </p:nvSpPr>
        <p:spPr>
          <a:xfrm>
            <a:off x="7937499" y="2990272"/>
            <a:ext cx="41707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2060"/>
                </a:solidFill>
                <a:cs typeface="Calibri"/>
              </a:rPr>
              <a:t>Ages:</a:t>
            </a:r>
            <a:endParaRPr lang="en-US" dirty="0">
              <a:cs typeface="Calibri"/>
            </a:endParaRP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18-64 – 5011 Participants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65-84 – 4287 Participants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85+ 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– </a:t>
            </a:r>
            <a:r>
              <a:rPr lang="en-US" dirty="0">
                <a:solidFill>
                  <a:srgbClr val="002060"/>
                </a:solidFill>
                <a:cs typeface="Calibri"/>
              </a:rPr>
              <a:t>42 Participants</a:t>
            </a:r>
          </a:p>
        </p:txBody>
      </p:sp>
    </p:spTree>
    <p:extLst>
      <p:ext uri="{BB962C8B-B14F-4D97-AF65-F5344CB8AC3E}">
        <p14:creationId xmlns:p14="http://schemas.microsoft.com/office/powerpoint/2010/main" val="296180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 Light"/>
              </a:rPr>
              <a:t>Demographics – Experimental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68BC5-C917-AFEA-8774-0C1998BF3273}"/>
              </a:ext>
            </a:extLst>
          </p:cNvPr>
          <p:cNvSpPr txBox="1"/>
          <p:nvPr/>
        </p:nvSpPr>
        <p:spPr>
          <a:xfrm>
            <a:off x="7937499" y="2990272"/>
            <a:ext cx="41707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2060"/>
                </a:solidFill>
                <a:cs typeface="Calibri"/>
              </a:rPr>
              <a:t>Ages:</a:t>
            </a:r>
            <a:endParaRPr lang="en-US" dirty="0">
              <a:cs typeface="Calibri"/>
            </a:endParaRP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18-64 – 2512 Liraglutide Participants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65-84 – 2139 Liraglutide Participants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85+ 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– </a:t>
            </a:r>
            <a:r>
              <a:rPr lang="en-US" dirty="0">
                <a:solidFill>
                  <a:srgbClr val="002060"/>
                </a:solidFill>
                <a:cs typeface="Calibri"/>
              </a:rPr>
              <a:t>17 Liraglutide Participants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A17A1126-19D2-63D2-51C9-F8AA8832B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85" y="1711048"/>
            <a:ext cx="7177027" cy="477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3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 Light"/>
              </a:rPr>
              <a:t>Demographics – Control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68BC5-C917-AFEA-8774-0C1998BF3273}"/>
              </a:ext>
            </a:extLst>
          </p:cNvPr>
          <p:cNvSpPr txBox="1"/>
          <p:nvPr/>
        </p:nvSpPr>
        <p:spPr>
          <a:xfrm>
            <a:off x="7937499" y="2990272"/>
            <a:ext cx="41707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2060"/>
                </a:solidFill>
                <a:cs typeface="Calibri"/>
              </a:rPr>
              <a:t>Ages:</a:t>
            </a:r>
            <a:endParaRPr lang="en-US" dirty="0">
              <a:cs typeface="Calibri"/>
            </a:endParaRP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18-64 – 2499 Placebo Participants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65-84 – 2148 Placebo Participants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85+ 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– </a:t>
            </a:r>
            <a:r>
              <a:rPr lang="en-US" dirty="0">
                <a:solidFill>
                  <a:srgbClr val="002060"/>
                </a:solidFill>
                <a:cs typeface="Calibri"/>
              </a:rPr>
              <a:t>25 Placebo Participants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A17A1126-19D2-63D2-51C9-F8AA8832B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85" y="1718220"/>
            <a:ext cx="7177027" cy="476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2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 Light"/>
              </a:rPr>
              <a:t>Demographics – Female Participants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68BC5-C917-AFEA-8774-0C1998BF3273}"/>
              </a:ext>
            </a:extLst>
          </p:cNvPr>
          <p:cNvSpPr txBox="1"/>
          <p:nvPr/>
        </p:nvSpPr>
        <p:spPr>
          <a:xfrm>
            <a:off x="8404532" y="3494175"/>
            <a:ext cx="41707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2060"/>
                </a:solidFill>
                <a:cs typeface="Calibri"/>
              </a:rPr>
              <a:t>Females: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On Liraglutide – 1657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On Placebo – 1680</a:t>
            </a:r>
          </a:p>
          <a:p>
            <a:endParaRPr lang="en-US" dirty="0">
              <a:solidFill>
                <a:srgbClr val="002060"/>
              </a:solidFill>
              <a:cs typeface="Calibri"/>
            </a:endParaRPr>
          </a:p>
        </p:txBody>
      </p:sp>
      <p:pic>
        <p:nvPicPr>
          <p:cNvPr id="3" name="Picture 5" descr="Shape&#10;&#10;Description automatically generated">
            <a:extLst>
              <a:ext uri="{FF2B5EF4-FFF2-40B4-BE49-F238E27FC236}">
                <a16:creationId xmlns:a16="http://schemas.microsoft.com/office/drawing/2014/main" id="{A17A1126-19D2-63D2-51C9-F8AA8832B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85" y="2309204"/>
            <a:ext cx="7177027" cy="35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8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 Light"/>
              </a:rPr>
              <a:t>Demographics – Male Participants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68BC5-C917-AFEA-8774-0C1998BF3273}"/>
              </a:ext>
            </a:extLst>
          </p:cNvPr>
          <p:cNvSpPr txBox="1"/>
          <p:nvPr/>
        </p:nvSpPr>
        <p:spPr>
          <a:xfrm>
            <a:off x="8404532" y="3494175"/>
            <a:ext cx="41707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2060"/>
                </a:solidFill>
                <a:cs typeface="Calibri"/>
              </a:rPr>
              <a:t>Males: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On Liraglutide – 3011</a:t>
            </a: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On Placebo – 2992</a:t>
            </a:r>
          </a:p>
          <a:p>
            <a:endParaRPr lang="en-US" dirty="0">
              <a:solidFill>
                <a:srgbClr val="002060"/>
              </a:solidFill>
              <a:cs typeface="Calibri"/>
            </a:endParaRPr>
          </a:p>
        </p:txBody>
      </p:sp>
      <p:pic>
        <p:nvPicPr>
          <p:cNvPr id="3" name="Picture 5" descr="Shape&#10;&#10;Description automatically generated">
            <a:extLst>
              <a:ext uri="{FF2B5EF4-FFF2-40B4-BE49-F238E27FC236}">
                <a16:creationId xmlns:a16="http://schemas.microsoft.com/office/drawing/2014/main" id="{A17A1126-19D2-63D2-51C9-F8AA8832B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86" y="2309204"/>
            <a:ext cx="7177025" cy="35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1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C37-1C4F-5802-0EF8-C034D413A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7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5D4B1"/>
                </a:solidFill>
                <a:cs typeface="Calibri Light"/>
              </a:rPr>
              <a:t>Demographics  - Countries Involved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F27C0-B45E-1558-9597-30923ACB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1997690"/>
            <a:ext cx="443189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A08D7D"/>
                </a:solidFill>
                <a:cs typeface="Calibri"/>
              </a:rPr>
              <a:t>European Union Countries:</a:t>
            </a:r>
          </a:p>
          <a:p>
            <a:pPr lvl="1"/>
            <a:r>
              <a:rPr lang="en-US" dirty="0">
                <a:solidFill>
                  <a:srgbClr val="A08D7D"/>
                </a:solidFill>
                <a:cs typeface="Calibri"/>
              </a:rPr>
              <a:t>Austria</a:t>
            </a:r>
          </a:p>
          <a:p>
            <a:pPr lvl="1"/>
            <a:r>
              <a:rPr lang="en-US" dirty="0">
                <a:solidFill>
                  <a:srgbClr val="A08D7D"/>
                </a:solidFill>
                <a:cs typeface="Calibri"/>
              </a:rPr>
              <a:t>Belgium</a:t>
            </a:r>
          </a:p>
          <a:p>
            <a:pPr lvl="1"/>
            <a:r>
              <a:rPr lang="en-US" dirty="0">
                <a:solidFill>
                  <a:srgbClr val="A08D7D"/>
                </a:solidFill>
                <a:cs typeface="Calibri"/>
              </a:rPr>
              <a:t>Czechia</a:t>
            </a:r>
          </a:p>
          <a:p>
            <a:pPr lvl="1"/>
            <a:r>
              <a:rPr lang="en-US" dirty="0">
                <a:solidFill>
                  <a:srgbClr val="A08D7D"/>
                </a:solidFill>
                <a:cs typeface="Calibri"/>
              </a:rPr>
              <a:t>Denmark</a:t>
            </a:r>
          </a:p>
          <a:p>
            <a:pPr lvl="1"/>
            <a:r>
              <a:rPr lang="en-US" dirty="0">
                <a:solidFill>
                  <a:srgbClr val="A08D7D"/>
                </a:solidFill>
                <a:cs typeface="Calibri"/>
              </a:rPr>
              <a:t>Finland</a:t>
            </a:r>
          </a:p>
          <a:p>
            <a:pPr lvl="1"/>
            <a:r>
              <a:rPr lang="en-US" dirty="0">
                <a:solidFill>
                  <a:srgbClr val="A08D7D"/>
                </a:solidFill>
                <a:cs typeface="Calibri"/>
              </a:rPr>
              <a:t>France</a:t>
            </a:r>
          </a:p>
          <a:p>
            <a:pPr lvl="1"/>
            <a:r>
              <a:rPr lang="en-US" dirty="0">
                <a:solidFill>
                  <a:srgbClr val="A08D7D"/>
                </a:solidFill>
                <a:cs typeface="Calibri"/>
              </a:rPr>
              <a:t>Germany</a:t>
            </a:r>
          </a:p>
          <a:p>
            <a:pPr lvl="1"/>
            <a:endParaRPr lang="en-US" dirty="0">
              <a:solidFill>
                <a:srgbClr val="A08D7D"/>
              </a:solidFill>
              <a:cs typeface="Calibri"/>
            </a:endParaRPr>
          </a:p>
          <a:p>
            <a:pPr lvl="1"/>
            <a:endParaRPr lang="en-US" dirty="0">
              <a:solidFill>
                <a:srgbClr val="A08D7D"/>
              </a:solidFill>
              <a:cs typeface="Calibri"/>
            </a:endParaRPr>
          </a:p>
          <a:p>
            <a:pPr lvl="1"/>
            <a:endParaRPr lang="en-US" dirty="0">
              <a:solidFill>
                <a:srgbClr val="A08D7D"/>
              </a:solidFill>
              <a:cs typeface="Calibri"/>
            </a:endParaRPr>
          </a:p>
          <a:p>
            <a:pPr lvl="1"/>
            <a:endParaRPr lang="en-US" dirty="0">
              <a:solidFill>
                <a:srgbClr val="A08D7D"/>
              </a:solidFill>
              <a:cs typeface="Calibri"/>
            </a:endParaRPr>
          </a:p>
          <a:p>
            <a:endParaRPr lang="en-US" dirty="0">
              <a:solidFill>
                <a:srgbClr val="A08D7D"/>
              </a:solidFill>
              <a:cs typeface="Calibri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7F5089B-1939-BC2C-D56E-CBA8B4AA038F}"/>
              </a:ext>
            </a:extLst>
          </p:cNvPr>
          <p:cNvSpPr txBox="1">
            <a:spLocks/>
          </p:cNvSpPr>
          <p:nvPr/>
        </p:nvSpPr>
        <p:spPr>
          <a:xfrm>
            <a:off x="5832987" y="2002606"/>
            <a:ext cx="443189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A08D7D"/>
                </a:solidFill>
                <a:cs typeface="Calibri"/>
              </a:rPr>
              <a:t>European Union Countries:</a:t>
            </a:r>
            <a:endParaRPr lang="en-US" dirty="0"/>
          </a:p>
          <a:p>
            <a:pPr lvl="1"/>
            <a:r>
              <a:rPr lang="en-US" dirty="0">
                <a:solidFill>
                  <a:srgbClr val="A08D7D"/>
                </a:solidFill>
                <a:ea typeface="+mn-lt"/>
                <a:cs typeface="+mn-lt"/>
              </a:rPr>
              <a:t>Greece</a:t>
            </a:r>
          </a:p>
          <a:p>
            <a:pPr lvl="1"/>
            <a:r>
              <a:rPr lang="en-US" dirty="0">
                <a:solidFill>
                  <a:srgbClr val="A08D7D"/>
                </a:solidFill>
                <a:ea typeface="+mn-lt"/>
                <a:cs typeface="+mn-lt"/>
              </a:rPr>
              <a:t>Ireland</a:t>
            </a:r>
            <a:endParaRPr lang="en-US" dirty="0"/>
          </a:p>
          <a:p>
            <a:pPr lvl="1"/>
            <a:r>
              <a:rPr lang="en-US" dirty="0">
                <a:solidFill>
                  <a:srgbClr val="A08D7D"/>
                </a:solidFill>
                <a:ea typeface="+mn-lt"/>
                <a:cs typeface="+mn-lt"/>
              </a:rPr>
              <a:t>Netherlands</a:t>
            </a:r>
            <a:endParaRPr lang="en-US" dirty="0">
              <a:solidFill>
                <a:srgbClr val="A08D7D"/>
              </a:solidFill>
              <a:cs typeface="Calibri"/>
            </a:endParaRPr>
          </a:p>
          <a:p>
            <a:pPr lvl="1"/>
            <a:r>
              <a:rPr lang="en-US" dirty="0">
                <a:solidFill>
                  <a:srgbClr val="A08D7D"/>
                </a:solidFill>
                <a:cs typeface="Calibri"/>
              </a:rPr>
              <a:t>Poland</a:t>
            </a:r>
            <a:endParaRPr lang="en-US" dirty="0"/>
          </a:p>
          <a:p>
            <a:pPr lvl="1"/>
            <a:r>
              <a:rPr lang="en-US" dirty="0">
                <a:solidFill>
                  <a:srgbClr val="A08D7D"/>
                </a:solidFill>
                <a:cs typeface="Calibri"/>
              </a:rPr>
              <a:t>Spain</a:t>
            </a:r>
          </a:p>
          <a:p>
            <a:pPr lvl="1"/>
            <a:r>
              <a:rPr lang="en-US" dirty="0">
                <a:solidFill>
                  <a:srgbClr val="A08D7D"/>
                </a:solidFill>
                <a:cs typeface="Calibri"/>
              </a:rPr>
              <a:t>Sweden</a:t>
            </a:r>
          </a:p>
          <a:p>
            <a:pPr lvl="1"/>
            <a:r>
              <a:rPr lang="en-US" dirty="0">
                <a:solidFill>
                  <a:srgbClr val="A08D7D"/>
                </a:solidFill>
                <a:cs typeface="Calibri"/>
              </a:rPr>
              <a:t>UK</a:t>
            </a:r>
          </a:p>
        </p:txBody>
      </p:sp>
    </p:spTree>
    <p:extLst>
      <p:ext uri="{BB962C8B-B14F-4D97-AF65-F5344CB8AC3E}">
        <p14:creationId xmlns:p14="http://schemas.microsoft.com/office/powerpoint/2010/main" val="197719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529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Gill Sans MT</vt:lpstr>
      <vt:lpstr>Wingdings 2</vt:lpstr>
      <vt:lpstr>Office Theme</vt:lpstr>
      <vt:lpstr>Dividend</vt:lpstr>
      <vt:lpstr>European Union Diabetes Clinical Trial</vt:lpstr>
      <vt:lpstr>About The Trial</vt:lpstr>
      <vt:lpstr>About The Drug</vt:lpstr>
      <vt:lpstr>Demographics</vt:lpstr>
      <vt:lpstr>Demographics – Experimental Group</vt:lpstr>
      <vt:lpstr>Demographics – Control Group</vt:lpstr>
      <vt:lpstr>Demographics – Female Participants</vt:lpstr>
      <vt:lpstr>Demographics – Male Participants</vt:lpstr>
      <vt:lpstr>Demographics  - Countries Involved</vt:lpstr>
      <vt:lpstr>Results – Total Participants Affected with Cardiac Condition During Trial</vt:lpstr>
      <vt:lpstr>Results – Total Occurrences of Cardiac Event During Trial</vt:lpstr>
      <vt:lpstr>Results – Total Deaths Due to Cardiac Event During Trial</vt:lpstr>
      <vt:lpstr>Conclusion</vt:lpstr>
      <vt:lpstr>Conclusion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Daniel Benson</cp:lastModifiedBy>
  <cp:revision>227</cp:revision>
  <dcterms:created xsi:type="dcterms:W3CDTF">2022-09-15T13:32:23Z</dcterms:created>
  <dcterms:modified xsi:type="dcterms:W3CDTF">2022-09-15T20:54:05Z</dcterms:modified>
</cp:coreProperties>
</file>