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28" r:id="rId2"/>
  </p:sldMasterIdLst>
  <p:sldIdLst>
    <p:sldId id="256" r:id="rId3"/>
    <p:sldId id="257" r:id="rId4"/>
    <p:sldId id="271" r:id="rId5"/>
    <p:sldId id="259" r:id="rId6"/>
    <p:sldId id="258" r:id="rId7"/>
    <p:sldId id="260" r:id="rId8"/>
    <p:sldId id="261" r:id="rId9"/>
    <p:sldId id="262" r:id="rId10"/>
    <p:sldId id="263" r:id="rId11"/>
    <p:sldId id="272" r:id="rId12"/>
    <p:sldId id="273" r:id="rId13"/>
    <p:sldId id="274" r:id="rId14"/>
    <p:sldId id="265" r:id="rId15"/>
    <p:sldId id="266" r:id="rId16"/>
    <p:sldId id="267" r:id="rId17"/>
    <p:sldId id="275" r:id="rId18"/>
    <p:sldId id="276" r:id="rId19"/>
    <p:sldId id="277" r:id="rId20"/>
    <p:sldId id="278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D7D"/>
    <a:srgbClr val="002060"/>
    <a:srgbClr val="F5D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866D2-34F7-4811-95E2-D883AF3864D6}" v="1519" dt="2022-09-15T18:21:15.743"/>
    <p1510:client id="{BCADA987-F78A-412E-BA16-DFB25E0CAE01}" v="30" dt="2022-09-15T15:59:42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9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8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3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7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9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2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5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1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Choriogonadotropin Alfa Infertility Clinical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199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Effects of Choriogonadotropin Alfa on women undergoing controlled ovarian stimulation</a:t>
            </a:r>
            <a:endParaRPr lang="en-US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6615D-A816-93C8-A0A1-6571974714B6}"/>
              </a:ext>
            </a:extLst>
          </p:cNvPr>
          <p:cNvSpPr txBox="1"/>
          <p:nvPr/>
        </p:nvSpPr>
        <p:spPr>
          <a:xfrm>
            <a:off x="1752023" y="4380745"/>
            <a:ext cx="8687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7"/>
            <a:r>
              <a:rPr lang="en-US" sz="2400" dirty="0">
                <a:solidFill>
                  <a:srgbClr val="002060"/>
                </a:solidFill>
                <a:cs typeface="Calibri"/>
              </a:rPr>
              <a:t>By Daniel Benson</a:t>
            </a:r>
          </a:p>
        </p:txBody>
      </p:sp>
    </p:spTree>
    <p:extLst>
      <p:ext uri="{BB962C8B-B14F-4D97-AF65-F5344CB8AC3E}">
        <p14:creationId xmlns:p14="http://schemas.microsoft.com/office/powerpoint/2010/main" val="323014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Cont.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D7462CD-B0AC-156B-66D7-CC012C765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4" y="1566092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Cont.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C5F4EF-4B17-5E66-80FC-FFC0A13C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1500630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1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Cont.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68A0E40-E5BE-1A0B-6109-072486BA1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1690688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Fertilized Oocytes by drug dose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82BE682-AF8F-2824-E810-5A18AC54C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3" y="1929956"/>
            <a:ext cx="10212104" cy="42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4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Metaphase II Oocytes by Drug Dose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9F856B6-45D9-FD97-016B-1584C322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1754696"/>
            <a:ext cx="11222024" cy="46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Clinical Pregnancies by Drug Dose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1A3B534-7AC8-2AFE-B94C-9ABBD92E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1877033"/>
            <a:ext cx="10980454" cy="45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Ongoing Pregnancies by Drug Dose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E33CA51-9331-B8A1-4B15-471AD814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2" y="1808942"/>
            <a:ext cx="10645410" cy="44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Adverse Events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3FDCA6-B28C-5A2F-83BA-FEE366DE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5" y="1690688"/>
            <a:ext cx="10034474" cy="41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Headache Side Effects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2635D6-862C-4C75-26A4-FAB35B0B8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3" y="1575476"/>
            <a:ext cx="9822995" cy="40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Procedural Pain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DB1388B-C9D7-74C3-9B07-9BBE6EE0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250"/>
            <a:ext cx="9921631" cy="41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About The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Main Objective: analyze the efficacy and safety of medical use of FE 999302 (Choriogonadotropin Alfa) against placebo users of women undergoing Controlled Ovarian Stimulation (COS)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Time range: 3 – 3.5 years (the trial ran from 2017 – 2020)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Participants: Adult women with tubal pregnancy or unexplained infertility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Trial allocation: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randomised</a:t>
            </a:r>
            <a:r>
              <a:rPr lang="en-US" dirty="0">
                <a:solidFill>
                  <a:srgbClr val="002060"/>
                </a:solidFill>
                <a:cs typeface="Calibri"/>
              </a:rPr>
              <a:t>, double-blind, placebo-controlled, parallel-group, dose-range</a:t>
            </a:r>
          </a:p>
        </p:txBody>
      </p:sp>
    </p:spTree>
    <p:extLst>
      <p:ext uri="{BB962C8B-B14F-4D97-AF65-F5344CB8AC3E}">
        <p14:creationId xmlns:p14="http://schemas.microsoft.com/office/powerpoint/2010/main" val="372927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Data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suggests that the use of Choriogonadotropin Alfa does not have a major impact on oocyte development, egg health, or chances of pregnancies.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Choriogonadotropin Alfa does show a slight decrease in adverse effects compared to the control group, except for the 8 micro-gram sub-group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Choriogonadotropin Alfa did seem to cause an in crease in the number of headaches experienced overall, and a decrease in procedural pain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Of the experimental group, the 8 micro-gram Choriogonadotropin group showed the best long-term results in the form of clinical pregnancies and ongoing pregnancies</a:t>
            </a:r>
          </a:p>
        </p:txBody>
      </p:sp>
    </p:spTree>
    <p:extLst>
      <p:ext uri="{BB962C8B-B14F-4D97-AF65-F5344CB8AC3E}">
        <p14:creationId xmlns:p14="http://schemas.microsoft.com/office/powerpoint/2010/main" val="293310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Ferring Pharmaceuticals A/S. Jan 30, 2020. 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A </a:t>
            </a:r>
            <a:r>
              <a:rPr lang="en-US" i="1" dirty="0" err="1">
                <a:solidFill>
                  <a:srgbClr val="002060"/>
                </a:solidFill>
                <a:cs typeface="Calibri"/>
              </a:rPr>
              <a:t>randomised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, double-blind, placebo-controlled, parallel-group, dose-range trial to investigate the efficacy and safety of FE 999302 as add-on treatment to </a:t>
            </a:r>
            <a:r>
              <a:rPr lang="en-US" i="1" dirty="0" err="1">
                <a:solidFill>
                  <a:srgbClr val="002060"/>
                </a:solidFill>
                <a:cs typeface="Calibri"/>
              </a:rPr>
              <a:t>follitropin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 delta (REKOVELLE) in women undergoing controlled ovarian stimulation in a long GnRH agonist protocol</a:t>
            </a:r>
            <a:r>
              <a:rPr lang="en-US" dirty="0">
                <a:solidFill>
                  <a:srgbClr val="002060"/>
                </a:solidFill>
                <a:cs typeface="Calibri"/>
              </a:rPr>
              <a:t>. EU Clinical Trials Register. Pulled on 10/28/2022 from https://www.clinicaltrialsregister.eu/ctr-search/trial/2017-003810-13/results#trialInformationSection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WebMD. Choriogonadotropin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Alfa,Humrec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Solution, Reconstituted (Recon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Soln</a:t>
            </a:r>
            <a:r>
              <a:rPr lang="en-US" dirty="0">
                <a:solidFill>
                  <a:srgbClr val="002060"/>
                </a:solidFill>
                <a:cs typeface="Calibri"/>
              </a:rPr>
              <a:t>) - Uses, Side Effects, and More. Pulled on 10/23/2022 from https://www.webmd.com/drugs/2/drug-20305-3017/choriogonadotropin-alfa-human-recombinant-subcutaneous/choriogonadotropin-alfa-injection/details</a:t>
            </a:r>
          </a:p>
        </p:txBody>
      </p:sp>
    </p:spTree>
    <p:extLst>
      <p:ext uri="{BB962C8B-B14F-4D97-AF65-F5344CB8AC3E}">
        <p14:creationId xmlns:p14="http://schemas.microsoft.com/office/powerpoint/2010/main" val="136324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About The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Experimental group given FE 999302 as add-on treatment to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follitropin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delta; control group given placebo plus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follitropin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delta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Experimental group separated into 5 groups based on the FE 999302 dosage: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1 microgram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2 micrograms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4 micrograms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8 micrograms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12 micrograms</a:t>
            </a:r>
          </a:p>
          <a:p>
            <a:pPr lvl="1"/>
            <a:endParaRPr lang="en-US" dirty="0">
              <a:solidFill>
                <a:srgbClr val="002060"/>
              </a:solidFill>
              <a:cs typeface="Calibri"/>
            </a:endParaRPr>
          </a:p>
          <a:p>
            <a:pPr lvl="1"/>
            <a:endParaRPr lang="en-US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0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About The Drug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Choriogonadotropin Alfa: Used to help treat infertility issues by helping regulate the hormone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hCG</a:t>
            </a:r>
            <a:r>
              <a:rPr lang="en-US" dirty="0">
                <a:solidFill>
                  <a:srgbClr val="002060"/>
                </a:solidFill>
                <a:cs typeface="Calibri"/>
              </a:rPr>
              <a:t>, which causes growth and release of mature eggs (ovulation).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Used in conjunction with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follitropin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delta, a drug that regulates the hormone FSH for egg production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Source: WebMD. 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Choriogonadotropin </a:t>
            </a:r>
            <a:r>
              <a:rPr lang="en-US" i="1" dirty="0" err="1">
                <a:solidFill>
                  <a:srgbClr val="002060"/>
                </a:solidFill>
                <a:cs typeface="Calibri"/>
              </a:rPr>
              <a:t>Alfa,Humrec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 Solution, Reconstituted (Recon </a:t>
            </a:r>
            <a:r>
              <a:rPr lang="en-US" i="1" dirty="0" err="1">
                <a:solidFill>
                  <a:srgbClr val="002060"/>
                </a:solidFill>
                <a:cs typeface="Calibri"/>
              </a:rPr>
              <a:t>Soln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) - Uses, Side Effects, and More</a:t>
            </a:r>
            <a:r>
              <a:rPr lang="en-US" dirty="0">
                <a:solidFill>
                  <a:srgbClr val="002060"/>
                </a:solidFill>
                <a:cs typeface="Calibri"/>
              </a:rPr>
              <a:t>. Pulled on 10/23/2022 from https://www.webmd.com/drugs/2/drug-20305-3017/choriogonadotropin-alfa-human-recombinant-subcutaneous/choriogonadotropin-alfa-injection/details</a:t>
            </a:r>
          </a:p>
          <a:p>
            <a:endParaRPr lang="en-US" dirty="0">
              <a:solidFill>
                <a:srgbClr val="A08D7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46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Age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ACB35C7-B999-B5C2-202C-1527F443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5" y="1780101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Age Cont.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1D2D35A-F9B3-B446-8FE4-23BE65F3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0" y="1790879"/>
            <a:ext cx="11265408" cy="47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Number Subjects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41D750E-A2D8-7687-CD20-71D179D59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1690688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2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Cont. </a:t>
            </a:r>
          </a:p>
        </p:txBody>
      </p:sp>
      <p:pic>
        <p:nvPicPr>
          <p:cNvPr id="6" name="Picture 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21A3319-AE3A-9937-CCE7-9DB31C1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0" y="1780101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Cont.</a:t>
            </a:r>
          </a:p>
        </p:txBody>
      </p:sp>
      <p:pic>
        <p:nvPicPr>
          <p:cNvPr id="6" name="Picture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4FDC457F-42AD-7A8A-39BD-A23176B8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1780101"/>
            <a:ext cx="11267467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518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Wingdings 2</vt:lpstr>
      <vt:lpstr>Office Theme</vt:lpstr>
      <vt:lpstr>Dividend</vt:lpstr>
      <vt:lpstr>Choriogonadotropin Alfa Infertility Clinical Trial</vt:lpstr>
      <vt:lpstr>About The Trial</vt:lpstr>
      <vt:lpstr>About The Trial</vt:lpstr>
      <vt:lpstr>About The Drug</vt:lpstr>
      <vt:lpstr>Demographics – Age </vt:lpstr>
      <vt:lpstr>Demographics – Age Cont.</vt:lpstr>
      <vt:lpstr>Demographics – Number Subjects</vt:lpstr>
      <vt:lpstr>Demographics Cont. </vt:lpstr>
      <vt:lpstr>Demographics Cont.</vt:lpstr>
      <vt:lpstr>Demographics Cont.</vt:lpstr>
      <vt:lpstr>Demographics Cont.</vt:lpstr>
      <vt:lpstr>Demographics Cont.</vt:lpstr>
      <vt:lpstr>Results – Fertilized Oocytes by drug dose</vt:lpstr>
      <vt:lpstr>Results – Metaphase II Oocytes by Drug Dose</vt:lpstr>
      <vt:lpstr>Results – Clinical Pregnancies by Drug Dose</vt:lpstr>
      <vt:lpstr>Results – Ongoing Pregnancies by Drug Dose</vt:lpstr>
      <vt:lpstr>Results – Adverse Events</vt:lpstr>
      <vt:lpstr>Results – Headache Side Effects</vt:lpstr>
      <vt:lpstr>Results – Procedural Pain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Daniel Benson</cp:lastModifiedBy>
  <cp:revision>230</cp:revision>
  <dcterms:created xsi:type="dcterms:W3CDTF">2022-09-15T13:32:23Z</dcterms:created>
  <dcterms:modified xsi:type="dcterms:W3CDTF">2022-10-28T23:09:38Z</dcterms:modified>
</cp:coreProperties>
</file>