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naheim"/>
      <p:regular r:id="rId31"/>
      <p:bold r:id="rId32"/>
    </p:embeddedFont>
    <p:embeddedFont>
      <p:font typeface="Barlow Condensed ExtraBold"/>
      <p:bold r:id="rId33"/>
      <p:boldItalic r:id="rId34"/>
    </p:embeddedFont>
    <p:embeddedFont>
      <p:font typeface="Overpass Mono"/>
      <p:regular r:id="rId35"/>
      <p:bold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naheim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arlowCondensedExtraBold-bold.fntdata"/><Relationship Id="rId10" Type="http://schemas.openxmlformats.org/officeDocument/2006/relationships/slide" Target="slides/slide6.xml"/><Relationship Id="rId32" Type="http://schemas.openxmlformats.org/officeDocument/2006/relationships/font" Target="fonts/Anaheim-bold.fntdata"/><Relationship Id="rId13" Type="http://schemas.openxmlformats.org/officeDocument/2006/relationships/slide" Target="slides/slide9.xml"/><Relationship Id="rId35" Type="http://schemas.openxmlformats.org/officeDocument/2006/relationships/font" Target="fonts/OverpassMono-regular.fntdata"/><Relationship Id="rId12" Type="http://schemas.openxmlformats.org/officeDocument/2006/relationships/slide" Target="slides/slide8.xml"/><Relationship Id="rId34" Type="http://schemas.openxmlformats.org/officeDocument/2006/relationships/font" Target="fonts/BarlowCondensedExtra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-regular.fntdata"/><Relationship Id="rId14" Type="http://schemas.openxmlformats.org/officeDocument/2006/relationships/slide" Target="slides/slide10.xml"/><Relationship Id="rId36" Type="http://schemas.openxmlformats.org/officeDocument/2006/relationships/font" Target="fonts/OverpassMono-bold.fntdata"/><Relationship Id="rId17" Type="http://schemas.openxmlformats.org/officeDocument/2006/relationships/slide" Target="slides/slide13.xml"/><Relationship Id="rId39" Type="http://schemas.openxmlformats.org/officeDocument/2006/relationships/font" Target="fonts/Barlow-italic.fntdata"/><Relationship Id="rId16" Type="http://schemas.openxmlformats.org/officeDocument/2006/relationships/slide" Target="slides/slide12.xml"/><Relationship Id="rId38" Type="http://schemas.openxmlformats.org/officeDocument/2006/relationships/font" Target="fonts/Barl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447936a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d447936a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d4457733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d4457733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4457733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4457733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447936a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d447936a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d447936a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d447936a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d4725bff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d4725bff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447936a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d447936a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d447936a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d447936a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447936a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d447936a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447936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447936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447936a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d447936a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d447936a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d447936a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461c200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d461c200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d461c200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d461c200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d4725bff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d4725bff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d461c200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d461c200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d4725bff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d4725bff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447936a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447936a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447936a8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447936a8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b872573b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b872573b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4725bf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4725bf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ibrería Openpyxl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Daniel Antonio Borja Pereira</a:t>
            </a:r>
            <a:endParaRPr b="1" sz="2100">
              <a:solidFill>
                <a:schemeClr val="dk2"/>
              </a:solidFill>
            </a:endParaRPr>
          </a:p>
        </p:txBody>
      </p:sp>
      <p:sp>
        <p:nvSpPr>
          <p:cNvPr id="332" name="Google Shape;332;p25"/>
          <p:cNvSpPr txBox="1"/>
          <p:nvPr>
            <p:ph idx="1" type="subTitle"/>
          </p:nvPr>
        </p:nvSpPr>
        <p:spPr>
          <a:xfrm>
            <a:off x="5825250" y="143700"/>
            <a:ext cx="3143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PROGRAMACIO</a:t>
            </a:r>
            <a:r>
              <a:rPr b="1" lang="en">
                <a:solidFill>
                  <a:schemeClr val="dk2"/>
                </a:solidFill>
              </a:rPr>
              <a:t>N III</a:t>
            </a:r>
            <a:endParaRPr b="1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Ing</a:t>
            </a:r>
            <a:r>
              <a:rPr b="1" lang="en">
                <a:solidFill>
                  <a:schemeClr val="dk2"/>
                </a:solidFill>
              </a:rPr>
              <a:t>. William Montes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/>
          <p:nvPr>
            <p:ph type="title"/>
          </p:nvPr>
        </p:nvSpPr>
        <p:spPr>
          <a:xfrm>
            <a:off x="359400" y="14866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EJEMPLO</a:t>
            </a:r>
            <a:endParaRPr sz="4100"/>
          </a:p>
        </p:txBody>
      </p:sp>
      <p:sp>
        <p:nvSpPr>
          <p:cNvPr id="416" name="Google Shape;416;p34"/>
          <p:cNvSpPr txBox="1"/>
          <p:nvPr>
            <p:ph idx="2" type="title"/>
          </p:nvPr>
        </p:nvSpPr>
        <p:spPr>
          <a:xfrm>
            <a:off x="359400" y="2632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/>
        </p:nvSpPr>
        <p:spPr>
          <a:xfrm>
            <a:off x="7174200" y="290600"/>
            <a:ext cx="19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Agregar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Datos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50" y="745175"/>
            <a:ext cx="6062099" cy="3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325" y="1505050"/>
            <a:ext cx="4707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913" y="2322000"/>
            <a:ext cx="2920175" cy="13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359400" y="14866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EJEMPLO</a:t>
            </a:r>
            <a:endParaRPr sz="4100"/>
          </a:p>
        </p:txBody>
      </p:sp>
      <p:sp>
        <p:nvSpPr>
          <p:cNvPr id="434" name="Google Shape;434;p37"/>
          <p:cNvSpPr txBox="1"/>
          <p:nvPr>
            <p:ph idx="2" type="title"/>
          </p:nvPr>
        </p:nvSpPr>
        <p:spPr>
          <a:xfrm>
            <a:off x="359400" y="2632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50" y="889500"/>
            <a:ext cx="6582950" cy="33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8"/>
          <p:cNvSpPr txBox="1"/>
          <p:nvPr/>
        </p:nvSpPr>
        <p:spPr>
          <a:xfrm>
            <a:off x="7434525" y="211075"/>
            <a:ext cx="1659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Leer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Datos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En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Consola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25" y="1801250"/>
            <a:ext cx="81724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type="title"/>
          </p:nvPr>
        </p:nvSpPr>
        <p:spPr>
          <a:xfrm>
            <a:off x="359400" y="14866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EJEMPLO</a:t>
            </a:r>
            <a:endParaRPr sz="4100"/>
          </a:p>
        </p:txBody>
      </p:sp>
      <p:sp>
        <p:nvSpPr>
          <p:cNvPr id="451" name="Google Shape;451;p40"/>
          <p:cNvSpPr txBox="1"/>
          <p:nvPr>
            <p:ph idx="2" type="title"/>
          </p:nvPr>
        </p:nvSpPr>
        <p:spPr>
          <a:xfrm>
            <a:off x="359400" y="2632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49" y="861400"/>
            <a:ext cx="7286900" cy="359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1"/>
          <p:cNvSpPr txBox="1"/>
          <p:nvPr/>
        </p:nvSpPr>
        <p:spPr>
          <a:xfrm>
            <a:off x="3239550" y="307300"/>
            <a:ext cx="26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Modificacion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725" y="1403525"/>
            <a:ext cx="4782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825" y="2420600"/>
            <a:ext cx="2476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 txBox="1"/>
          <p:nvPr>
            <p:ph type="title"/>
          </p:nvPr>
        </p:nvSpPr>
        <p:spPr>
          <a:xfrm>
            <a:off x="359400" y="14866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EJEMPLO</a:t>
            </a:r>
            <a:endParaRPr sz="4100"/>
          </a:p>
        </p:txBody>
      </p:sp>
      <p:sp>
        <p:nvSpPr>
          <p:cNvPr id="469" name="Google Shape;469;p43"/>
          <p:cNvSpPr txBox="1"/>
          <p:nvPr>
            <p:ph idx="2" type="title"/>
          </p:nvPr>
        </p:nvSpPr>
        <p:spPr>
          <a:xfrm>
            <a:off x="359400" y="2632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Openpyxl?</a:t>
            </a:r>
            <a:endParaRPr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720000" y="1132375"/>
            <a:ext cx="77040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Openpyxl es una librería de Python que te permite leer, escribir y modificar archivos de Excel con formato .xlsx.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 muy útil para tareas de automatización de procesos relacionados con datos almacenados en hojas de cálculo.</a:t>
            </a:r>
            <a:endParaRPr sz="18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Font typeface="Anaheim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00" y="3027900"/>
            <a:ext cx="4762500" cy="15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 txBox="1"/>
          <p:nvPr/>
        </p:nvSpPr>
        <p:spPr>
          <a:xfrm>
            <a:off x="3587100" y="318000"/>
            <a:ext cx="196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Formulas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75" name="Google Shape;4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75" y="872100"/>
            <a:ext cx="4786732" cy="3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900" y="2208250"/>
            <a:ext cx="30575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4"/>
          <p:cNvSpPr/>
          <p:nvPr/>
        </p:nvSpPr>
        <p:spPr>
          <a:xfrm rot="-2525581">
            <a:off x="5187371" y="3147871"/>
            <a:ext cx="1279955" cy="18010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613" y="1454975"/>
            <a:ext cx="41148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100" y="2175700"/>
            <a:ext cx="4487825" cy="1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type="title"/>
          </p:nvPr>
        </p:nvSpPr>
        <p:spPr>
          <a:xfrm>
            <a:off x="359400" y="14866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EJEMPLO</a:t>
            </a:r>
            <a:endParaRPr sz="4100"/>
          </a:p>
        </p:txBody>
      </p:sp>
      <p:sp>
        <p:nvSpPr>
          <p:cNvPr id="489" name="Google Shape;489;p46"/>
          <p:cNvSpPr txBox="1"/>
          <p:nvPr>
            <p:ph idx="2" type="title"/>
          </p:nvPr>
        </p:nvSpPr>
        <p:spPr>
          <a:xfrm>
            <a:off x="359400" y="2632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/>
        </p:nvSpPr>
        <p:spPr>
          <a:xfrm>
            <a:off x="3587100" y="318000"/>
            <a:ext cx="196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95" name="Google Shape;4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5" y="645250"/>
            <a:ext cx="7120726" cy="385299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7"/>
          <p:cNvSpPr txBox="1"/>
          <p:nvPr/>
        </p:nvSpPr>
        <p:spPr>
          <a:xfrm>
            <a:off x="7323925" y="318000"/>
            <a:ext cx="19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Eliminar Datos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150" y="602375"/>
            <a:ext cx="51530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075" y="1394950"/>
            <a:ext cx="3094975" cy="30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 txBox="1"/>
          <p:nvPr>
            <p:ph type="ctrTitle"/>
          </p:nvPr>
        </p:nvSpPr>
        <p:spPr>
          <a:xfrm>
            <a:off x="1443600" y="1928549"/>
            <a:ext cx="6256800" cy="1435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</a:t>
            </a:r>
            <a:r>
              <a:rPr lang="en"/>
              <a:t>práctico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"/>
          <p:cNvSpPr txBox="1"/>
          <p:nvPr>
            <p:ph type="ctrTitle"/>
          </p:nvPr>
        </p:nvSpPr>
        <p:spPr>
          <a:xfrm>
            <a:off x="1809300" y="1176570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INSTALACION</a:t>
            </a:r>
            <a:endParaRPr sz="3900"/>
          </a:p>
        </p:txBody>
      </p:sp>
      <p:sp>
        <p:nvSpPr>
          <p:cNvPr id="345" name="Google Shape;345;p27"/>
          <p:cNvSpPr txBox="1"/>
          <p:nvPr>
            <p:ph type="ctrTitle"/>
          </p:nvPr>
        </p:nvSpPr>
        <p:spPr>
          <a:xfrm flipH="1">
            <a:off x="609800" y="13445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PASO </a:t>
            </a:r>
            <a:r>
              <a:rPr b="1" lang="en" sz="3100"/>
              <a:t>1</a:t>
            </a:r>
            <a:endParaRPr b="1" sz="3100"/>
          </a:p>
        </p:txBody>
      </p:sp>
      <p:sp>
        <p:nvSpPr>
          <p:cNvPr id="346" name="Google Shape;346;p27"/>
          <p:cNvSpPr txBox="1"/>
          <p:nvPr>
            <p:ph idx="1" type="subTitle"/>
          </p:nvPr>
        </p:nvSpPr>
        <p:spPr>
          <a:xfrm flipH="1">
            <a:off x="263250" y="1918963"/>
            <a:ext cx="8617500" cy="984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instalar openpyxl, tienes que abrir una terminal o el cmd de windows, tienes que poner el siguiente código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"pip install openpyxl"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 txBox="1"/>
          <p:nvPr>
            <p:ph idx="6" type="ctrTitle"/>
          </p:nvPr>
        </p:nvSpPr>
        <p:spPr>
          <a:xfrm flipH="1">
            <a:off x="478200" y="341079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PASO 2</a:t>
            </a:r>
            <a:endParaRPr sz="3100"/>
          </a:p>
        </p:txBody>
      </p:sp>
      <p:sp>
        <p:nvSpPr>
          <p:cNvPr id="348" name="Google Shape;348;p27"/>
          <p:cNvSpPr txBox="1"/>
          <p:nvPr>
            <p:ph idx="1" type="subTitle"/>
          </p:nvPr>
        </p:nvSpPr>
        <p:spPr>
          <a:xfrm flipH="1">
            <a:off x="345925" y="3811250"/>
            <a:ext cx="8617500" cy="984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luego de instalarlo, puedes chequear la </a:t>
            </a:r>
            <a:r>
              <a:rPr lang="en" sz="1700"/>
              <a:t>versión</a:t>
            </a:r>
            <a:r>
              <a:rPr lang="en" sz="1700"/>
              <a:t> y si </a:t>
            </a:r>
            <a:r>
              <a:rPr lang="en" sz="1700"/>
              <a:t>está</a:t>
            </a:r>
            <a:r>
              <a:rPr lang="en" sz="1700"/>
              <a:t> instalado con el comando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"pip show openpyxl"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75" y="1356425"/>
            <a:ext cx="8641649" cy="2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8"/>
          <p:cNvSpPr txBox="1"/>
          <p:nvPr/>
        </p:nvSpPr>
        <p:spPr>
          <a:xfrm>
            <a:off x="720000" y="5400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PASO 1</a:t>
            </a:r>
            <a:endParaRPr b="1" sz="31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1856500" y="1356425"/>
            <a:ext cx="2249100" cy="266400"/>
          </a:xfrm>
          <a:prstGeom prst="rect">
            <a:avLst/>
          </a:prstGeom>
          <a:solidFill>
            <a:srgbClr val="FFFFFF">
              <a:alpha val="196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/>
        </p:nvSpPr>
        <p:spPr>
          <a:xfrm>
            <a:off x="720000" y="3678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PASO 2</a:t>
            </a:r>
            <a:endParaRPr b="1" sz="31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361" name="Google Shape;3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75" y="1182050"/>
            <a:ext cx="8027626" cy="29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9"/>
          <p:cNvSpPr/>
          <p:nvPr/>
        </p:nvSpPr>
        <p:spPr>
          <a:xfrm>
            <a:off x="2385650" y="1159750"/>
            <a:ext cx="2249100" cy="344100"/>
          </a:xfrm>
          <a:prstGeom prst="rect">
            <a:avLst/>
          </a:prstGeom>
          <a:solidFill>
            <a:srgbClr val="FFFFFF">
              <a:alpha val="196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idx="6" type="title"/>
          </p:nvPr>
        </p:nvSpPr>
        <p:spPr>
          <a:xfrm>
            <a:off x="1278975" y="1904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PRINCIPALES</a:t>
            </a:r>
            <a:endParaRPr/>
          </a:p>
        </p:txBody>
      </p:sp>
      <p:sp>
        <p:nvSpPr>
          <p:cNvPr id="368" name="Google Shape;368;p30"/>
          <p:cNvSpPr txBox="1"/>
          <p:nvPr>
            <p:ph idx="1" type="subTitle"/>
          </p:nvPr>
        </p:nvSpPr>
        <p:spPr>
          <a:xfrm flipH="1">
            <a:off x="5912675" y="1928650"/>
            <a:ext cx="2322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Puedes abrir un archivo existente, </a:t>
            </a:r>
            <a:r>
              <a:rPr lang="en" sz="1200"/>
              <a:t>modificar </a:t>
            </a:r>
            <a:r>
              <a:rPr lang="en" sz="1200"/>
              <a:t>su contenido y guardarlo</a:t>
            </a:r>
            <a:r>
              <a:rPr lang="en"/>
              <a:t> </a:t>
            </a:r>
            <a:r>
              <a:rPr lang="en" sz="1200"/>
              <a:t>nuevamente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 txBox="1"/>
          <p:nvPr>
            <p:ph idx="2" type="ctrTitle"/>
          </p:nvPr>
        </p:nvSpPr>
        <p:spPr>
          <a:xfrm flipH="1">
            <a:off x="601250" y="1428750"/>
            <a:ext cx="29385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Abrir y leer </a:t>
            </a:r>
            <a:r>
              <a:rPr lang="en" sz="1900"/>
              <a:t>archivos</a:t>
            </a:r>
            <a:endParaRPr sz="1900"/>
          </a:p>
        </p:txBody>
      </p:sp>
      <p:sp>
        <p:nvSpPr>
          <p:cNvPr id="370" name="Google Shape;370;p30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Puedes cargar un archivo de Excel y extraer los datos de sus celdas.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/>
              <a:t>Genera nuevas hojas de cálculo y escribe datos en ellas.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0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373" name="Google Shape;373;p30"/>
            <p:cNvSpPr/>
            <p:nvPr/>
          </p:nvSpPr>
          <p:spPr>
            <a:xfrm>
              <a:off x="3851848" y="4010317"/>
              <a:ext cx="1440305" cy="719800"/>
            </a:xfrm>
            <a:custGeom>
              <a:rect b="b" l="l" r="r" t="t"/>
              <a:pathLst>
                <a:path extrusionOk="0" h="22492" w="45006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213029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851848" y="2570562"/>
              <a:ext cx="1440305" cy="1439920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0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377" name="Google Shape;377;p30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2428436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349436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0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382" name="Google Shape;382;p30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354614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5995705" y="4730018"/>
              <a:ext cx="720184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0"/>
          <p:cNvSpPr txBox="1"/>
          <p:nvPr>
            <p:ph idx="7" type="ctrTitle"/>
          </p:nvPr>
        </p:nvSpPr>
        <p:spPr>
          <a:xfrm flipH="1">
            <a:off x="3516525" y="1428750"/>
            <a:ext cx="21129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Crear y escribir en archivos</a:t>
            </a:r>
            <a:endParaRPr sz="1800"/>
          </a:p>
        </p:txBody>
      </p:sp>
      <p:sp>
        <p:nvSpPr>
          <p:cNvPr id="387" name="Google Shape;387;p30"/>
          <p:cNvSpPr txBox="1"/>
          <p:nvPr>
            <p:ph idx="8" type="ctrTitle"/>
          </p:nvPr>
        </p:nvSpPr>
        <p:spPr>
          <a:xfrm flipH="1">
            <a:off x="5948674" y="1428750"/>
            <a:ext cx="22503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Modificar archivos existentes</a:t>
            </a:r>
            <a:endParaRPr sz="1900"/>
          </a:p>
        </p:txBody>
      </p:sp>
      <p:pic>
        <p:nvPicPr>
          <p:cNvPr id="388" name="Google Shape;388;p30"/>
          <p:cNvPicPr preferRelativeResize="0"/>
          <p:nvPr/>
        </p:nvPicPr>
        <p:blipFill rotWithShape="1">
          <a:blip r:embed="rId3">
            <a:alphaModFix/>
          </a:blip>
          <a:srcRect b="4698" l="15633" r="0" t="0"/>
          <a:stretch/>
        </p:blipFill>
        <p:spPr>
          <a:xfrm>
            <a:off x="1405712" y="2428550"/>
            <a:ext cx="1686325" cy="14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988" y="2912725"/>
            <a:ext cx="732026" cy="73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7550" y="2642451"/>
            <a:ext cx="1272550" cy="12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359400" y="14866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EJEMPLO</a:t>
            </a:r>
            <a:endParaRPr sz="4100"/>
          </a:p>
        </p:txBody>
      </p:sp>
      <p:sp>
        <p:nvSpPr>
          <p:cNvPr id="396" name="Google Shape;396;p31"/>
          <p:cNvSpPr txBox="1"/>
          <p:nvPr>
            <p:ph idx="2" type="title"/>
          </p:nvPr>
        </p:nvSpPr>
        <p:spPr>
          <a:xfrm>
            <a:off x="359400" y="2632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/>
          <p:nvPr/>
        </p:nvSpPr>
        <p:spPr>
          <a:xfrm rot="-2525581">
            <a:off x="5990621" y="3105096"/>
            <a:ext cx="1279955" cy="18010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6825575" y="200375"/>
            <a:ext cx="19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Crear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hoja</a:t>
            </a:r>
            <a:endParaRPr b="1" sz="24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03" name="Google Shape;4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50" y="747775"/>
            <a:ext cx="4777300" cy="313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500" y="2346967"/>
            <a:ext cx="26479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63" y="735750"/>
            <a:ext cx="6872675" cy="7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675" y="1723300"/>
            <a:ext cx="3394650" cy="2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