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1" r:id="rId1"/>
  </p:sldMasterIdLst>
  <p:sldIdLst>
    <p:sldId id="257" r:id="rId2"/>
    <p:sldId id="258" r:id="rId3"/>
    <p:sldId id="259" r:id="rId4"/>
    <p:sldId id="260" r:id="rId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3C2FFA5D-87B4-456A-9821-1D502468CF0F}" styleName="Estilo com Tema 1 - Ênfase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9D7B26C5-4107-4FEC-AEDC-1716B250A1EF}" styleName="Estilo Claro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Estilo Claro 1 - Ênfase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69012ECD-51FC-41F1-AA8D-1B2483CD663E}" styleName="Estilo Claro 2 - Ênfase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08FB837D-C827-4EFA-A057-4D05807E0F7C}" styleName="Estilo com Tema 1 - Ênfase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enhum Estilo, Nenhuma Grad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AF606853-7671-496A-8E4F-DF71F8EC918B}" styleName="Estilo Escuro 1 - Ênfase 6">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6"/>
          </a:solidFill>
        </a:fill>
      </a:tcStyle>
    </a:wholeTbl>
    <a:band1H>
      <a:tcStyle>
        <a:tcBdr/>
        <a:fill>
          <a:solidFill>
            <a:schemeClr val="accent6">
              <a:shade val="60000"/>
            </a:schemeClr>
          </a:solidFill>
        </a:fill>
      </a:tcStyle>
    </a:band1H>
    <a:band1V>
      <a:tcStyle>
        <a:tcBdr/>
        <a:fill>
          <a:solidFill>
            <a:schemeClr val="accent6">
              <a:shade val="60000"/>
            </a:schemeClr>
          </a:solidFill>
        </a:fill>
      </a:tcStyle>
    </a:band1V>
    <a:lastCol>
      <a:tcTxStyle b="on"/>
      <a:tcStyle>
        <a:tcBdr>
          <a:left>
            <a:ln w="25400" cmpd="sng">
              <a:solidFill>
                <a:schemeClr val="lt1"/>
              </a:solidFill>
            </a:ln>
          </a:left>
        </a:tcBdr>
        <a:fill>
          <a:solidFill>
            <a:schemeClr val="accent6">
              <a:shade val="60000"/>
            </a:schemeClr>
          </a:solidFill>
        </a:fill>
      </a:tcStyle>
    </a:lastCol>
    <a:firstCol>
      <a:tcTxStyle b="on"/>
      <a:tcStyle>
        <a:tcBdr>
          <a:right>
            <a:ln w="25400" cmpd="sng">
              <a:solidFill>
                <a:schemeClr val="lt1"/>
              </a:solidFill>
            </a:ln>
          </a:right>
        </a:tcBdr>
        <a:fill>
          <a:solidFill>
            <a:schemeClr val="accent6">
              <a:shade val="60000"/>
            </a:schemeClr>
          </a:solidFill>
        </a:fill>
      </a:tcStyle>
    </a:firstCol>
    <a:lastRow>
      <a:tcTxStyle b="on"/>
      <a:tcStyle>
        <a:tcBdr>
          <a:top>
            <a:ln w="25400" cmpd="sng">
              <a:solidFill>
                <a:schemeClr val="lt1"/>
              </a:solidFill>
            </a:ln>
          </a:top>
        </a:tcBdr>
        <a:fill>
          <a:solidFill>
            <a:schemeClr val="accent6">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Estilo Escuro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073A0DAA-6AF3-43AB-8588-CEC1D06C72B9}" styleName="Estilo Médio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3" d="100"/>
          <a:sy n="73" d="100"/>
        </p:scale>
        <p:origin x="618"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slide" Target="slides/slide4.xml"/><Relationship Id="rId4" Type="http://schemas.openxmlformats.org/officeDocument/2006/relationships/slide" Target="slides/slide3.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Slide de Títu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pt-BR" smtClean="0"/>
              <a:t>Clique para editar o título mestre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pt-BR" smtClean="0"/>
              <a:t>Clique para editar o estilo do subtítulo Mestre</a:t>
            </a:r>
            <a:endParaRPr lang="en-US" dirty="0"/>
          </a:p>
        </p:txBody>
      </p:sp>
      <p:sp>
        <p:nvSpPr>
          <p:cNvPr id="4" name="Date Placeholder 3"/>
          <p:cNvSpPr>
            <a:spLocks noGrp="1"/>
          </p:cNvSpPr>
          <p:nvPr>
            <p:ph type="dt" sz="half" idx="10"/>
          </p:nvPr>
        </p:nvSpPr>
        <p:spPr/>
        <p:txBody>
          <a:bodyPr/>
          <a:lstStyle/>
          <a:p>
            <a:fld id="{00128A58-90BF-4647-B6BB-CE73E1AC4718}" type="datetimeFigureOut">
              <a:rPr lang="pt-BR" smtClean="0"/>
              <a:t>17/05/2025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714458-BA9A-41BF-8702-D338BB0CD10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37750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0128A58-90BF-4647-B6BB-CE73E1AC4718}" type="datetimeFigureOut">
              <a:rPr lang="pt-BR" smtClean="0"/>
              <a:t>17/05/2025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16316508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Texto e Título Vertical">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pt-BR" smtClean="0"/>
              <a:t>Clique para editar o título mestre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0128A58-90BF-4647-B6BB-CE73E1AC4718}" type="datetimeFigureOut">
              <a:rPr lang="pt-BR" smtClean="0"/>
              <a:t>17/05/2025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25673259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pt-BR" smtClean="0"/>
              <a:t>Clique para editar o título mestre</a:t>
            </a:r>
            <a:endParaRPr lang="en-US" dirty="0"/>
          </a:p>
        </p:txBody>
      </p:sp>
      <p:sp>
        <p:nvSpPr>
          <p:cNvPr id="3" name="Content Placeholder 2"/>
          <p:cNvSpPr>
            <a:spLocks noGrp="1"/>
          </p:cNvSpPr>
          <p:nvPr>
            <p:ph idx="1"/>
          </p:nvPr>
        </p:nvSpPr>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10"/>
          </p:nvPr>
        </p:nvSpPr>
        <p:spPr/>
        <p:txBody>
          <a:bodyPr/>
          <a:lstStyle/>
          <a:p>
            <a:fld id="{00128A58-90BF-4647-B6BB-CE73E1AC4718}" type="datetimeFigureOut">
              <a:rPr lang="pt-BR" smtClean="0"/>
              <a:t>17/05/2025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28365177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Cabeçalho da Seção">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pt-BR" smtClean="0"/>
              <a:t>Clique para editar o título mestre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pt-BR" smtClean="0"/>
              <a:t>Editar estilos de texto Mestre</a:t>
            </a:r>
          </a:p>
        </p:txBody>
      </p:sp>
      <p:sp>
        <p:nvSpPr>
          <p:cNvPr id="4" name="Date Placeholder 3"/>
          <p:cNvSpPr>
            <a:spLocks noGrp="1"/>
          </p:cNvSpPr>
          <p:nvPr>
            <p:ph type="dt" sz="half" idx="10"/>
          </p:nvPr>
        </p:nvSpPr>
        <p:spPr/>
        <p:txBody>
          <a:bodyPr/>
          <a:lstStyle/>
          <a:p>
            <a:fld id="{00128A58-90BF-4647-B6BB-CE73E1AC4718}" type="datetimeFigureOut">
              <a:rPr lang="pt-BR" smtClean="0"/>
              <a:t>17/05/2025</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05714458-BA9A-41BF-8702-D338BB0CD102}" type="slidenum">
              <a:rPr lang="pt-BR" smtClean="0"/>
              <a:t>‹nº›</a:t>
            </a:fld>
            <a:endParaRPr lang="pt-BR"/>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1596002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Date Placeholder 4"/>
          <p:cNvSpPr>
            <a:spLocks noGrp="1"/>
          </p:cNvSpPr>
          <p:nvPr>
            <p:ph type="dt" sz="half" idx="10"/>
          </p:nvPr>
        </p:nvSpPr>
        <p:spPr/>
        <p:txBody>
          <a:bodyPr/>
          <a:lstStyle/>
          <a:p>
            <a:fld id="{00128A58-90BF-4647-B6BB-CE73E1AC4718}" type="datetimeFigureOut">
              <a:rPr lang="pt-BR" smtClean="0"/>
              <a:t>17/05/2025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389121659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4" name="Content Placeholder 3"/>
          <p:cNvSpPr>
            <a:spLocks noGrp="1"/>
          </p:cNvSpPr>
          <p:nvPr>
            <p:ph sz="half" idx="2"/>
          </p:nvPr>
        </p:nvSpPr>
        <p:spPr>
          <a:xfrm>
            <a:off x="109728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smtClean="0"/>
              <a:t>Editar estilos de texto Mestre</a:t>
            </a:r>
          </a:p>
        </p:txBody>
      </p:sp>
      <p:sp>
        <p:nvSpPr>
          <p:cNvPr id="6" name="Content Placeholder 5"/>
          <p:cNvSpPr>
            <a:spLocks noGrp="1"/>
          </p:cNvSpPr>
          <p:nvPr>
            <p:ph sz="quarter" idx="4"/>
          </p:nvPr>
        </p:nvSpPr>
        <p:spPr>
          <a:xfrm>
            <a:off x="6217920" y="2582334"/>
            <a:ext cx="4937760" cy="33782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7" name="Date Placeholder 6"/>
          <p:cNvSpPr>
            <a:spLocks noGrp="1"/>
          </p:cNvSpPr>
          <p:nvPr>
            <p:ph type="dt" sz="half" idx="10"/>
          </p:nvPr>
        </p:nvSpPr>
        <p:spPr/>
        <p:txBody>
          <a:bodyPr/>
          <a:lstStyle/>
          <a:p>
            <a:fld id="{00128A58-90BF-4647-B6BB-CE73E1AC4718}" type="datetimeFigureOut">
              <a:rPr lang="pt-BR" smtClean="0"/>
              <a:t>17/05/2025</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17909194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Clique para editar o título mestre</a:t>
            </a:r>
            <a:endParaRPr lang="en-US" dirty="0"/>
          </a:p>
        </p:txBody>
      </p:sp>
      <p:sp>
        <p:nvSpPr>
          <p:cNvPr id="3" name="Date Placeholder 2"/>
          <p:cNvSpPr>
            <a:spLocks noGrp="1"/>
          </p:cNvSpPr>
          <p:nvPr>
            <p:ph type="dt" sz="half" idx="10"/>
          </p:nvPr>
        </p:nvSpPr>
        <p:spPr/>
        <p:txBody>
          <a:bodyPr/>
          <a:lstStyle/>
          <a:p>
            <a:fld id="{00128A58-90BF-4647-B6BB-CE73E1AC4718}" type="datetimeFigureOut">
              <a:rPr lang="pt-BR" smtClean="0"/>
              <a:t>17/05/2025</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32699816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Em branco">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00128A58-90BF-4647-B6BB-CE73E1AC4718}" type="datetimeFigureOut">
              <a:rPr lang="pt-BR" smtClean="0"/>
              <a:t>17/05/2025</a:t>
            </a:fld>
            <a:endParaRPr lang="pt-BR"/>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pt-BR"/>
          </a:p>
        </p:txBody>
      </p:sp>
      <p:sp>
        <p:nvSpPr>
          <p:cNvPr id="9" name="Slide Number Placeholder 8"/>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268482674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údo com Legend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pt-BR" smtClean="0"/>
              <a:t>Clique para editar o título mestre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00128A58-90BF-4647-B6BB-CE73E1AC4718}" type="datetimeFigureOut">
              <a:rPr lang="pt-BR" smtClean="0"/>
              <a:t>17/05/2025</a:t>
            </a:fld>
            <a:endParaRPr lang="pt-BR"/>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pt-BR"/>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5714458-BA9A-41BF-8702-D338BB0CD102}" type="slidenum">
              <a:rPr lang="pt-BR" smtClean="0"/>
              <a:t>‹nº›</a:t>
            </a:fld>
            <a:endParaRPr lang="pt-BR"/>
          </a:p>
        </p:txBody>
      </p:sp>
    </p:spTree>
    <p:extLst>
      <p:ext uri="{BB962C8B-B14F-4D97-AF65-F5344CB8AC3E}">
        <p14:creationId xmlns:p14="http://schemas.microsoft.com/office/powerpoint/2010/main" val="192359640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m com Legend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pt-BR" smtClean="0"/>
              <a:t>Clique para editar o título mestre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pt-BR" smtClean="0"/>
              <a:t>Clique no ícone para adicionar uma imagem</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pt-BR" smtClean="0"/>
              <a:t>Editar estilos de texto Mestre</a:t>
            </a:r>
          </a:p>
        </p:txBody>
      </p:sp>
      <p:sp>
        <p:nvSpPr>
          <p:cNvPr id="5" name="Date Placeholder 4"/>
          <p:cNvSpPr>
            <a:spLocks noGrp="1"/>
          </p:cNvSpPr>
          <p:nvPr>
            <p:ph type="dt" sz="half" idx="10"/>
          </p:nvPr>
        </p:nvSpPr>
        <p:spPr/>
        <p:txBody>
          <a:bodyPr/>
          <a:lstStyle/>
          <a:p>
            <a:fld id="{00128A58-90BF-4647-B6BB-CE73E1AC4718}" type="datetimeFigureOut">
              <a:rPr lang="pt-BR" smtClean="0"/>
              <a:t>17/05/2025</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05714458-BA9A-41BF-8702-D338BB0CD102}" type="slidenum">
              <a:rPr lang="pt-BR" smtClean="0"/>
              <a:t>‹nº›</a:t>
            </a:fld>
            <a:endParaRPr lang="pt-BR"/>
          </a:p>
        </p:txBody>
      </p:sp>
    </p:spTree>
    <p:extLst>
      <p:ext uri="{BB962C8B-B14F-4D97-AF65-F5344CB8AC3E}">
        <p14:creationId xmlns:p14="http://schemas.microsoft.com/office/powerpoint/2010/main" val="30783166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pt-BR" smtClean="0"/>
              <a:t>Clique para editar o título mestre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pt-BR" smtClean="0"/>
              <a:t>Editar estilos de texto Mestre</a:t>
            </a:r>
          </a:p>
          <a:p>
            <a:pPr lvl="1"/>
            <a:r>
              <a:rPr lang="pt-BR" smtClean="0"/>
              <a:t>Segundo nível</a:t>
            </a:r>
          </a:p>
          <a:p>
            <a:pPr lvl="2"/>
            <a:r>
              <a:rPr lang="pt-BR" smtClean="0"/>
              <a:t>Terceiro nível</a:t>
            </a:r>
          </a:p>
          <a:p>
            <a:pPr lvl="3"/>
            <a:r>
              <a:rPr lang="pt-BR" smtClean="0"/>
              <a:t>Quarto nível</a:t>
            </a:r>
          </a:p>
          <a:p>
            <a:pPr lvl="4"/>
            <a:r>
              <a:rPr lang="pt-BR" smtClean="0"/>
              <a:t>Quinto nível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00128A58-90BF-4647-B6BB-CE73E1AC4718}" type="datetimeFigureOut">
              <a:rPr lang="pt-BR" smtClean="0"/>
              <a:t>17/05/2025</a:t>
            </a:fld>
            <a:endParaRPr lang="pt-BR"/>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pt-BR"/>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05714458-BA9A-41BF-8702-D338BB0CD102}" type="slidenum">
              <a:rPr lang="pt-BR" smtClean="0"/>
              <a:t>‹nº›</a:t>
            </a:fld>
            <a:endParaRPr lang="pt-BR"/>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02572019"/>
      </p:ext>
    </p:extLst>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5433" y="363794"/>
            <a:ext cx="5538267" cy="5880252"/>
          </a:xfrm>
          <a:prstGeom prst="rect">
            <a:avLst/>
          </a:prstGeom>
        </p:spPr>
      </p:pic>
      <p:sp>
        <p:nvSpPr>
          <p:cNvPr id="4" name="CaixaDeTexto 3"/>
          <p:cNvSpPr txBox="1"/>
          <p:nvPr/>
        </p:nvSpPr>
        <p:spPr>
          <a:xfrm>
            <a:off x="6805749" y="640080"/>
            <a:ext cx="4820194" cy="4524315"/>
          </a:xfrm>
          <a:prstGeom prst="rect">
            <a:avLst/>
          </a:prstGeom>
          <a:noFill/>
        </p:spPr>
        <p:txBody>
          <a:bodyPr wrap="square" rtlCol="0">
            <a:spAutoFit/>
          </a:bodyPr>
          <a:lstStyle/>
          <a:p>
            <a:r>
              <a:rPr lang="pt-BR" dirty="0" smtClean="0"/>
              <a:t>Observa-se que </a:t>
            </a:r>
            <a:r>
              <a:rPr lang="pt-BR" dirty="0" smtClean="0"/>
              <a:t>94% dos turistas originam-se dos continentes </a:t>
            </a:r>
            <a:r>
              <a:rPr lang="pt-BR" dirty="0"/>
              <a:t>l</a:t>
            </a:r>
            <a:r>
              <a:rPr lang="pt-BR" dirty="0" smtClean="0"/>
              <a:t>atino americano, europeu e norte americano.</a:t>
            </a:r>
          </a:p>
          <a:p>
            <a:endParaRPr lang="pt-BR" dirty="0"/>
          </a:p>
          <a:p>
            <a:r>
              <a:rPr lang="pt-BR" dirty="0" smtClean="0"/>
              <a:t>A américa do sul se encontra isolada no topo com mais de 11 milhões de visitantes entre os anos de 2020 e 2024. Os continentes europeu e norte americano como seus quase 7 milhões de </a:t>
            </a:r>
            <a:r>
              <a:rPr lang="pt-BR" dirty="0" smtClean="0"/>
              <a:t>visitantes somando, </a:t>
            </a:r>
            <a:r>
              <a:rPr lang="pt-BR" dirty="0" smtClean="0"/>
              <a:t>ainda não superam o latino americano.</a:t>
            </a:r>
          </a:p>
          <a:p>
            <a:endParaRPr lang="pt-BR" dirty="0"/>
          </a:p>
          <a:p>
            <a:r>
              <a:rPr lang="pt-BR" dirty="0" smtClean="0"/>
              <a:t>Percebe-se que</a:t>
            </a:r>
            <a:r>
              <a:rPr lang="pt-BR" dirty="0" smtClean="0"/>
              <a:t>, tal preferência por um país próximo como o Brasil se dar pelos valores mais acessíveis, se comparado há outros países. Claro que as beleza naturais do país </a:t>
            </a:r>
            <a:r>
              <a:rPr lang="pt-BR" dirty="0" smtClean="0"/>
              <a:t>é uma grande aliada para tais números</a:t>
            </a:r>
            <a:r>
              <a:rPr lang="pt-BR" dirty="0" smtClean="0"/>
              <a:t>.</a:t>
            </a:r>
            <a:endParaRPr lang="pt-BR" dirty="0" smtClean="0"/>
          </a:p>
        </p:txBody>
      </p:sp>
    </p:spTree>
    <p:extLst>
      <p:ext uri="{BB962C8B-B14F-4D97-AF65-F5344CB8AC3E}">
        <p14:creationId xmlns:p14="http://schemas.microsoft.com/office/powerpoint/2010/main" val="15169833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aixaDeTexto 3"/>
          <p:cNvSpPr txBox="1"/>
          <p:nvPr/>
        </p:nvSpPr>
        <p:spPr>
          <a:xfrm>
            <a:off x="431074" y="600891"/>
            <a:ext cx="5342709" cy="3139321"/>
          </a:xfrm>
          <a:prstGeom prst="rect">
            <a:avLst/>
          </a:prstGeom>
          <a:noFill/>
        </p:spPr>
        <p:txBody>
          <a:bodyPr wrap="square" rtlCol="0">
            <a:spAutoFit/>
          </a:bodyPr>
          <a:lstStyle/>
          <a:p>
            <a:r>
              <a:rPr lang="pt-BR" dirty="0" smtClean="0"/>
              <a:t>Há uma preferência dos argentinos pelo </a:t>
            </a:r>
            <a:r>
              <a:rPr lang="pt-BR" dirty="0" smtClean="0"/>
              <a:t>Brasil. </a:t>
            </a:r>
            <a:r>
              <a:rPr lang="pt-BR" dirty="0"/>
              <a:t>M</a:t>
            </a:r>
            <a:r>
              <a:rPr lang="pt-BR" dirty="0" smtClean="0"/>
              <a:t>ais </a:t>
            </a:r>
            <a:r>
              <a:rPr lang="pt-BR" dirty="0" smtClean="0"/>
              <a:t>de 1,7 milhões de argentinos chegam ao país tropical todos os anos.</a:t>
            </a:r>
          </a:p>
          <a:p>
            <a:endParaRPr lang="pt-BR" dirty="0"/>
          </a:p>
          <a:p>
            <a:r>
              <a:rPr lang="pt-BR" dirty="0" smtClean="0"/>
              <a:t>Entre os anos de 2020 e 2024, quase 6 milhões de visitantes argentinos chegaram ao Brasil.</a:t>
            </a:r>
          </a:p>
          <a:p>
            <a:endParaRPr lang="pt-BR" dirty="0"/>
          </a:p>
          <a:p>
            <a:r>
              <a:rPr lang="pt-BR" dirty="0" smtClean="0"/>
              <a:t>Americanos parecem ter uma certa preferência pelo país tropical, recebemos no Brasil mais de 2 milhões de americanos nos os anos de 2020 a 2024.</a:t>
            </a:r>
          </a:p>
          <a:p>
            <a:endParaRPr lang="pt-BR" dirty="0"/>
          </a:p>
        </p:txBody>
      </p:sp>
      <p:graphicFrame>
        <p:nvGraphicFramePr>
          <p:cNvPr id="6" name="Tabela 5"/>
          <p:cNvGraphicFramePr>
            <a:graphicFrameLocks noGrp="1"/>
          </p:cNvGraphicFramePr>
          <p:nvPr>
            <p:extLst>
              <p:ext uri="{D42A27DB-BD31-4B8C-83A1-F6EECF244321}">
                <p14:modId xmlns:p14="http://schemas.microsoft.com/office/powerpoint/2010/main" val="139464456"/>
              </p:ext>
            </p:extLst>
          </p:nvPr>
        </p:nvGraphicFramePr>
        <p:xfrm>
          <a:off x="1672046" y="3527687"/>
          <a:ext cx="2987627" cy="2756354"/>
        </p:xfrm>
        <a:graphic>
          <a:graphicData uri="http://schemas.openxmlformats.org/drawingml/2006/table">
            <a:tbl>
              <a:tblPr>
                <a:tableStyleId>{073A0DAA-6AF3-43AB-8588-CEC1D06C72B9}</a:tableStyleId>
              </a:tblPr>
              <a:tblGrid>
                <a:gridCol w="1576838">
                  <a:extLst>
                    <a:ext uri="{9D8B030D-6E8A-4147-A177-3AD203B41FA5}">
                      <a16:colId xmlns:a16="http://schemas.microsoft.com/office/drawing/2014/main" val="3352545786"/>
                    </a:ext>
                  </a:extLst>
                </a:gridCol>
                <a:gridCol w="1410789">
                  <a:extLst>
                    <a:ext uri="{9D8B030D-6E8A-4147-A177-3AD203B41FA5}">
                      <a16:colId xmlns:a16="http://schemas.microsoft.com/office/drawing/2014/main" val="1090249702"/>
                    </a:ext>
                  </a:extLst>
                </a:gridCol>
              </a:tblGrid>
              <a:tr h="323576">
                <a:tc>
                  <a:txBody>
                    <a:bodyPr/>
                    <a:lstStyle/>
                    <a:p>
                      <a:pPr algn="l" fontAlgn="ctr"/>
                      <a:r>
                        <a:rPr lang="pt-BR" sz="1800" b="1" dirty="0" smtClean="0">
                          <a:effectLst/>
                        </a:rPr>
                        <a:t>PAÍS</a:t>
                      </a:r>
                      <a:endParaRPr lang="pt-BR" sz="2800" b="1" dirty="0">
                        <a:effectLst/>
                      </a:endParaRPr>
                    </a:p>
                  </a:txBody>
                  <a:tcPr marL="76200" marR="76200" marT="38100" marB="3810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pt-BR" sz="1800" b="1" dirty="0" smtClean="0">
                          <a:effectLst/>
                        </a:rPr>
                        <a:t>CHEGADAS</a:t>
                      </a:r>
                    </a:p>
                  </a:txBody>
                  <a:tcPr anchor="b"/>
                </a:tc>
                <a:extLst>
                  <a:ext uri="{0D108BD9-81ED-4DB2-BD59-A6C34878D82A}">
                    <a16:rowId xmlns:a16="http://schemas.microsoft.com/office/drawing/2014/main" val="3027620459"/>
                  </a:ext>
                </a:extLst>
              </a:tr>
              <a:tr h="470263">
                <a:tc>
                  <a:txBody>
                    <a:bodyPr/>
                    <a:lstStyle/>
                    <a:p>
                      <a:r>
                        <a:rPr lang="pt-BR" sz="1800">
                          <a:effectLst/>
                        </a:rPr>
                        <a:t>Argentina</a:t>
                      </a:r>
                    </a:p>
                  </a:txBody>
                  <a:tcPr marL="76200" marR="76200" marT="38100" marB="38100" anchor="ctr"/>
                </a:tc>
                <a:tc>
                  <a:txBody>
                    <a:bodyPr/>
                    <a:lstStyle/>
                    <a:p>
                      <a:r>
                        <a:rPr lang="pt-BR" sz="1800" dirty="0" smtClean="0">
                          <a:effectLst/>
                        </a:rPr>
                        <a:t>5.830.269</a:t>
                      </a:r>
                      <a:endParaRPr lang="pt-BR" sz="1800" dirty="0">
                        <a:effectLst/>
                      </a:endParaRPr>
                    </a:p>
                  </a:txBody>
                  <a:tcPr marL="76200" marR="76200" marT="38100" marB="38100" anchor="ctr"/>
                </a:tc>
                <a:extLst>
                  <a:ext uri="{0D108BD9-81ED-4DB2-BD59-A6C34878D82A}">
                    <a16:rowId xmlns:a16="http://schemas.microsoft.com/office/drawing/2014/main" val="3214202478"/>
                  </a:ext>
                </a:extLst>
              </a:tr>
              <a:tr h="470263">
                <a:tc>
                  <a:txBody>
                    <a:bodyPr/>
                    <a:lstStyle/>
                    <a:p>
                      <a:r>
                        <a:rPr lang="pt-BR" sz="1800">
                          <a:effectLst/>
                        </a:rPr>
                        <a:t>Estados Unidos</a:t>
                      </a:r>
                    </a:p>
                  </a:txBody>
                  <a:tcPr marL="76200" marR="76200" marT="38100" marB="38100" anchor="ctr"/>
                </a:tc>
                <a:tc>
                  <a:txBody>
                    <a:bodyPr/>
                    <a:lstStyle/>
                    <a:p>
                      <a:r>
                        <a:rPr lang="pt-BR" sz="1800" dirty="0" smtClean="0">
                          <a:effectLst/>
                        </a:rPr>
                        <a:t>2.142.309</a:t>
                      </a:r>
                      <a:endParaRPr lang="pt-BR" sz="1800" dirty="0">
                        <a:effectLst/>
                      </a:endParaRPr>
                    </a:p>
                  </a:txBody>
                  <a:tcPr marL="76200" marR="76200" marT="38100" marB="38100" anchor="ctr"/>
                </a:tc>
                <a:extLst>
                  <a:ext uri="{0D108BD9-81ED-4DB2-BD59-A6C34878D82A}">
                    <a16:rowId xmlns:a16="http://schemas.microsoft.com/office/drawing/2014/main" val="178324706"/>
                  </a:ext>
                </a:extLst>
              </a:tr>
              <a:tr h="362517">
                <a:tc>
                  <a:txBody>
                    <a:bodyPr/>
                    <a:lstStyle/>
                    <a:p>
                      <a:r>
                        <a:rPr lang="pt-BR" sz="1800" dirty="0">
                          <a:effectLst/>
                        </a:rPr>
                        <a:t>Chile</a:t>
                      </a:r>
                    </a:p>
                  </a:txBody>
                  <a:tcPr marL="76200" marR="76200" marT="38100" marB="38100" anchor="ctr"/>
                </a:tc>
                <a:tc>
                  <a:txBody>
                    <a:bodyPr/>
                    <a:lstStyle/>
                    <a:p>
                      <a:r>
                        <a:rPr lang="pt-BR" sz="1800" dirty="0" smtClean="0">
                          <a:effectLst/>
                        </a:rPr>
                        <a:t>1.492.788</a:t>
                      </a:r>
                      <a:endParaRPr lang="pt-BR" sz="1800" dirty="0">
                        <a:effectLst/>
                      </a:endParaRPr>
                    </a:p>
                  </a:txBody>
                  <a:tcPr marL="76200" marR="76200" marT="38100" marB="38100" anchor="ctr"/>
                </a:tc>
                <a:extLst>
                  <a:ext uri="{0D108BD9-81ED-4DB2-BD59-A6C34878D82A}">
                    <a16:rowId xmlns:a16="http://schemas.microsoft.com/office/drawing/2014/main" val="381846175"/>
                  </a:ext>
                </a:extLst>
              </a:tr>
              <a:tr h="362517">
                <a:tc>
                  <a:txBody>
                    <a:bodyPr/>
                    <a:lstStyle/>
                    <a:p>
                      <a:r>
                        <a:rPr lang="pt-BR" sz="1800" dirty="0">
                          <a:effectLst/>
                        </a:rPr>
                        <a:t>Paraguai</a:t>
                      </a:r>
                    </a:p>
                  </a:txBody>
                  <a:tcPr marL="76200" marR="76200" marT="38100" marB="38100" anchor="ctr"/>
                </a:tc>
                <a:tc>
                  <a:txBody>
                    <a:bodyPr/>
                    <a:lstStyle/>
                    <a:p>
                      <a:r>
                        <a:rPr lang="pt-BR" sz="1800" dirty="0" smtClean="0">
                          <a:effectLst/>
                        </a:rPr>
                        <a:t>1.452.821</a:t>
                      </a:r>
                      <a:endParaRPr lang="pt-BR" sz="1800" dirty="0">
                        <a:effectLst/>
                      </a:endParaRPr>
                    </a:p>
                  </a:txBody>
                  <a:tcPr marL="76200" marR="76200" marT="38100" marB="38100" anchor="ctr"/>
                </a:tc>
                <a:extLst>
                  <a:ext uri="{0D108BD9-81ED-4DB2-BD59-A6C34878D82A}">
                    <a16:rowId xmlns:a16="http://schemas.microsoft.com/office/drawing/2014/main" val="3212143235"/>
                  </a:ext>
                </a:extLst>
              </a:tr>
              <a:tr h="362517">
                <a:tc>
                  <a:txBody>
                    <a:bodyPr/>
                    <a:lstStyle/>
                    <a:p>
                      <a:r>
                        <a:rPr lang="pt-BR" sz="1800" dirty="0">
                          <a:effectLst/>
                        </a:rPr>
                        <a:t>Uruguai</a:t>
                      </a:r>
                    </a:p>
                  </a:txBody>
                  <a:tcPr marL="76200" marR="76200" marT="38100" marB="38100" anchor="ctr"/>
                </a:tc>
                <a:tc>
                  <a:txBody>
                    <a:bodyPr/>
                    <a:lstStyle/>
                    <a:p>
                      <a:r>
                        <a:rPr lang="pt-BR" sz="1800" dirty="0" smtClean="0">
                          <a:effectLst/>
                        </a:rPr>
                        <a:t>1.028.520</a:t>
                      </a:r>
                      <a:endParaRPr lang="pt-BR" sz="1800" dirty="0">
                        <a:effectLst/>
                      </a:endParaRPr>
                    </a:p>
                  </a:txBody>
                  <a:tcPr marL="76200" marR="76200" marT="38100" marB="38100" anchor="ctr"/>
                </a:tc>
                <a:extLst>
                  <a:ext uri="{0D108BD9-81ED-4DB2-BD59-A6C34878D82A}">
                    <a16:rowId xmlns:a16="http://schemas.microsoft.com/office/drawing/2014/main" val="1472800620"/>
                  </a:ext>
                </a:extLst>
              </a:tr>
              <a:tr h="362517">
                <a:tc>
                  <a:txBody>
                    <a:bodyPr/>
                    <a:lstStyle/>
                    <a:p>
                      <a:r>
                        <a:rPr lang="pt-BR" sz="1800" dirty="0">
                          <a:effectLst/>
                        </a:rPr>
                        <a:t>França</a:t>
                      </a:r>
                    </a:p>
                  </a:txBody>
                  <a:tcPr marL="76200" marR="76200" marT="38100" marB="38100" anchor="ctr"/>
                </a:tc>
                <a:tc>
                  <a:txBody>
                    <a:bodyPr/>
                    <a:lstStyle/>
                    <a:p>
                      <a:r>
                        <a:rPr lang="pt-BR" sz="1800" dirty="0" smtClean="0">
                          <a:effectLst/>
                        </a:rPr>
                        <a:t>658.849</a:t>
                      </a:r>
                      <a:endParaRPr lang="pt-BR" sz="1800" dirty="0">
                        <a:effectLst/>
                      </a:endParaRPr>
                    </a:p>
                  </a:txBody>
                  <a:tcPr marL="76200" marR="76200" marT="38100" marB="38100" anchor="ctr"/>
                </a:tc>
                <a:extLst>
                  <a:ext uri="{0D108BD9-81ED-4DB2-BD59-A6C34878D82A}">
                    <a16:rowId xmlns:a16="http://schemas.microsoft.com/office/drawing/2014/main" val="1043110867"/>
                  </a:ext>
                </a:extLst>
              </a:tr>
            </a:tbl>
          </a:graphicData>
        </a:graphic>
      </p:graphicFrame>
      <p:pic>
        <p:nvPicPr>
          <p:cNvPr id="8" name="Imagem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73783" y="156198"/>
            <a:ext cx="6360577" cy="5891904"/>
          </a:xfrm>
          <a:prstGeom prst="rect">
            <a:avLst/>
          </a:prstGeom>
        </p:spPr>
      </p:pic>
    </p:spTree>
    <p:extLst>
      <p:ext uri="{BB962C8B-B14F-4D97-AF65-F5344CB8AC3E}">
        <p14:creationId xmlns:p14="http://schemas.microsoft.com/office/powerpoint/2010/main" val="29196952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41" y="1886926"/>
            <a:ext cx="11100838" cy="4233680"/>
          </a:xfrm>
          <a:prstGeom prst="rect">
            <a:avLst/>
          </a:prstGeom>
        </p:spPr>
      </p:pic>
      <p:sp>
        <p:nvSpPr>
          <p:cNvPr id="3" name="CaixaDeTexto 2"/>
          <p:cNvSpPr txBox="1"/>
          <p:nvPr/>
        </p:nvSpPr>
        <p:spPr>
          <a:xfrm>
            <a:off x="796834" y="40267"/>
            <a:ext cx="10758145" cy="1846659"/>
          </a:xfrm>
          <a:prstGeom prst="rect">
            <a:avLst/>
          </a:prstGeom>
          <a:noFill/>
        </p:spPr>
        <p:txBody>
          <a:bodyPr wrap="square" rtlCol="0">
            <a:spAutoFit/>
          </a:bodyPr>
          <a:lstStyle/>
          <a:p>
            <a:r>
              <a:rPr lang="pt-BR" sz="2400" b="1" dirty="0" smtClean="0"/>
              <a:t>Período Pandêmico</a:t>
            </a:r>
          </a:p>
          <a:p>
            <a:endParaRPr lang="pt-BR" dirty="0"/>
          </a:p>
          <a:p>
            <a:r>
              <a:rPr lang="pt-BR" dirty="0" smtClean="0"/>
              <a:t>No período pandêmico podemos observar um enorme queda no número de turistas no Brasil. Já no mês de março de 2020 observa-se uma queda na quantidade de visitantes, tal queda se prolonga até agosto de 2020, onde há uma pequena tendência de alta, que ainda sim permanece abaixo dos padrões normais, tal situação se prolonga até dezembro de 2021, onde podemos observar uma retomada à normalidade.</a:t>
            </a:r>
            <a:endParaRPr lang="pt-BR" dirty="0"/>
          </a:p>
        </p:txBody>
      </p:sp>
    </p:spTree>
    <p:extLst>
      <p:ext uri="{BB962C8B-B14F-4D97-AF65-F5344CB8AC3E}">
        <p14:creationId xmlns:p14="http://schemas.microsoft.com/office/powerpoint/2010/main" val="392174108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Imagem 1"/>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0407" y="143691"/>
            <a:ext cx="6797659" cy="5812971"/>
          </a:xfrm>
          <a:prstGeom prst="rect">
            <a:avLst/>
          </a:prstGeom>
        </p:spPr>
      </p:pic>
      <p:sp>
        <p:nvSpPr>
          <p:cNvPr id="3" name="CaixaDeTexto 2"/>
          <p:cNvSpPr txBox="1"/>
          <p:nvPr/>
        </p:nvSpPr>
        <p:spPr>
          <a:xfrm>
            <a:off x="7329322" y="300443"/>
            <a:ext cx="4544814" cy="3508653"/>
          </a:xfrm>
          <a:prstGeom prst="rect">
            <a:avLst/>
          </a:prstGeom>
          <a:noFill/>
        </p:spPr>
        <p:txBody>
          <a:bodyPr wrap="square" rtlCol="0">
            <a:spAutoFit/>
          </a:bodyPr>
          <a:lstStyle/>
          <a:p>
            <a:pPr algn="ctr"/>
            <a:r>
              <a:rPr lang="pt-BR" sz="2400" b="1" dirty="0" smtClean="0"/>
              <a:t>Movimentação Por Ano</a:t>
            </a:r>
          </a:p>
          <a:p>
            <a:endParaRPr lang="pt-BR" dirty="0"/>
          </a:p>
          <a:p>
            <a:r>
              <a:rPr lang="pt-BR" dirty="0" smtClean="0"/>
              <a:t>Observamos que ao longos dos anos normais  os padrões se repetem, há sempre uma tendência de alta que se inicia nos meses de outubro ou novembro e encerra-se no mês de março.</a:t>
            </a:r>
          </a:p>
          <a:p>
            <a:endParaRPr lang="pt-BR" dirty="0"/>
          </a:p>
          <a:p>
            <a:r>
              <a:rPr lang="pt-BR" dirty="0" smtClean="0"/>
              <a:t>Podemos observar melhor neste gráfico o quão extremo foi baixa de turistas no período pandêmico, tal situação pode ter custado milhões a economia.</a:t>
            </a:r>
            <a:endParaRPr lang="pt-BR" dirty="0"/>
          </a:p>
        </p:txBody>
      </p:sp>
    </p:spTree>
    <p:extLst>
      <p:ext uri="{BB962C8B-B14F-4D97-AF65-F5344CB8AC3E}">
        <p14:creationId xmlns:p14="http://schemas.microsoft.com/office/powerpoint/2010/main" val="4250877392"/>
      </p:ext>
    </p:extLst>
  </p:cSld>
  <p:clrMapOvr>
    <a:masterClrMapping/>
  </p:clrMapOvr>
</p:sld>
</file>

<file path=ppt/theme/theme1.xml><?xml version="1.0" encoding="utf-8"?>
<a:theme xmlns:a="http://schemas.openxmlformats.org/drawingml/2006/main" name="Retrospectiva">
  <a:themeElements>
    <a:clrScheme name="Retrospectiva">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iva">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iva">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402</TotalTime>
  <Words>322</Words>
  <Application>Microsoft Office PowerPoint</Application>
  <PresentationFormat>Widescreen</PresentationFormat>
  <Paragraphs>32</Paragraphs>
  <Slides>4</Slides>
  <Notes>0</Notes>
  <HiddenSlides>0</HiddenSlides>
  <MMClips>0</MMClips>
  <ScaleCrop>false</ScaleCrop>
  <HeadingPairs>
    <vt:vector size="6" baseType="variant">
      <vt:variant>
        <vt:lpstr>Fontes usadas</vt:lpstr>
      </vt:variant>
      <vt:variant>
        <vt:i4>2</vt:i4>
      </vt:variant>
      <vt:variant>
        <vt:lpstr>Tema</vt:lpstr>
      </vt:variant>
      <vt:variant>
        <vt:i4>1</vt:i4>
      </vt:variant>
      <vt:variant>
        <vt:lpstr>Títulos de slides</vt:lpstr>
      </vt:variant>
      <vt:variant>
        <vt:i4>4</vt:i4>
      </vt:variant>
    </vt:vector>
  </HeadingPairs>
  <TitlesOfParts>
    <vt:vector size="7" baseType="lpstr">
      <vt:lpstr>Calibri</vt:lpstr>
      <vt:lpstr>Calibri Light</vt:lpstr>
      <vt:lpstr>Retrospectiva</vt:lpstr>
      <vt:lpstr>Apresentação do PowerPoint</vt:lpstr>
      <vt:lpstr>Apresentação do PowerPoint</vt:lpstr>
      <vt:lpstr>Apresentação do PowerPoint</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Apresentação do PowerPoint</dc:title>
  <dc:creator>Daniel</dc:creator>
  <cp:lastModifiedBy>Daniel</cp:lastModifiedBy>
  <cp:revision>13</cp:revision>
  <dcterms:created xsi:type="dcterms:W3CDTF">2025-05-15T17:32:58Z</dcterms:created>
  <dcterms:modified xsi:type="dcterms:W3CDTF">2025-05-17T12:07:05Z</dcterms:modified>
</cp:coreProperties>
</file>