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81" r:id="rId10"/>
    <p:sldId id="264" r:id="rId11"/>
    <p:sldId id="266" r:id="rId12"/>
    <p:sldId id="269" r:id="rId13"/>
    <p:sldId id="271" r:id="rId14"/>
    <p:sldId id="280" r:id="rId15"/>
    <p:sldId id="283" r:id="rId16"/>
    <p:sldId id="282" r:id="rId17"/>
    <p:sldId id="267" r:id="rId18"/>
    <p:sldId id="272" r:id="rId19"/>
    <p:sldId id="273" r:id="rId20"/>
    <p:sldId id="274" r:id="rId21"/>
    <p:sldId id="276" r:id="rId22"/>
    <p:sldId id="275" r:id="rId23"/>
    <p:sldId id="278" r:id="rId24"/>
    <p:sldId id="284" r:id="rId25"/>
    <p:sldId id="277" r:id="rId26"/>
    <p:sldId id="279" r:id="rId27"/>
    <p:sldId id="268" r:id="rId28"/>
    <p:sldId id="270" r:id="rId29"/>
    <p:sldId id="26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CF72-2606-BC79-A25B-D4566EC8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4D75-F067-A58A-E8C6-C30A051B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5F0E-13BD-908B-16B4-4BD0719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1A1-BFAB-80AD-5C70-7BB8C63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2519-3F53-6234-B12B-F8FA5FC3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0F8-8F40-6367-367C-6DC67357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5B44-5569-5216-5273-68779A44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C2C9-16FD-585D-2114-E8EE987E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C657-CC19-A5BE-2E63-A8C91BE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F1FB-2AFA-078A-2ED6-DD76188B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F6F51-FBFB-068C-12F0-4D76352E2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46D77-B25B-9FF4-3A4F-2855BC9D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FD7C-5F72-252A-B9F2-2006BE40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A0D5-5D4C-FFBD-BA04-E3DF8D71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AFD0-6C78-04CE-3414-BC9B670A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360-5389-72C8-9711-43B6241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ED04-00B9-1261-3061-2F41A610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BA7C-4FDE-C5AF-DD43-96B89A5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12A2-91E5-7153-FB23-AD7EAD3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1394-9D70-345A-16F9-3B109945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DA1-D293-840D-DBF4-C489147C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7B0F-B554-6E5D-2050-1236FC1D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1599-AC78-D41D-A4C3-5A0BF10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8AB0-F670-6F55-FDFF-B82F19A1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EB6F-06A6-18BC-0F0F-4290D9B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6C7C-18DA-523A-B767-7ABB14B1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B8E-87DF-92C5-2552-24AAFDCC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2496-E430-5CD7-18A9-11104C2E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E49F-0F4C-840D-3D7B-D45C3FB6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16D2-BC5C-FF5F-9EAD-3CF1A1A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D037-D092-170E-8852-25DF677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9143-A4C5-905F-A4E8-D4030501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91EAA-396A-005A-C88B-4F70793D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44BE-B6F0-874B-7ECD-E110DE70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2F425-7145-D8E4-1FE2-00CBBBA6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EA73-57A6-C109-C6A9-53A2106A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294A-E2CF-295B-C6A5-C2FF4FB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C1D8-AE28-26F5-D37D-0F55D32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64537-67B7-B782-5269-C4B1D2D7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174-C835-3763-136A-825A0E4E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97B69-3D91-D9E9-1BFA-D1CD4DDA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5F38-047E-4045-14CE-A9CE093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524C-DA71-0220-9016-576AB0DC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DEBC4-636C-B40C-03FF-CBC2199E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52333-21EF-10B1-C1B2-EFEFC9D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DF51-FC35-85EB-4ACF-C85069E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8DBF-0F59-0DE9-9682-8CA9E469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7194-B1CD-2ACC-C2BE-0B1D1B09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685B-9E5C-7065-7702-9A7D3095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6900-8EEC-3F4D-0AD7-01DB9A40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D0D4-1EA1-21A3-840D-842BB9C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DE04-E3D5-8B2C-693F-8CAEEAAE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1342-C8DF-4810-BBFA-9849D704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3630F-E9EC-D04D-A41B-FF46BEBA6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0A09-1E4D-068C-0294-176EA472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EB0F-05FD-1F61-DAF8-B82B190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9A6B-FE6C-B421-74E2-C009973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D39E-64EC-85EA-DB12-DE9F625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6B0CD-2DBA-8697-7E90-0AC9D81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541D-452F-974E-9B66-86CBE4A8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79B1-3ACD-4766-AF24-36F555B3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27D4-A661-4F17-8E12-541A4D5091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57E4-7ED3-5950-1624-77C0624A7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E440-83E3-5DC7-377D-DF1E1B53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E1EB-56C2-4EA9-931D-0B60A673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77C7-A528-66BA-A8E8-209C3CFCD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VICReg and related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EE51-F6EB-6A0A-4BB4-532A01009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Yann’s general opinions on SSL</a:t>
            </a:r>
          </a:p>
          <a:p>
            <a:r>
              <a:rPr lang="en-US" dirty="0"/>
              <a:t>(as remembered by Dan)</a:t>
            </a:r>
          </a:p>
        </p:txBody>
      </p:sp>
    </p:spTree>
    <p:extLst>
      <p:ext uri="{BB962C8B-B14F-4D97-AF65-F5344CB8AC3E}">
        <p14:creationId xmlns:p14="http://schemas.microsoft.com/office/powerpoint/2010/main" val="189608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0F2E83-2FAD-8B4B-F9EE-CCEC392C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407"/>
            <a:ext cx="121920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05246-D5C5-112A-EC66-1DF50A51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2153" y="3179379"/>
            <a:ext cx="8978581" cy="367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B8A1DD-FBA1-6D3E-F7C3-921602A5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93885" cy="4538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/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Goal: maximize the info content of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D98AD7-6041-350B-AB69-60167B45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66" y="1033869"/>
                <a:ext cx="4130883" cy="1323439"/>
              </a:xfrm>
              <a:prstGeom prst="rect">
                <a:avLst/>
              </a:prstGeom>
              <a:blipFill>
                <a:blip r:embed="rId4"/>
                <a:stretch>
                  <a:fillRect l="-5162" t="-8295" r="-796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1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836DE-1809-BE6E-A683-152531C7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19" y="1448175"/>
            <a:ext cx="5985720" cy="149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99154-59CF-286C-A922-E336214E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57" y="3209589"/>
            <a:ext cx="4126644" cy="73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250A9-D421-9911-0B41-8DDF4939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79" y="4176179"/>
            <a:ext cx="9753600" cy="127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C2931-7DA6-64D6-9941-1F45F1DF5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366" y="5584992"/>
            <a:ext cx="3329826" cy="103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6CFF5-8103-AAC1-F83A-61547C88C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801" y="187427"/>
            <a:ext cx="5222956" cy="1192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DDDF0E-9209-300D-49D8-12E1CE82B3E0}"/>
              </a:ext>
            </a:extLst>
          </p:cNvPr>
          <p:cNvSpPr txBox="1"/>
          <p:nvPr/>
        </p:nvSpPr>
        <p:spPr>
          <a:xfrm>
            <a:off x="1971244" y="2403952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E61B1-A9D6-480E-0A2D-1AB4C951307E}"/>
              </a:ext>
            </a:extLst>
          </p:cNvPr>
          <p:cNvSpPr txBox="1"/>
          <p:nvPr/>
        </p:nvSpPr>
        <p:spPr>
          <a:xfrm>
            <a:off x="451073" y="4876814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A9B02-1511-EE2D-284E-8C40BF55475A}"/>
              </a:ext>
            </a:extLst>
          </p:cNvPr>
          <p:cNvSpPr txBox="1"/>
          <p:nvPr/>
        </p:nvSpPr>
        <p:spPr>
          <a:xfrm>
            <a:off x="2436868" y="343427"/>
            <a:ext cx="597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4529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256-3E39-9117-E027-91BB7E9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expander?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95-086B-19C9-C348-46CF2C39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eliminate the information by which the two representations differ, </a:t>
            </a:r>
          </a:p>
          <a:p>
            <a:r>
              <a:rPr lang="en-US" sz="3600" dirty="0"/>
              <a:t>expand the dimension in a non-linear fashion so that decorrelating the embedding variables will reduce the dependencies (not just the correlations) between the variables of the representation vector. </a:t>
            </a:r>
          </a:p>
          <a:p>
            <a:r>
              <a:rPr lang="zh-CN" altLang="en-US" sz="3600" dirty="0"/>
              <a:t>其实早从 </a:t>
            </a:r>
            <a:r>
              <a:rPr lang="en-US" altLang="zh-CN" sz="3600" dirty="0" err="1"/>
              <a:t>SimCLR</a:t>
            </a:r>
            <a:r>
              <a:rPr lang="en-US" altLang="zh-CN" sz="3600" dirty="0"/>
              <a:t> </a:t>
            </a:r>
            <a:r>
              <a:rPr lang="zh-CN" altLang="en-US" sz="3600" dirty="0"/>
              <a:t>就开始有了。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91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D358EA-F7E5-1735-C2FA-8E742F4D803F}"/>
              </a:ext>
            </a:extLst>
          </p:cNvPr>
          <p:cNvSpPr/>
          <p:nvPr/>
        </p:nvSpPr>
        <p:spPr>
          <a:xfrm>
            <a:off x="2734010" y="2591566"/>
            <a:ext cx="1801230" cy="1883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A37E3-9F22-4742-9FF3-863BCA6E74AF}"/>
              </a:ext>
            </a:extLst>
          </p:cNvPr>
          <p:cNvSpPr/>
          <p:nvPr/>
        </p:nvSpPr>
        <p:spPr>
          <a:xfrm>
            <a:off x="300204" y="2407767"/>
            <a:ext cx="1566121" cy="144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2C5B8-41AE-88C7-D1C6-236A9AFBC5A8}"/>
              </a:ext>
            </a:extLst>
          </p:cNvPr>
          <p:cNvSpPr/>
          <p:nvPr/>
        </p:nvSpPr>
        <p:spPr>
          <a:xfrm>
            <a:off x="6309665" y="2591566"/>
            <a:ext cx="1455951" cy="1497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E97ACF-C9F6-710C-36F3-643FB0CEFD2B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A912-B869-AE0A-B169-7ADEB5179EF0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4A912-B869-AE0A-B169-7ADEB517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  <a:p>
            <a:r>
              <a:rPr lang="en-US" sz="3200" dirty="0"/>
              <a:t>VICReg: maximize info content. </a:t>
            </a:r>
          </a:p>
          <a:p>
            <a:r>
              <a:rPr lang="en-US" sz="3200" dirty="0"/>
              <a:t>Overall effect: encode whatever’s predictable. </a:t>
            </a:r>
          </a:p>
          <a:p>
            <a:pPr lvl="1"/>
            <a:r>
              <a:rPr lang="zh-CN" altLang="en-US" sz="2800" dirty="0"/>
              <a:t>抓住规律。</a:t>
            </a:r>
            <a:endParaRPr lang="en-US" altLang="zh-CN" sz="2800" dirty="0"/>
          </a:p>
          <a:p>
            <a:pPr lvl="1"/>
            <a:r>
              <a:rPr lang="en-US" sz="2800" dirty="0"/>
              <a:t>Perception </a:t>
            </a:r>
            <a:r>
              <a:rPr lang="zh-CN" altLang="en-US" sz="2800" dirty="0"/>
              <a:t>会无视 </a:t>
            </a:r>
            <a:r>
              <a:rPr lang="en-US" altLang="zh-CN" sz="2800" dirty="0"/>
              <a:t>the unpredictable.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D358EA-F7E5-1735-C2FA-8E742F4D803F}"/>
              </a:ext>
            </a:extLst>
          </p:cNvPr>
          <p:cNvSpPr/>
          <p:nvPr/>
        </p:nvSpPr>
        <p:spPr>
          <a:xfrm>
            <a:off x="2734010" y="2591566"/>
            <a:ext cx="1801230" cy="1883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074400-736F-B9EE-BD5D-DCE3490E7299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14E3E-4DD3-BE5A-DC70-45BE0979518B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14E3E-4DD3-BE5A-DC70-45BE0979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77-6316-FC38-8529-EBD5DF7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 + JEPA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FE2C-C792-B382-7B44-05C96E00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786" y="1226858"/>
            <a:ext cx="4016009" cy="5353145"/>
          </a:xfrm>
        </p:spPr>
        <p:txBody>
          <a:bodyPr>
            <a:normAutofit/>
          </a:bodyPr>
          <a:lstStyle/>
          <a:p>
            <a:r>
              <a:rPr lang="en-US" sz="3200" dirty="0"/>
              <a:t>Without VICReg: collapse. </a:t>
            </a:r>
          </a:p>
          <a:p>
            <a:r>
              <a:rPr lang="en-US" sz="3200" dirty="0"/>
              <a:t>VICReg: maximize info content. </a:t>
            </a:r>
          </a:p>
          <a:p>
            <a:r>
              <a:rPr lang="en-US" sz="3200" dirty="0"/>
              <a:t>Overall effect: encode whatever’s predictable. </a:t>
            </a:r>
          </a:p>
          <a:p>
            <a:pPr lvl="1"/>
            <a:r>
              <a:rPr lang="zh-CN" altLang="en-US" sz="2800" dirty="0"/>
              <a:t>抓住规律。</a:t>
            </a:r>
            <a:endParaRPr lang="en-US" altLang="zh-CN" sz="2800" dirty="0"/>
          </a:p>
          <a:p>
            <a:pPr lvl="1"/>
            <a:r>
              <a:rPr lang="en-US" sz="2800" dirty="0"/>
              <a:t>Perception </a:t>
            </a:r>
            <a:r>
              <a:rPr lang="zh-CN" altLang="en-US" sz="2800" dirty="0"/>
              <a:t>会无视 </a:t>
            </a:r>
            <a:r>
              <a:rPr lang="en-US" altLang="zh-CN" sz="2800" dirty="0"/>
              <a:t>the unpredictable.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3B7C1-7411-B9D8-A874-5F0D7F277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76" y="1452012"/>
            <a:ext cx="7355240" cy="43031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7A6E97-72D2-4EC2-90EE-6FD5B9AB3340}"/>
              </a:ext>
            </a:extLst>
          </p:cNvPr>
          <p:cNvCxnSpPr/>
          <p:nvPr/>
        </p:nvCxnSpPr>
        <p:spPr>
          <a:xfrm>
            <a:off x="670866" y="5936708"/>
            <a:ext cx="6511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EFB1C-7F23-1198-1082-D859BBABA000}"/>
                  </a:ext>
                </a:extLst>
              </p:cNvPr>
              <p:cNvSpPr txBox="1"/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2EFB1C-7F23-1198-1082-D859BBAB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39" y="5936884"/>
                <a:ext cx="70762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7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4CB6-EE11-C5D9-4094-CD76D74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Barlow Twins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592B-A034-3345-B992-0CD6B32AB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428" y="1323353"/>
            <a:ext cx="9833144" cy="5249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9A20C-42EE-8922-1EDA-EA9E7AD398D2}"/>
              </a:ext>
            </a:extLst>
          </p:cNvPr>
          <p:cNvSpPr txBox="1"/>
          <p:nvPr/>
        </p:nvSpPr>
        <p:spPr>
          <a:xfrm>
            <a:off x="7930927" y="243534"/>
            <a:ext cx="4011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 w/ VICReg: </a:t>
            </a:r>
          </a:p>
          <a:p>
            <a:r>
              <a:rPr lang="en-US" sz="3200" b="1" dirty="0"/>
              <a:t>Cross</a:t>
            </a:r>
            <a:r>
              <a:rPr lang="en-US" sz="3200" dirty="0"/>
              <a:t>-corr. of A and B</a:t>
            </a:r>
          </a:p>
        </p:txBody>
      </p:sp>
    </p:spTree>
    <p:extLst>
      <p:ext uri="{BB962C8B-B14F-4D97-AF65-F5344CB8AC3E}">
        <p14:creationId xmlns:p14="http://schemas.microsoft.com/office/powerpoint/2010/main" val="378561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B902A-ADF9-1B10-401C-6A86D0C15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997" y="1285093"/>
            <a:ext cx="6822006" cy="50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F13-F269-0EEC-12C5-39838CEB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SimCLR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7AC99-3885-E6E2-DA7A-0C3A1138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387"/>
            <a:ext cx="12192000" cy="238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B39E3-7E5D-658C-7B2E-9A1AD0AD7892}"/>
              </a:ext>
            </a:extLst>
          </p:cNvPr>
          <p:cNvSpPr txBox="1"/>
          <p:nvPr/>
        </p:nvSpPr>
        <p:spPr>
          <a:xfrm>
            <a:off x="1468094" y="4581189"/>
            <a:ext cx="9219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VICReg </a:t>
            </a:r>
            <a:r>
              <a:rPr lang="zh-CN" altLang="en-US" sz="3200" dirty="0"/>
              <a:t>提升 </a:t>
            </a:r>
            <a:r>
              <a:rPr lang="en-US" altLang="zh-CN" sz="3200" dirty="0"/>
              <a:t>batch</a:t>
            </a:r>
            <a:r>
              <a:rPr lang="zh-CN" altLang="en-US" sz="3200" dirty="0"/>
              <a:t> </a:t>
            </a:r>
            <a:r>
              <a:rPr lang="en-US" altLang="zh-CN" sz="3200" dirty="0"/>
              <a:t>variance. </a:t>
            </a:r>
          </a:p>
          <a:p>
            <a:r>
              <a:rPr lang="en-US" sz="3200" dirty="0" err="1"/>
              <a:t>SimCLR</a:t>
            </a:r>
            <a:r>
              <a:rPr lang="en-US" sz="3200" dirty="0"/>
              <a:t> </a:t>
            </a:r>
            <a:r>
              <a:rPr lang="zh-CN" altLang="en-US" sz="3200" dirty="0"/>
              <a:t>在 </a:t>
            </a:r>
            <a:r>
              <a:rPr lang="en-US" altLang="zh-CN" sz="3200" dirty="0"/>
              <a:t>unit sphere </a:t>
            </a:r>
            <a:r>
              <a:rPr lang="zh-CN" altLang="en-US" sz="3200" dirty="0"/>
              <a:t>两两互斥，</a:t>
            </a:r>
            <a:r>
              <a:rPr lang="en-US" altLang="zh-CN" sz="3200" dirty="0"/>
              <a:t>for every pair in a batch.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360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F34-7ADB-D7FD-DB56-D76FA868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7A52-1A5A-2D01-2F6A-945004C3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Intro: Yann’s </a:t>
            </a:r>
            <a:r>
              <a:rPr lang="zh-CN" altLang="en-US" sz="3600" dirty="0"/>
              <a:t>指点江山</a:t>
            </a:r>
            <a:endParaRPr lang="en-US" sz="3600" dirty="0"/>
          </a:p>
          <a:p>
            <a:r>
              <a:rPr lang="en-US" sz="3600" dirty="0"/>
              <a:t>VICReg</a:t>
            </a:r>
          </a:p>
          <a:p>
            <a:r>
              <a:rPr lang="en-US" sz="3600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385474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FF428-6D5A-9939-489A-616DE8BE9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618" y="434369"/>
            <a:ext cx="7502064" cy="59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F5024-DFC5-4CFD-92C0-2B236CE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/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留着之前 </a:t>
                </a:r>
                <a:r>
                  <a:rPr lang="en-US" altLang="zh-CN" sz="3200" dirty="0"/>
                  <a:t>batch </a:t>
                </a:r>
                <a:r>
                  <a:rPr lang="zh-CN" altLang="en-US" sz="32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0" dirty="0"/>
              </a:p>
              <a:p>
                <a:r>
                  <a:rPr lang="en-US" sz="3200" dirty="0"/>
                  <a:t>Batch size can be small. </a:t>
                </a:r>
              </a:p>
              <a:p>
                <a:r>
                  <a:rPr lang="zh-CN" altLang="en-US" sz="3200" dirty="0"/>
                  <a:t>依然需要 </a:t>
                </a:r>
                <a:r>
                  <a:rPr lang="en-US" altLang="zh-CN" sz="3200" dirty="0"/>
                  <a:t>negative pairs. 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D512CB-75BA-5645-F76F-0403140BF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08" y="238481"/>
                <a:ext cx="4329998" cy="1569660"/>
              </a:xfrm>
              <a:prstGeom prst="rect">
                <a:avLst/>
              </a:prstGeom>
              <a:blipFill>
                <a:blip r:embed="rId3"/>
                <a:stretch>
                  <a:fillRect l="-3662" t="-5039" r="-493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2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AA4F-A8B7-1540-901C-AF23D391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4031-3885-2888-5351-616215ED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479"/>
            <a:ext cx="12192000" cy="427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17E0-AE97-B3DF-9FD1-01B64368F627}"/>
              </a:ext>
            </a:extLst>
          </p:cNvPr>
          <p:cNvSpPr txBox="1"/>
          <p:nvPr/>
        </p:nvSpPr>
        <p:spPr>
          <a:xfrm>
            <a:off x="7765508" y="238481"/>
            <a:ext cx="4329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Branch asymmetry. </a:t>
            </a:r>
          </a:p>
          <a:p>
            <a:r>
              <a:rPr lang="en-US" sz="3200" dirty="0"/>
              <a:t>Momentum encoder.  </a:t>
            </a:r>
          </a:p>
        </p:txBody>
      </p:sp>
    </p:spTree>
    <p:extLst>
      <p:ext uri="{BB962C8B-B14F-4D97-AF65-F5344CB8AC3E}">
        <p14:creationId xmlns:p14="http://schemas.microsoft.com/office/powerpoint/2010/main" val="202880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74CF-9544-2328-A847-95A337E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0382D-DCCA-62A1-9CC7-868CA6D9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089" y="1213076"/>
            <a:ext cx="7290972" cy="5525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/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“BYOL</a:t>
                </a:r>
                <a:r>
                  <a:rPr lang="zh-CN" altLang="en-US" sz="3200" dirty="0"/>
                  <a:t>可能是用了</a:t>
                </a:r>
                <a:r>
                  <a:rPr lang="en-US" altLang="zh-CN" sz="3200" dirty="0"/>
                  <a:t>BN</a:t>
                </a:r>
                <a:r>
                  <a:rPr lang="zh-CN" altLang="en-US" sz="3200" dirty="0"/>
                  <a:t>才</a:t>
                </a:r>
                <a:r>
                  <a:rPr lang="en-US" altLang="zh-CN" sz="3200" dirty="0"/>
                  <a:t>work</a:t>
                </a:r>
                <a:r>
                  <a:rPr lang="zh-CN" altLang="en-US" sz="3200" dirty="0"/>
                  <a:t>的。让我们只 </a:t>
                </a:r>
                <a:r>
                  <a:rPr lang="en-US" altLang="zh-CN" sz="3200" dirty="0"/>
                  <a:t>whiten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试试。</a:t>
                </a:r>
                <a:r>
                  <a:rPr lang="en-US" altLang="zh-CN" sz="3200" dirty="0"/>
                  <a:t>”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322780-D3DD-7930-0B0F-205BD8BD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50" y="238481"/>
                <a:ext cx="3911856" cy="1569660"/>
              </a:xfrm>
              <a:prstGeom prst="rect">
                <a:avLst/>
              </a:prstGeom>
              <a:blipFill>
                <a:blip r:embed="rId3"/>
                <a:stretch>
                  <a:fillRect l="-3894" t="-5039" r="-2804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5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337C-FC54-E03C-75CC-06C9B0F2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FDBAA-C46E-0E62-A090-3A3C14A03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421" y="0"/>
            <a:ext cx="38312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FADF8-0F0B-8FA7-5B7A-C6AFF6801BC4}"/>
              </a:ext>
            </a:extLst>
          </p:cNvPr>
          <p:cNvSpPr txBox="1"/>
          <p:nvPr/>
        </p:nvSpPr>
        <p:spPr>
          <a:xfrm>
            <a:off x="7131401" y="238481"/>
            <a:ext cx="496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Clustering </a:t>
            </a:r>
            <a:r>
              <a:rPr lang="zh-CN" altLang="en-US" sz="3200" dirty="0"/>
              <a:t>自带了 </a:t>
            </a:r>
            <a:r>
              <a:rPr lang="en-US" altLang="zh-CN" sz="3200" dirty="0"/>
              <a:t>stop-grad.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C5F03-2126-38AA-9807-85AEEBA19429}"/>
              </a:ext>
            </a:extLst>
          </p:cNvPr>
          <p:cNvSpPr txBox="1"/>
          <p:nvPr/>
        </p:nvSpPr>
        <p:spPr>
          <a:xfrm>
            <a:off x="6933816" y="3379605"/>
            <a:ext cx="4356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猜猜全称是啥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27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337C-FC54-E03C-75CC-06C9B0F2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FDBAA-C46E-0E62-A090-3A3C14A03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421" y="0"/>
            <a:ext cx="38312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FADF8-0F0B-8FA7-5B7A-C6AFF6801BC4}"/>
              </a:ext>
            </a:extLst>
          </p:cNvPr>
          <p:cNvSpPr txBox="1"/>
          <p:nvPr/>
        </p:nvSpPr>
        <p:spPr>
          <a:xfrm>
            <a:off x="7131401" y="238481"/>
            <a:ext cx="496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Clustering </a:t>
            </a:r>
            <a:r>
              <a:rPr lang="zh-CN" altLang="en-US" sz="3200" dirty="0"/>
              <a:t>自带了 </a:t>
            </a:r>
            <a:r>
              <a:rPr lang="en-US" altLang="zh-CN" sz="3200" dirty="0"/>
              <a:t>stop-grad.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C5F03-2126-38AA-9807-85AEEBA19429}"/>
              </a:ext>
            </a:extLst>
          </p:cNvPr>
          <p:cNvSpPr txBox="1"/>
          <p:nvPr/>
        </p:nvSpPr>
        <p:spPr>
          <a:xfrm>
            <a:off x="6933816" y="3379605"/>
            <a:ext cx="43560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Sw</a:t>
            </a:r>
            <a:r>
              <a:rPr lang="en-US" sz="2800" dirty="0"/>
              <a:t>apping </a:t>
            </a:r>
            <a:r>
              <a:rPr lang="en-US" sz="2800" b="1" dirty="0"/>
              <a:t>A</a:t>
            </a:r>
            <a:r>
              <a:rPr lang="en-US" sz="2800" dirty="0"/>
              <a:t>ssignments </a:t>
            </a:r>
            <a:br>
              <a:rPr lang="en-US" sz="2800" dirty="0"/>
            </a:br>
            <a:r>
              <a:rPr lang="en-US" sz="2800" dirty="0"/>
              <a:t>between multiple </a:t>
            </a:r>
            <a:br>
              <a:rPr lang="en-US" sz="2800" dirty="0"/>
            </a:br>
            <a:r>
              <a:rPr lang="en-US" sz="2800" b="1" dirty="0"/>
              <a:t>V</a:t>
            </a:r>
            <a:r>
              <a:rPr lang="en-US" sz="2800" dirty="0"/>
              <a:t>iews of the same image </a:t>
            </a:r>
          </a:p>
        </p:txBody>
      </p:sp>
    </p:spTree>
    <p:extLst>
      <p:ext uri="{BB962C8B-B14F-4D97-AF65-F5344CB8AC3E}">
        <p14:creationId xmlns:p14="http://schemas.microsoft.com/office/powerpoint/2010/main" val="329374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10F9-3F02-1B52-B4E9-FCC070E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SimSiam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504CC-AC4A-7142-B5A2-EE03886C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6" y="1378495"/>
            <a:ext cx="7657068" cy="518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ED029-066D-7237-4A9E-5D37988BD02F}"/>
              </a:ext>
            </a:extLst>
          </p:cNvPr>
          <p:cNvSpPr txBox="1"/>
          <p:nvPr/>
        </p:nvSpPr>
        <p:spPr>
          <a:xfrm>
            <a:off x="7985444" y="468690"/>
            <a:ext cx="38705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Stop grad is all you need. </a:t>
            </a:r>
          </a:p>
          <a:p>
            <a:r>
              <a:rPr lang="zh-CN" altLang="en-US" sz="3200" dirty="0"/>
              <a:t>你们没 </a:t>
            </a:r>
            <a:r>
              <a:rPr lang="en-US" altLang="zh-CN" sz="3200" dirty="0"/>
              <a:t>ablate </a:t>
            </a:r>
            <a:r>
              <a:rPr lang="zh-CN" altLang="en-US" sz="3200" dirty="0"/>
              <a:t>掉的我帮你们 </a:t>
            </a:r>
            <a:r>
              <a:rPr lang="en-US" altLang="zh-CN" sz="3200" dirty="0"/>
              <a:t>ablate </a:t>
            </a:r>
            <a:r>
              <a:rPr lang="zh-CN" altLang="en-US" sz="3200" dirty="0"/>
              <a:t>了。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3200" dirty="0"/>
          </a:p>
          <a:p>
            <a:r>
              <a:rPr lang="zh-CN" altLang="en-US" sz="2400" dirty="0"/>
              <a:t>有趣的是，之前的结果也做了 </a:t>
            </a:r>
            <a:r>
              <a:rPr lang="en-US" altLang="zh-CN" sz="2400" dirty="0"/>
              <a:t>ablation </a:t>
            </a:r>
            <a:r>
              <a:rPr lang="zh-CN" altLang="en-US" sz="2400" dirty="0"/>
              <a:t>实验，没 </a:t>
            </a:r>
            <a:r>
              <a:rPr lang="en-US" altLang="zh-CN" sz="2400" dirty="0"/>
              <a:t>ablate </a:t>
            </a:r>
            <a:r>
              <a:rPr lang="zh-CN" altLang="en-US" sz="2400" dirty="0"/>
              <a:t>掉。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5A826-979B-7770-0858-D53A0D5AF06B}"/>
              </a:ext>
            </a:extLst>
          </p:cNvPr>
          <p:cNvSpPr txBox="1"/>
          <p:nvPr/>
        </p:nvSpPr>
        <p:spPr>
          <a:xfrm>
            <a:off x="7232490" y="5479505"/>
            <a:ext cx="5037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“BYOL without momentum encoder. </a:t>
            </a:r>
            <a:r>
              <a:rPr lang="en-US" sz="2400" i="1" dirty="0" err="1"/>
              <a:t>SimCLR</a:t>
            </a:r>
            <a:r>
              <a:rPr lang="en-US" sz="2400" i="1" dirty="0"/>
              <a:t> without negative samples. </a:t>
            </a:r>
            <a:r>
              <a:rPr lang="en-US" sz="2400" i="1" dirty="0" err="1"/>
              <a:t>SwAV</a:t>
            </a:r>
            <a:r>
              <a:rPr lang="en-US" sz="2400" i="1" dirty="0"/>
              <a:t> without online clustering.”</a:t>
            </a:r>
          </a:p>
        </p:txBody>
      </p:sp>
    </p:spTree>
    <p:extLst>
      <p:ext uri="{BB962C8B-B14F-4D97-AF65-F5344CB8AC3E}">
        <p14:creationId xmlns:p14="http://schemas.microsoft.com/office/powerpoint/2010/main" val="349678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684-64D7-7051-4E01-9799AC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11386-1E6F-B346-D971-E9F3772BE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33255"/>
            <a:ext cx="12192000" cy="44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385D-4584-2971-8BAF-60274CB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F8-FB50-06F2-F690-EA1DB6FB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does not require that the weights of the two branches be shared, not that the architectures be identical, nor that the inputs be of the same nature; </a:t>
            </a:r>
          </a:p>
          <a:p>
            <a:r>
              <a:rPr lang="en-US" dirty="0"/>
              <a:t>does not require a memory bank, nor contrastive samples, nor a large batch size; </a:t>
            </a:r>
          </a:p>
          <a:p>
            <a:r>
              <a:rPr lang="en-US" dirty="0"/>
              <a:t>does not require batch-wise nor feature-wise normalization; and </a:t>
            </a:r>
          </a:p>
          <a:p>
            <a:r>
              <a:rPr lang="en-US" dirty="0"/>
              <a:t>does not require vector quantization nor a predictor module.</a:t>
            </a:r>
          </a:p>
        </p:txBody>
      </p:sp>
    </p:spTree>
    <p:extLst>
      <p:ext uri="{BB962C8B-B14F-4D97-AF65-F5344CB8AC3E}">
        <p14:creationId xmlns:p14="http://schemas.microsoft.com/office/powerpoint/2010/main" val="303674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A07C-0775-95F0-F6CF-6ABE5C9F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D2C8-F39D-6288-9516-2750D008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Compares performance of downstream tasks with frozen representations.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79930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554B-2D43-F435-5C51-D1C5806A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16"/>
            <a:ext cx="10515600" cy="714694"/>
          </a:xfrm>
        </p:spPr>
        <p:txBody>
          <a:bodyPr/>
          <a:lstStyle/>
          <a:p>
            <a:r>
              <a:rPr lang="en-US" dirty="0"/>
              <a:t>Bib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8385-945C-DAF7-A322-76254442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6" y="813310"/>
            <a:ext cx="11830528" cy="57896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Bardes, A., Ponce, J., &amp; </a:t>
            </a:r>
            <a:r>
              <a:rPr lang="en-US" dirty="0" err="1"/>
              <a:t>LeCun</a:t>
            </a:r>
            <a:r>
              <a:rPr lang="en-US" dirty="0"/>
              <a:t>, Y. (2021). </a:t>
            </a:r>
            <a:r>
              <a:rPr lang="en-US" dirty="0" err="1"/>
              <a:t>Vicreg</a:t>
            </a:r>
            <a:r>
              <a:rPr lang="en-US" dirty="0"/>
              <a:t>: Variance-invariance-covariance regularization for self-supervised learning. </a:t>
            </a:r>
            <a:r>
              <a:rPr lang="en-US" dirty="0" err="1"/>
              <a:t>arXiv</a:t>
            </a:r>
            <a:r>
              <a:rPr lang="en-US" dirty="0"/>
              <a:t> preprint arXiv:2105.04906.</a:t>
            </a:r>
          </a:p>
          <a:p>
            <a:r>
              <a:rPr lang="en-US" dirty="0" err="1"/>
              <a:t>Zbontar</a:t>
            </a:r>
            <a:r>
              <a:rPr lang="en-US" dirty="0"/>
              <a:t>, J., Jing, L.,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LeCun</a:t>
            </a:r>
            <a:r>
              <a:rPr lang="en-US" dirty="0"/>
              <a:t>, Y., &amp; Deny, S. (2021, July). Barlow twins: Self-supervised learning via redundancy reduction. In International Conference on Machine Learning (pp. 12310-12320). PMLR.</a:t>
            </a:r>
          </a:p>
          <a:p>
            <a:r>
              <a:rPr lang="en-US" dirty="0"/>
              <a:t>Chen, T., </a:t>
            </a:r>
            <a:r>
              <a:rPr lang="en-US" dirty="0" err="1"/>
              <a:t>Kornblith</a:t>
            </a:r>
            <a:r>
              <a:rPr lang="en-US" dirty="0"/>
              <a:t>, S., </a:t>
            </a:r>
            <a:r>
              <a:rPr lang="en-US" dirty="0" err="1"/>
              <a:t>Norouzi</a:t>
            </a:r>
            <a:r>
              <a:rPr lang="en-US" dirty="0"/>
              <a:t>, M., &amp; Hinton, G. (2020, November). A simple framework for contrastive learning of visual representations. In International conference on machine learning (pp. 1597-1607). PMLR.</a:t>
            </a:r>
          </a:p>
          <a:p>
            <a:r>
              <a:rPr lang="en-US" dirty="0"/>
              <a:t>He, K., Fan, H., Wu, Y., </a:t>
            </a:r>
            <a:r>
              <a:rPr lang="en-US" dirty="0" err="1"/>
              <a:t>Xie</a:t>
            </a:r>
            <a:r>
              <a:rPr lang="en-US" dirty="0"/>
              <a:t>, S., &amp; </a:t>
            </a:r>
            <a:r>
              <a:rPr lang="en-US" dirty="0" err="1"/>
              <a:t>Girshick</a:t>
            </a:r>
            <a:r>
              <a:rPr lang="en-US" dirty="0"/>
              <a:t>, R. (2020). Momentum contrast for unsupervised visual representation learning. In Proceedings of the IEEE/CVF conference on computer vision and pattern recognition (pp. 9729-9738).</a:t>
            </a:r>
          </a:p>
          <a:p>
            <a:r>
              <a:rPr lang="en-US" dirty="0"/>
              <a:t>Hadsell, R., Chopra, S., &amp; </a:t>
            </a:r>
            <a:r>
              <a:rPr lang="en-US" dirty="0" err="1"/>
              <a:t>LeCun</a:t>
            </a:r>
            <a:r>
              <a:rPr lang="en-US" dirty="0"/>
              <a:t>, Y. (2006, June). Dimensionality reduction by learning an invariant mapping. In 2006 IEEE Computer Society Conference on Computer Vision and Pattern Recognition (CVPR'06) (Vol. 2, pp. 1735-1742). IEEE.</a:t>
            </a:r>
          </a:p>
          <a:p>
            <a:r>
              <a:rPr lang="en-US" dirty="0" err="1"/>
              <a:t>Ermolov</a:t>
            </a:r>
            <a:r>
              <a:rPr lang="en-US" dirty="0"/>
              <a:t>, A., </a:t>
            </a:r>
            <a:r>
              <a:rPr lang="en-US" dirty="0" err="1"/>
              <a:t>Siarohin</a:t>
            </a:r>
            <a:r>
              <a:rPr lang="en-US" dirty="0"/>
              <a:t>, A., </a:t>
            </a:r>
            <a:r>
              <a:rPr lang="en-US" dirty="0" err="1"/>
              <a:t>Sangineto</a:t>
            </a:r>
            <a:r>
              <a:rPr lang="en-US" dirty="0"/>
              <a:t>, E., &amp; </a:t>
            </a:r>
            <a:r>
              <a:rPr lang="en-US" dirty="0" err="1"/>
              <a:t>Sebe</a:t>
            </a:r>
            <a:r>
              <a:rPr lang="en-US" dirty="0"/>
              <a:t>, N. (2021, July). Whitening for self-supervised representation learning. In International Conference on Machine Learning (pp. 3015-3024). PMLR.</a:t>
            </a:r>
          </a:p>
          <a:p>
            <a:r>
              <a:rPr lang="en-US" dirty="0"/>
              <a:t>Grill, J. B., </a:t>
            </a:r>
            <a:r>
              <a:rPr lang="en-US" dirty="0" err="1"/>
              <a:t>Strub</a:t>
            </a:r>
            <a:r>
              <a:rPr lang="en-US" dirty="0"/>
              <a:t>, F., </a:t>
            </a:r>
            <a:r>
              <a:rPr lang="en-US" dirty="0" err="1"/>
              <a:t>Altché</a:t>
            </a:r>
            <a:r>
              <a:rPr lang="en-US" dirty="0"/>
              <a:t>, F., </a:t>
            </a:r>
            <a:r>
              <a:rPr lang="en-US" dirty="0" err="1"/>
              <a:t>Tallec</a:t>
            </a:r>
            <a:r>
              <a:rPr lang="en-US" dirty="0"/>
              <a:t>, C., </a:t>
            </a:r>
            <a:r>
              <a:rPr lang="en-US" dirty="0" err="1"/>
              <a:t>Richemond</a:t>
            </a:r>
            <a:r>
              <a:rPr lang="en-US" dirty="0"/>
              <a:t>, P., </a:t>
            </a:r>
            <a:r>
              <a:rPr lang="en-US" dirty="0" err="1"/>
              <a:t>Buchatskaya</a:t>
            </a:r>
            <a:r>
              <a:rPr lang="en-US" dirty="0"/>
              <a:t>, E., ... &amp; </a:t>
            </a:r>
            <a:r>
              <a:rPr lang="en-US" dirty="0" err="1"/>
              <a:t>Valko</a:t>
            </a:r>
            <a:r>
              <a:rPr lang="en-US" dirty="0"/>
              <a:t>, M. (2020). Bootstrap your own latent-a new approach to self-supervised learning. Advances in neural information processing systems, 33, 21271-21284.</a:t>
            </a:r>
          </a:p>
          <a:p>
            <a:r>
              <a:rPr lang="en-US" dirty="0"/>
              <a:t>Chen, X., &amp; He, K. (2021). Exploring simple </a:t>
            </a:r>
            <a:r>
              <a:rPr lang="en-US" dirty="0" err="1"/>
              <a:t>siamese</a:t>
            </a:r>
            <a:r>
              <a:rPr lang="en-US" dirty="0"/>
              <a:t> representation learning. In Proceedings of the IEEE/CVF Conference on Computer Vision and Pattern Recognition (pp. 15750-15758).</a:t>
            </a:r>
          </a:p>
          <a:p>
            <a:r>
              <a:rPr lang="en-US" dirty="0"/>
              <a:t>Caron, M., </a:t>
            </a:r>
            <a:r>
              <a:rPr lang="en-US" dirty="0" err="1"/>
              <a:t>Misra</a:t>
            </a:r>
            <a:r>
              <a:rPr lang="en-US" dirty="0"/>
              <a:t>, I., </a:t>
            </a:r>
            <a:r>
              <a:rPr lang="en-US" dirty="0" err="1"/>
              <a:t>Mairal</a:t>
            </a:r>
            <a:r>
              <a:rPr lang="en-US" dirty="0"/>
              <a:t>, J., Goyal, P., Bojanowski, P., &amp; </a:t>
            </a:r>
            <a:r>
              <a:rPr lang="en-US" dirty="0" err="1"/>
              <a:t>Joulin</a:t>
            </a:r>
            <a:r>
              <a:rPr lang="en-US" dirty="0"/>
              <a:t>, A. (2020). Unsupervised learning of visual features by contrasting cluster assignments. Advances in Neural Information Processing Systems, 33, 9912-9924.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</a:t>
            </a:r>
            <a:r>
              <a:rPr lang="en-US" dirty="0" err="1"/>
              <a:t>Komodakis</a:t>
            </a:r>
            <a:r>
              <a:rPr lang="en-US" dirty="0"/>
              <a:t>, N., Pérez, P., &amp; Cord, M. (2020). Learning representations by predicting bags of visual words. In Proceedings of the IEEE/CVF Conference on Computer Vision and Pattern Recognition (pp. 6928-6938).</a:t>
            </a:r>
          </a:p>
          <a:p>
            <a:r>
              <a:rPr lang="en-US" dirty="0" err="1"/>
              <a:t>Gidaris</a:t>
            </a:r>
            <a:r>
              <a:rPr lang="en-US" dirty="0"/>
              <a:t>, S., </a:t>
            </a:r>
            <a:r>
              <a:rPr lang="en-US" dirty="0" err="1"/>
              <a:t>Bursuc</a:t>
            </a:r>
            <a:r>
              <a:rPr lang="en-US" dirty="0"/>
              <a:t>, A., Puy, G., </a:t>
            </a:r>
            <a:r>
              <a:rPr lang="en-US" dirty="0" err="1"/>
              <a:t>Komodakis</a:t>
            </a:r>
            <a:r>
              <a:rPr lang="en-US" dirty="0"/>
              <a:t>, N., Cord, M., &amp; Perez, P. (2021). </a:t>
            </a:r>
            <a:r>
              <a:rPr lang="en-US" dirty="0" err="1"/>
              <a:t>Obow</a:t>
            </a:r>
            <a:r>
              <a:rPr lang="en-US" dirty="0"/>
              <a:t>: Online bag-of-visual-words generation for self-supervised learning. In Proceedings of the IEEE/CVF Conference on Computer Vision and Pattern Recognition (pp. 6830-6840).</a:t>
            </a:r>
          </a:p>
          <a:p>
            <a:r>
              <a:rPr lang="en-US" dirty="0" err="1"/>
              <a:t>LeCun</a:t>
            </a:r>
            <a:r>
              <a:rPr lang="en-US" dirty="0"/>
              <a:t>, Y. (2022). A path towards autonomous machine intelligence. preprint posted on </a:t>
            </a:r>
            <a:r>
              <a:rPr lang="en-US" dirty="0" err="1"/>
              <a:t>openreview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62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91D5-5155-D305-482A-D7714176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 (</a:t>
            </a:r>
            <a:r>
              <a:rPr lang="zh-CN" altLang="en-US" dirty="0"/>
              <a:t>自监督</a:t>
            </a:r>
            <a:r>
              <a:rPr lang="en-US" dirty="0"/>
              <a:t>) = 👍 👍 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6A40-311A-D177-50C2-179303E3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Because: </a:t>
            </a:r>
          </a:p>
          <a:p>
            <a:r>
              <a:rPr lang="en-US" sz="3600" dirty="0"/>
              <a:t>Data &gt;&gt; labels</a:t>
            </a:r>
          </a:p>
          <a:p>
            <a:r>
              <a:rPr lang="en-US" sz="3600" dirty="0"/>
              <a:t>We can pretrain + finetune/…</a:t>
            </a:r>
          </a:p>
        </p:txBody>
      </p:sp>
    </p:spTree>
    <p:extLst>
      <p:ext uri="{BB962C8B-B14F-4D97-AF65-F5344CB8AC3E}">
        <p14:creationId xmlns:p14="http://schemas.microsoft.com/office/powerpoint/2010/main" val="62497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4BA5-9575-35EA-703F-4BD1AB3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对称性</a:t>
            </a:r>
            <a:r>
              <a:rPr lang="en-US" altLang="zh-CN" dirty="0"/>
              <a:t>+VICReg </a:t>
            </a:r>
            <a:r>
              <a:rPr lang="zh-CN" altLang="en-US" dirty="0"/>
              <a:t>实验结果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F964-2237-B7F1-2E60-051D52916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3600" dirty="0"/>
                  <a:t>第一层：</a:t>
                </a:r>
                <a:r>
                  <a:rPr lang="en-US" altLang="zh-CN" sz="3600" dirty="0"/>
                  <a:t>VICReg loss </a:t>
                </a:r>
                <a:r>
                  <a:rPr lang="zh-CN" altLang="en-US" sz="3600" dirty="0"/>
                  <a:t>降不下去。</a:t>
                </a:r>
                <a:endParaRPr lang="en-US" altLang="zh-CN" sz="3600" dirty="0"/>
              </a:p>
              <a:p>
                <a:r>
                  <a:rPr lang="zh-CN" altLang="en-US" sz="3600" dirty="0"/>
                  <a:t>第二层：</a:t>
                </a:r>
                <a:r>
                  <a:rPr lang="en-US" altLang="zh-CN" sz="3600" dirty="0"/>
                  <a:t>VICReg loss </a:t>
                </a:r>
                <a:r>
                  <a:rPr lang="zh-CN" altLang="en-US" sz="3600" dirty="0"/>
                  <a:t>降了，但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3600" dirty="0"/>
                  <a:t> info </a:t>
                </a:r>
                <a:r>
                  <a:rPr lang="zh-CN" altLang="en-US" sz="3600" dirty="0"/>
                  <a:t>还是不够。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比如把 </a:t>
                </a:r>
                <a:r>
                  <a:rPr lang="en-US" altLang="zh-CN" sz="3200" dirty="0"/>
                  <a:t>3D position factor </a:t>
                </a:r>
                <a:r>
                  <a:rPr lang="zh-CN" altLang="en-US" sz="3200" dirty="0"/>
                  <a:t>硬 </a:t>
                </a:r>
                <a:r>
                  <a:rPr lang="en-US" altLang="zh-CN" sz="3200" dirty="0"/>
                  <a:t>encode </a:t>
                </a:r>
                <a:r>
                  <a:rPr lang="zh-CN" altLang="en-US" sz="3200" dirty="0"/>
                  <a:t>成了 </a:t>
                </a:r>
                <a:r>
                  <a:rPr lang="en-US" altLang="zh-CN" sz="3200" dirty="0"/>
                  <a:t>2D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理论上是可以骗过 </a:t>
                </a:r>
                <a:r>
                  <a:rPr lang="en-US" altLang="zh-CN" sz="3200" dirty="0"/>
                  <a:t>V </a:t>
                </a:r>
                <a:r>
                  <a:rPr lang="zh-CN" altLang="en-US" sz="3200" dirty="0"/>
                  <a:t>和 </a:t>
                </a:r>
                <a:r>
                  <a:rPr lang="en-US" altLang="zh-CN" sz="3200" dirty="0"/>
                  <a:t>C loss </a:t>
                </a:r>
                <a:r>
                  <a:rPr lang="zh-CN" altLang="en-US" sz="3200" dirty="0"/>
                  <a:t>的。</a:t>
                </a:r>
                <a:endParaRPr lang="en-US" altLang="zh-CN" sz="3200" dirty="0"/>
              </a:p>
              <a:p>
                <a:r>
                  <a:rPr lang="zh-CN" altLang="en-US" sz="3600" dirty="0"/>
                  <a:t>第三层：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 </a:t>
                </a:r>
                <a:r>
                  <a:rPr lang="zh-CN" altLang="en-US" sz="3600" dirty="0"/>
                  <a:t>信息够了，但和对称性结合 </a:t>
                </a:r>
                <a:r>
                  <a:rPr lang="en-US" altLang="zh-CN" sz="3600" dirty="0"/>
                  <a:t>somehow </a:t>
                </a:r>
                <a:r>
                  <a:rPr lang="zh-CN" altLang="en-US" sz="3600" dirty="0"/>
                  <a:t>无法得到好表征。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如何知道信息够了？</a:t>
                </a:r>
                <a:r>
                  <a:rPr lang="en-US" altLang="zh-CN" sz="3200" dirty="0"/>
                  <a:t>Decode x? Predict ground-truth coordinates? </a:t>
                </a:r>
              </a:p>
              <a:p>
                <a:r>
                  <a:rPr lang="zh-CN" altLang="en-US" sz="3600" dirty="0"/>
                  <a:t>第四层：成功。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F964-2237-B7F1-2E60-051D52916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23" t="-4047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07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7993-0E99-7945-1B00-44A8337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135"/>
            <a:ext cx="10515600" cy="5202828"/>
          </a:xfrm>
        </p:spPr>
        <p:txBody>
          <a:bodyPr>
            <a:normAutofit/>
          </a:bodyPr>
          <a:lstStyle/>
          <a:p>
            <a:r>
              <a:rPr lang="en-US" sz="3600" dirty="0"/>
              <a:t>How to pretrain w/</a:t>
            </a:r>
            <a:r>
              <a:rPr lang="zh-CN" altLang="en-US" sz="3600" dirty="0"/>
              <a:t>自监督</a:t>
            </a:r>
            <a:r>
              <a:rPr lang="en-US" altLang="zh-CN" sz="3600" dirty="0"/>
              <a:t>? </a:t>
            </a:r>
          </a:p>
          <a:p>
            <a:pPr lvl="1"/>
            <a:r>
              <a:rPr lang="en-US" sz="3200" dirty="0"/>
              <a:t>Representation learning. </a:t>
            </a:r>
          </a:p>
          <a:p>
            <a:r>
              <a:rPr lang="en-US" sz="3600" dirty="0"/>
              <a:t>How to learn representations? </a:t>
            </a:r>
          </a:p>
          <a:p>
            <a:pPr lvl="1"/>
            <a:r>
              <a:rPr lang="en-US" sz="3200" dirty="0"/>
              <a:t>Pretext tasks. </a:t>
            </a:r>
          </a:p>
          <a:p>
            <a:pPr lvl="2"/>
            <a:r>
              <a:rPr lang="en-US" sz="2800" dirty="0"/>
              <a:t>E.g. LM, denoising, colorization, joint embedding methods…</a:t>
            </a:r>
          </a:p>
          <a:p>
            <a:r>
              <a:rPr lang="en-US" sz="3600" dirty="0"/>
              <a:t>What pretext task? </a:t>
            </a:r>
          </a:p>
          <a:p>
            <a:pPr lvl="1"/>
            <a:r>
              <a:rPr lang="en-US" sz="3200" dirty="0"/>
              <a:t>Joint embedding method (JEM). </a:t>
            </a:r>
          </a:p>
        </p:txBody>
      </p:sp>
    </p:spTree>
    <p:extLst>
      <p:ext uri="{BB962C8B-B14F-4D97-AF65-F5344CB8AC3E}">
        <p14:creationId xmlns:p14="http://schemas.microsoft.com/office/powerpoint/2010/main" val="161597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03EC-0C9D-1B95-AEEE-F2E37CDB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Joint embedding method (JEM) </a:t>
            </a:r>
            <a:r>
              <a:rPr lang="en-US" dirty="0"/>
              <a:t>= 👍 👍 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 be invariant to data augmentation. </a:t>
                </a:r>
              </a:p>
              <a:p>
                <a:pPr lvl="1"/>
                <a:r>
                  <a:rPr lang="en-US" sz="3200" dirty="0"/>
                  <a:t>---- the core inductive bias. </a:t>
                </a:r>
              </a:p>
              <a:p>
                <a:r>
                  <a:rPr lang="en-US" dirty="0"/>
                  <a:t>Previously called: “discriminative </a:t>
                </a:r>
                <a:br>
                  <a:rPr lang="en-US" dirty="0"/>
                </a:br>
                <a:r>
                  <a:rPr lang="en-US" dirty="0"/>
                  <a:t>unsupervised feature learning”.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 the difference w/ traditional data augmentation.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BD7B6-B42F-F24F-6155-BF690A7E2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93675" cy="4351338"/>
              </a:xfrm>
              <a:blipFill>
                <a:blip r:embed="rId2"/>
                <a:stretch>
                  <a:fillRect l="-310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B7E046-4F65-2A3E-9B1B-1320B2FBF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80" y="1503188"/>
            <a:ext cx="5208259" cy="5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prevent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collapse?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C61CBD-CE02-BB84-C168-43883F67A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A2D0-903E-BE0D-4CCD-F98B3E88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Decode. </a:t>
            </a:r>
          </a:p>
          <a:p>
            <a:r>
              <a:rPr lang="en-US" sz="3600" dirty="0"/>
              <a:t>Contrastive methods. </a:t>
            </a:r>
          </a:p>
          <a:p>
            <a:pPr lvl="1"/>
            <a:r>
              <a:rPr lang="en-US" sz="3200" dirty="0"/>
              <a:t>Negative pairs from dataset. (</a:t>
            </a:r>
            <a:r>
              <a:rPr lang="en-US" sz="3200" dirty="0" err="1"/>
              <a:t>SimCLR’s</a:t>
            </a:r>
            <a:r>
              <a:rPr lang="en-US" sz="3200" dirty="0"/>
              <a:t> NT-</a:t>
            </a:r>
            <a:r>
              <a:rPr lang="en-US" sz="3200" dirty="0" err="1"/>
              <a:t>Xent</a:t>
            </a:r>
            <a:r>
              <a:rPr lang="en-US" sz="3200" dirty="0"/>
              <a:t>, </a:t>
            </a:r>
            <a:r>
              <a:rPr lang="en-US" sz="3200" dirty="0" err="1"/>
              <a:t>infoNCE</a:t>
            </a:r>
            <a:r>
              <a:rPr lang="en-US" sz="3200" dirty="0"/>
              <a:t>, …)</a:t>
            </a:r>
          </a:p>
          <a:p>
            <a:pPr lvl="1"/>
            <a:r>
              <a:rPr lang="en-US" sz="3200" dirty="0"/>
              <a:t>Negative pairs generated by GAN. </a:t>
            </a:r>
            <a:endParaRPr lang="en-US" sz="3600" dirty="0"/>
          </a:p>
          <a:p>
            <a:r>
              <a:rPr lang="en-US" sz="3600" dirty="0"/>
              <a:t>Architectural methods. </a:t>
            </a:r>
          </a:p>
          <a:p>
            <a:r>
              <a:rPr lang="en-US" sz="3600" dirty="0"/>
              <a:t>Regularization. </a:t>
            </a:r>
          </a:p>
          <a:p>
            <a:pPr lvl="1"/>
            <a:r>
              <a:rPr lang="en-US" sz="3200" dirty="0"/>
              <a:t>VICReg. </a:t>
            </a:r>
          </a:p>
        </p:txBody>
      </p:sp>
    </p:spTree>
    <p:extLst>
      <p:ext uri="{BB962C8B-B14F-4D97-AF65-F5344CB8AC3E}">
        <p14:creationId xmlns:p14="http://schemas.microsoft.com/office/powerpoint/2010/main" val="19490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Decode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Because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contains irrelevant details, which you don’t want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to encode. </a:t>
                </a:r>
              </a:p>
              <a:p>
                <a:pPr lvl="1"/>
                <a:r>
                  <a:rPr lang="en-US" sz="3200" dirty="0"/>
                  <a:t>Generating all pixels is computationally expensive. </a:t>
                </a:r>
              </a:p>
              <a:p>
                <a:pPr lvl="1"/>
                <a:r>
                  <a:rPr lang="en-US" sz="3200" dirty="0"/>
                  <a:t>Yann is not as concerned with generation as we are. </a:t>
                </a:r>
              </a:p>
              <a:p>
                <a:pPr lvl="1"/>
                <a:r>
                  <a:rPr lang="en-US" sz="3200" dirty="0"/>
                  <a:t>Dan’s comment: </a:t>
                </a:r>
                <a:r>
                  <a:rPr lang="zh-CN" altLang="en-US" sz="3200" dirty="0"/>
                  <a:t>人在预训练的时候也不 </a:t>
                </a:r>
                <a:r>
                  <a:rPr lang="en-US" altLang="zh-CN" sz="3200" dirty="0"/>
                  <a:t>decode.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4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C9E-D13C-5971-2B21-A152F5F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Contrastive methods </a:t>
            </a:r>
            <a:r>
              <a:rPr lang="en-US" dirty="0"/>
              <a:t>= 👎 👎 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Negative pairs: </a:t>
                </a:r>
              </a:p>
              <a:p>
                <a:pPr lvl="1"/>
                <a:r>
                  <a:rPr lang="en-US" sz="3200" dirty="0"/>
                  <a:t>are hard to generate correctly, </a:t>
                </a:r>
              </a:p>
              <a:p>
                <a:pPr lvl="1"/>
                <a:r>
                  <a:rPr lang="en-US" sz="3200" dirty="0"/>
                  <a:t>are harder and harder to fill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space as the dimensionality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increases, and </a:t>
                </a:r>
              </a:p>
              <a:p>
                <a:pPr lvl="1"/>
                <a:r>
                  <a:rPr lang="en-US" sz="3200" dirty="0"/>
                  <a:t>require a large batch size / memory bank. </a:t>
                </a:r>
                <a:br>
                  <a:rPr lang="en-US" sz="3200" dirty="0"/>
                </a:br>
                <a:endParaRPr lang="en-US" sz="3200" dirty="0"/>
              </a:p>
              <a:p>
                <a:r>
                  <a:rPr lang="en-US" altLang="zh-CN" sz="3600" dirty="0"/>
                  <a:t>Yann </a:t>
                </a:r>
                <a:r>
                  <a:rPr lang="zh-CN" altLang="en-US" sz="3600" dirty="0"/>
                  <a:t>敢这么喷也还因为</a:t>
                </a:r>
                <a:endParaRPr lang="en-US" altLang="zh-CN" sz="3600" dirty="0"/>
              </a:p>
              <a:p>
                <a:pPr lvl="1"/>
                <a:r>
                  <a:rPr lang="en-US" sz="3200" dirty="0"/>
                  <a:t>Hadsell, R., Chopra, S., &amp; </a:t>
                </a:r>
                <a:r>
                  <a:rPr lang="en-US" sz="3200" dirty="0" err="1"/>
                  <a:t>LeCun</a:t>
                </a:r>
                <a:r>
                  <a:rPr lang="en-US" sz="3200" dirty="0"/>
                  <a:t>, Y. (2006, June). Dimensionality reduction by learning an invariant mapping. </a:t>
                </a:r>
                <a:r>
                  <a:rPr lang="en-US" sz="1900" dirty="0"/>
                  <a:t>In 2006 IEEE Computer Society Conference on Computer Vision and Pattern Recognition (CVPR'06) (Vol. 2, pp. 1735-1742). IEEE.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93FA0-A32F-7C27-B56A-B08F71A49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681" t="-404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68E5-76C0-1D16-1503-BF45630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Learning VS Contrastive JEM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C41A-852A-39F5-B96F-D026BEC7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 learning. </a:t>
            </a:r>
          </a:p>
          <a:p>
            <a:pPr lvl="1"/>
            <a:r>
              <a:rPr lang="en-US" sz="3200" dirty="0"/>
              <a:t>Supervised. Same label -&gt; attract. Different labels -&gt; repel. </a:t>
            </a:r>
          </a:p>
          <a:p>
            <a:r>
              <a:rPr lang="en-US" sz="3600" dirty="0"/>
              <a:t>“instance as class”</a:t>
            </a:r>
          </a:p>
          <a:p>
            <a:pPr lvl="1"/>
            <a:r>
              <a:rPr lang="en-US" sz="3200" dirty="0"/>
              <a:t>---- is how some papers frame the contrastive method. </a:t>
            </a:r>
          </a:p>
          <a:p>
            <a:r>
              <a:rPr lang="zh-CN" altLang="en-US" sz="3600" dirty="0"/>
              <a:t>想要利用 </a:t>
            </a:r>
            <a:r>
              <a:rPr lang="en-US" sz="3600" dirty="0"/>
              <a:t>“instance as class” </a:t>
            </a:r>
            <a:r>
              <a:rPr lang="zh-CN" altLang="en-US" sz="3600" dirty="0"/>
              <a:t>在自监督地做 </a:t>
            </a:r>
            <a:r>
              <a:rPr lang="en-US" altLang="zh-CN" sz="3600" dirty="0"/>
              <a:t>“metric learning”, </a:t>
            </a:r>
            <a:r>
              <a:rPr lang="zh-CN" altLang="en-US" sz="3600" dirty="0"/>
              <a:t>你需要 </a:t>
            </a:r>
            <a:r>
              <a:rPr lang="en-US" altLang="zh-CN" sz="3600" dirty="0"/>
              <a:t>data augmentation </a:t>
            </a:r>
            <a:r>
              <a:rPr lang="zh-CN" altLang="en-US" sz="3600" dirty="0"/>
              <a:t>和 </a:t>
            </a:r>
            <a:r>
              <a:rPr lang="en-US" altLang="zh-CN" sz="3600" dirty="0"/>
              <a:t>contrastive method. </a:t>
            </a:r>
          </a:p>
          <a:p>
            <a:pPr lvl="1"/>
            <a:r>
              <a:rPr lang="zh-CN" altLang="en-US" sz="3200" dirty="0"/>
              <a:t>还有其他的可能性，</a:t>
            </a:r>
            <a:r>
              <a:rPr lang="en-US" sz="3200" dirty="0"/>
              <a:t>e.g. music </a:t>
            </a:r>
            <a:r>
              <a:rPr lang="zh-CN" altLang="en-US" sz="3200" dirty="0"/>
              <a:t>起承转合。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489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1466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VICReg and related works</vt:lpstr>
      <vt:lpstr>Roadmap</vt:lpstr>
      <vt:lpstr>Self-supervise (自监督) = 👍 👍 👍</vt:lpstr>
      <vt:lpstr>PowerPoint Presentation</vt:lpstr>
      <vt:lpstr>Joint embedding method (JEM) = 👍 👍 👍</vt:lpstr>
      <vt:lpstr>How to prevent z collapse? </vt:lpstr>
      <vt:lpstr>Decode = 👎 👎 👎</vt:lpstr>
      <vt:lpstr>Contrastive methods = 👎 👎 👎</vt:lpstr>
      <vt:lpstr>Metric Learning VS Contrastive JEM</vt:lpstr>
      <vt:lpstr>PowerPoint Presentation</vt:lpstr>
      <vt:lpstr>PowerPoint Presentation</vt:lpstr>
      <vt:lpstr>PowerPoint Presentation</vt:lpstr>
      <vt:lpstr>Why expander? </vt:lpstr>
      <vt:lpstr>VICReg + JEPA</vt:lpstr>
      <vt:lpstr>VICReg + JEPA</vt:lpstr>
      <vt:lpstr>VICReg + JEPA</vt:lpstr>
      <vt:lpstr>Barlow Twins</vt:lpstr>
      <vt:lpstr>SimCLR</vt:lpstr>
      <vt:lpstr>SimCLR</vt:lpstr>
      <vt:lpstr>MoCo</vt:lpstr>
      <vt:lpstr>BYOL</vt:lpstr>
      <vt:lpstr>W-MSE</vt:lpstr>
      <vt:lpstr>SwAV</vt:lpstr>
      <vt:lpstr>SwAV</vt:lpstr>
      <vt:lpstr>SimSiam</vt:lpstr>
      <vt:lpstr>OBoW</vt:lpstr>
      <vt:lpstr>VICReg</vt:lpstr>
      <vt:lpstr>Experiments: </vt:lpstr>
      <vt:lpstr>Bib</vt:lpstr>
      <vt:lpstr>对称性+VICReg 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VICReg and related works</dc:title>
  <dc:creator>秦 Daniel</dc:creator>
  <cp:lastModifiedBy>秦 Daniel</cp:lastModifiedBy>
  <cp:revision>186</cp:revision>
  <dcterms:created xsi:type="dcterms:W3CDTF">2023-01-03T11:43:29Z</dcterms:created>
  <dcterms:modified xsi:type="dcterms:W3CDTF">2023-01-04T20:05:20Z</dcterms:modified>
</cp:coreProperties>
</file>