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8" r:id="rId5"/>
    <p:sldId id="269" r:id="rId6"/>
    <p:sldId id="258" r:id="rId7"/>
    <p:sldId id="264" r:id="rId8"/>
    <p:sldId id="262" r:id="rId9"/>
    <p:sldId id="265" r:id="rId10"/>
    <p:sldId id="263" r:id="rId11"/>
    <p:sldId id="266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CBE-4399-BEC7-B490-4B4F4C9C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A5E2-3BC2-4CC4-C15C-98BDD012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6FC3-147B-F9A9-F5EF-4B8EB790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1870-CB79-6E19-0CE8-E34AC3A5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46E4-DDE8-6ECC-CB89-88D9C829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6F44-1223-204A-F661-9A5F64FE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6C88-31B0-8D42-D9BD-4211F10BF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D645-ACE3-CE78-8D9E-970F743C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606A-4245-0B8C-642D-9A700076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DB17-A08D-7E4E-CB2E-EECF78D1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654FC-7605-FB98-9D28-0601C021A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5A51-539A-CF23-791B-29FCC7E53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5AD2-B114-6798-BEC5-3E01B5C2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FE21-A8EB-4C46-7CD8-9F587918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295F-6EF2-8B7B-142A-1BABB119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A463-54B4-6EC6-A56F-F81324AA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E0E6-533B-A6B1-27D0-F173E620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69D1-189D-C72F-4FBB-56A0DEC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E010-E44B-7A44-BBD2-939CEF0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8914-1E2F-4E9C-1403-D5680E5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AC49-CE69-B631-F0EE-89A5A51E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BD7E-6354-C522-CF47-63DCAECF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6621-23E7-073A-CDE8-1A61BB09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146D-F10D-BE0D-A31D-4F638825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165C-89DB-5A3C-AA14-7A814237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3713-828A-D86C-6289-23DFDB31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A87C-3DA7-1FC5-7CC8-A13EE4C4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0CDFC-7B43-81B2-3A6D-9FF7CEA9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4D65-8181-F0F1-984E-18B3C014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2125-0D49-169D-2043-26EEBDF2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95E68-5266-D3BF-11D3-A0172A23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EACF-DA22-757B-5D66-932AE4A6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FD5A-5B07-0520-D251-CF6E0CDC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16FEB-3EAF-A260-1426-7236F2E7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FB08-24A0-36AD-5CC0-7935E28A6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4727D-7358-89C9-7FF0-6190C384E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77769-73AF-3C0C-B91D-22A1FC24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333C2-0B74-FE1D-4685-442BD872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67403-3F1A-C95F-B472-1F732EC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3D86-CCFE-535A-8666-BDA73429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E4C38-B9D5-12F3-B839-E592B908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9192C-FDAE-865C-152E-D2FB2489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35873-A3AC-D0CE-A8BE-ED0C0B40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F3A03-4B76-7046-30BC-8E84C5DA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6C4A4-C999-17D7-90A6-55E7653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79A6-FBDD-E631-700E-53C2C754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2C5-7E43-2908-310D-71EB971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E171-B56F-4A74-BF17-39F97AC3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2E08-FED5-5568-6077-200A8B43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4368-7C0A-2BEE-4E3E-DBC5E0D3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47FE-31C2-A225-CFE3-96E09DD7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4C830-E77C-3E1A-FD80-74E9FC02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91C9-555D-40BB-FC3B-E1E42850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289AF-5ED7-0C33-6419-E49A9C54B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D3935-6429-E619-AB0D-6F0CBD12B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1E10-D952-6B7E-A420-12BC1E2A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40506-49D7-B933-87F3-ED094226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19881-7133-2E92-F49A-81F97088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04975-E5D1-60DC-4AFE-FB5CDD97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B620-1738-2ADC-691C-ECA53D3F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7FD6-2EB1-02F3-3343-2127940A8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A5C2-A580-462E-B69E-F50BEC2F1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18CD-1AFF-6354-987D-80555FE60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E973-BD71-2A98-5A5C-2756B82AD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E880-0842-401B-B43F-562FA5E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4BCE97-BD8D-DF5A-CEA4-EF7BC908336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question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4BCE97-BD8D-DF5A-CEA4-EF7BC9083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13A27030-29B4-71BB-7662-59C22B38B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Dan. 8/28/2023. </a:t>
            </a:r>
          </a:p>
        </p:txBody>
      </p:sp>
    </p:spTree>
    <p:extLst>
      <p:ext uri="{BB962C8B-B14F-4D97-AF65-F5344CB8AC3E}">
        <p14:creationId xmlns:p14="http://schemas.microsoft.com/office/powerpoint/2010/main" val="134228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4B7308-6488-1220-20A7-878C069C08C8}"/>
              </a:ext>
            </a:extLst>
          </p:cNvPr>
          <p:cNvGrpSpPr/>
          <p:nvPr/>
        </p:nvGrpSpPr>
        <p:grpSpPr>
          <a:xfrm>
            <a:off x="3541702" y="2898000"/>
            <a:ext cx="3664432" cy="2302210"/>
            <a:chOff x="6655232" y="243388"/>
            <a:chExt cx="2640943" cy="263816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" name="Sun 2">
              <a:extLst>
                <a:ext uri="{FF2B5EF4-FFF2-40B4-BE49-F238E27FC236}">
                  <a16:creationId xmlns:a16="http://schemas.microsoft.com/office/drawing/2014/main" id="{D9F48B31-A0E4-BB31-FF86-D55C1B1AB5AA}"/>
                </a:ext>
              </a:extLst>
            </p:cNvPr>
            <p:cNvSpPr/>
            <p:nvPr/>
          </p:nvSpPr>
          <p:spPr>
            <a:xfrm>
              <a:off x="6658010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un 8">
              <a:extLst>
                <a:ext uri="{FF2B5EF4-FFF2-40B4-BE49-F238E27FC236}">
                  <a16:creationId xmlns:a16="http://schemas.microsoft.com/office/drawing/2014/main" id="{0635208C-0A49-7F52-CDAD-76A96FB29A0B}"/>
                </a:ext>
              </a:extLst>
            </p:cNvPr>
            <p:cNvSpPr/>
            <p:nvPr/>
          </p:nvSpPr>
          <p:spPr>
            <a:xfrm rot="900000">
              <a:off x="6656621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n 11">
              <a:extLst>
                <a:ext uri="{FF2B5EF4-FFF2-40B4-BE49-F238E27FC236}">
                  <a16:creationId xmlns:a16="http://schemas.microsoft.com/office/drawing/2014/main" id="{622A1FB3-F346-CBAD-F76A-7EB7A89D9CD6}"/>
                </a:ext>
              </a:extLst>
            </p:cNvPr>
            <p:cNvSpPr/>
            <p:nvPr/>
          </p:nvSpPr>
          <p:spPr>
            <a:xfrm rot="1800000">
              <a:off x="6655232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un 12">
              <a:extLst>
                <a:ext uri="{FF2B5EF4-FFF2-40B4-BE49-F238E27FC236}">
                  <a16:creationId xmlns:a16="http://schemas.microsoft.com/office/drawing/2014/main" id="{1C9B63D2-E3E9-0D6A-9D34-2296C2A9D2C1}"/>
                </a:ext>
              </a:extLst>
            </p:cNvPr>
            <p:cNvSpPr/>
            <p:nvPr/>
          </p:nvSpPr>
          <p:spPr>
            <a:xfrm rot="2700000">
              <a:off x="6653843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/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/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/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/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AAAFD5-8B80-FD17-3119-07A738666EC9}"/>
                  </a:ext>
                </a:extLst>
              </p:cNvPr>
              <p:cNvSpPr txBox="1"/>
              <p:nvPr/>
            </p:nvSpPr>
            <p:spPr>
              <a:xfrm>
                <a:off x="4323607" y="3592269"/>
                <a:ext cx="2132860" cy="94274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question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AAAFD5-8B80-FD17-3119-07A73866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07" y="3592269"/>
                <a:ext cx="2132860" cy="9427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/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style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5CB6A0-1B26-18F6-3D1E-6A3A08D099ED}"/>
              </a:ext>
            </a:extLst>
          </p:cNvPr>
          <p:cNvSpPr/>
          <p:nvPr/>
        </p:nvSpPr>
        <p:spPr>
          <a:xfrm>
            <a:off x="2184806" y="2198392"/>
            <a:ext cx="1544715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1A85A-4F2D-4F9D-8D99-FEED31AA8FE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57163" y="942987"/>
            <a:ext cx="1" cy="1255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9539F-9D32-5AA3-1AFD-AF62B74B18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83573" y="2184562"/>
            <a:ext cx="801233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5316A9-1F0A-A6DE-17F9-270CD83743F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29521" y="2184562"/>
            <a:ext cx="1043518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09DA6A-EF69-84BB-322A-4991267514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729521" y="2935239"/>
            <a:ext cx="594086" cy="1128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309C401-6343-5571-6576-1457A775732C}"/>
              </a:ext>
            </a:extLst>
          </p:cNvPr>
          <p:cNvSpPr/>
          <p:nvPr/>
        </p:nvSpPr>
        <p:spPr>
          <a:xfrm>
            <a:off x="7500241" y="1490293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Answerer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A57932-D257-0CD2-4B86-ED2BE1620630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8384960" y="551391"/>
            <a:ext cx="2116302" cy="9389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5255FB-FD4C-DAEB-CFF9-C4CCB5ACD497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6456467" y="2227140"/>
            <a:ext cx="1043774" cy="1836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3F29E9-183A-EF8C-5A9E-4AB8F8E4B545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8384959" y="2963986"/>
            <a:ext cx="1" cy="4020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8536C-70A9-2FBC-5A1A-558583338FF2}"/>
              </a:ext>
            </a:extLst>
          </p:cNvPr>
          <p:cNvSpPr/>
          <p:nvPr/>
        </p:nvSpPr>
        <p:spPr>
          <a:xfrm>
            <a:off x="7500241" y="4694489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F1332C-CE18-5DD1-C02D-8C45E0CB869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6007036" y="2184562"/>
            <a:ext cx="1493205" cy="324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4CFA79-A357-9E08-C449-0A6CA15C6569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8384959" y="4320052"/>
            <a:ext cx="1" cy="3744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A7FF7-C5B0-8E57-768F-4019ADC52E0E}"/>
              </a:ext>
            </a:extLst>
          </p:cNvPr>
          <p:cNvCxnSpPr>
            <a:cxnSpLocks/>
            <a:stCxn id="66" idx="3"/>
            <a:endCxn id="245" idx="1"/>
          </p:cNvCxnSpPr>
          <p:nvPr/>
        </p:nvCxnSpPr>
        <p:spPr>
          <a:xfrm>
            <a:off x="9269678" y="5431336"/>
            <a:ext cx="1231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D30602A-B19E-35C0-B85B-0B11F1634C70}"/>
              </a:ext>
            </a:extLst>
          </p:cNvPr>
          <p:cNvSpPr/>
          <p:nvPr/>
        </p:nvSpPr>
        <p:spPr>
          <a:xfrm>
            <a:off x="10400739" y="2315036"/>
            <a:ext cx="1309271" cy="13092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D7836-CD70-ED08-AA1C-8E0CA9EBF294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flipH="1">
            <a:off x="11055375" y="942987"/>
            <a:ext cx="2" cy="137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/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7105E7E-5B4A-B93C-20A7-859426E27626}"/>
              </a:ext>
            </a:extLst>
          </p:cNvPr>
          <p:cNvCxnSpPr>
            <a:cxnSpLocks/>
            <a:stCxn id="245" idx="0"/>
            <a:endCxn id="79" idx="4"/>
          </p:cNvCxnSpPr>
          <p:nvPr/>
        </p:nvCxnSpPr>
        <p:spPr>
          <a:xfrm flipH="1" flipV="1">
            <a:off x="11055375" y="3624307"/>
            <a:ext cx="1" cy="1415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C1004E-618A-7538-A12C-26309266788A}"/>
              </a:ext>
            </a:extLst>
          </p:cNvPr>
          <p:cNvSpPr txBox="1"/>
          <p:nvPr/>
        </p:nvSpPr>
        <p:spPr>
          <a:xfrm>
            <a:off x="221658" y="4104283"/>
            <a:ext cx="3500401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   Non-causal</a:t>
            </a:r>
          </a:p>
          <a:p>
            <a:r>
              <a:rPr lang="en-US" sz="4000" dirty="0">
                <a:solidFill>
                  <a:srgbClr val="7030A0"/>
                </a:solidFill>
              </a:rPr>
              <a:t>     Bottleneck</a:t>
            </a:r>
          </a:p>
          <a:p>
            <a:r>
              <a:rPr lang="en-US" sz="4000" dirty="0"/>
              <a:t>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   Over-param</a:t>
            </a: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6" name="Isosceles Triangle 285">
            <a:extLst>
              <a:ext uri="{FF2B5EF4-FFF2-40B4-BE49-F238E27FC236}">
                <a16:creationId xmlns:a16="http://schemas.microsoft.com/office/drawing/2014/main" id="{6E759496-F78B-916F-E6F2-96856D8110BF}"/>
              </a:ext>
            </a:extLst>
          </p:cNvPr>
          <p:cNvSpPr/>
          <p:nvPr/>
        </p:nvSpPr>
        <p:spPr>
          <a:xfrm rot="10800000">
            <a:off x="428439" y="4909349"/>
            <a:ext cx="349184" cy="3010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Isosceles Triangle 286">
            <a:extLst>
              <a:ext uri="{FF2B5EF4-FFF2-40B4-BE49-F238E27FC236}">
                <a16:creationId xmlns:a16="http://schemas.microsoft.com/office/drawing/2014/main" id="{FE112F46-2487-00C3-54FD-B05F47D7BF9F}"/>
              </a:ext>
            </a:extLst>
          </p:cNvPr>
          <p:cNvSpPr/>
          <p:nvPr/>
        </p:nvSpPr>
        <p:spPr>
          <a:xfrm>
            <a:off x="428439" y="5541143"/>
            <a:ext cx="349184" cy="3010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7D93402-AFBF-87B3-7205-EC800FA26B3D}"/>
              </a:ext>
            </a:extLst>
          </p:cNvPr>
          <p:cNvCxnSpPr>
            <a:cxnSpLocks/>
          </p:cNvCxnSpPr>
          <p:nvPr/>
        </p:nvCxnSpPr>
        <p:spPr>
          <a:xfrm flipH="1">
            <a:off x="603031" y="4280558"/>
            <a:ext cx="1" cy="4020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Isosceles Triangle 289">
            <a:extLst>
              <a:ext uri="{FF2B5EF4-FFF2-40B4-BE49-F238E27FC236}">
                <a16:creationId xmlns:a16="http://schemas.microsoft.com/office/drawing/2014/main" id="{22D1A0FB-BB39-049E-A7EB-FA6F9CCFAB27}"/>
              </a:ext>
            </a:extLst>
          </p:cNvPr>
          <p:cNvSpPr/>
          <p:nvPr/>
        </p:nvSpPr>
        <p:spPr>
          <a:xfrm rot="10800000">
            <a:off x="8966221" y="3289450"/>
            <a:ext cx="349184" cy="3010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Isosceles Triangle 290">
            <a:extLst>
              <a:ext uri="{FF2B5EF4-FFF2-40B4-BE49-F238E27FC236}">
                <a16:creationId xmlns:a16="http://schemas.microsoft.com/office/drawing/2014/main" id="{CE40FDEF-1AD6-ED93-44F8-5F19CF3AEAC4}"/>
              </a:ext>
            </a:extLst>
          </p:cNvPr>
          <p:cNvSpPr/>
          <p:nvPr/>
        </p:nvSpPr>
        <p:spPr>
          <a:xfrm>
            <a:off x="1212243" y="1622133"/>
            <a:ext cx="349184" cy="3010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Isosceles Triangle 291">
            <a:extLst>
              <a:ext uri="{FF2B5EF4-FFF2-40B4-BE49-F238E27FC236}">
                <a16:creationId xmlns:a16="http://schemas.microsoft.com/office/drawing/2014/main" id="{F8B4E2C5-B3B4-93A0-E4B7-DAF19F184EFF}"/>
              </a:ext>
            </a:extLst>
          </p:cNvPr>
          <p:cNvSpPr/>
          <p:nvPr/>
        </p:nvSpPr>
        <p:spPr>
          <a:xfrm>
            <a:off x="5834064" y="1642454"/>
            <a:ext cx="349184" cy="3010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Isosceles Triangle 292">
            <a:extLst>
              <a:ext uri="{FF2B5EF4-FFF2-40B4-BE49-F238E27FC236}">
                <a16:creationId xmlns:a16="http://schemas.microsoft.com/office/drawing/2014/main" id="{AB3C7A00-79D7-E316-8427-375E417D528D}"/>
              </a:ext>
            </a:extLst>
          </p:cNvPr>
          <p:cNvSpPr/>
          <p:nvPr/>
        </p:nvSpPr>
        <p:spPr>
          <a:xfrm>
            <a:off x="6260008" y="3439960"/>
            <a:ext cx="349184" cy="3010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/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/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/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/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AAAFD5-8B80-FD17-3119-07A738666EC9}"/>
                  </a:ext>
                </a:extLst>
              </p:cNvPr>
              <p:cNvSpPr txBox="1"/>
              <p:nvPr/>
            </p:nvSpPr>
            <p:spPr>
              <a:xfrm>
                <a:off x="4323607" y="3592269"/>
                <a:ext cx="2132860" cy="94274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question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AAAFD5-8B80-FD17-3119-07A73866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07" y="3592269"/>
                <a:ext cx="2132860" cy="9427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/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style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5CB6A0-1B26-18F6-3D1E-6A3A08D099ED}"/>
              </a:ext>
            </a:extLst>
          </p:cNvPr>
          <p:cNvSpPr/>
          <p:nvPr/>
        </p:nvSpPr>
        <p:spPr>
          <a:xfrm>
            <a:off x="2184806" y="2198392"/>
            <a:ext cx="1544715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1A85A-4F2D-4F9D-8D99-FEED31AA8FE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57163" y="942987"/>
            <a:ext cx="1" cy="1255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9539F-9D32-5AA3-1AFD-AF62B74B18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83573" y="2184562"/>
            <a:ext cx="801233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5316A9-1F0A-A6DE-17F9-270CD83743F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29521" y="2184562"/>
            <a:ext cx="1043518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09DA6A-EF69-84BB-322A-4991267514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729521" y="2935239"/>
            <a:ext cx="594086" cy="1128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309C401-6343-5571-6576-1457A775732C}"/>
              </a:ext>
            </a:extLst>
          </p:cNvPr>
          <p:cNvSpPr/>
          <p:nvPr/>
        </p:nvSpPr>
        <p:spPr>
          <a:xfrm>
            <a:off x="7500241" y="1490293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Answerer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A57932-D257-0CD2-4B86-ED2BE1620630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8384960" y="551391"/>
            <a:ext cx="2116302" cy="9389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5255FB-FD4C-DAEB-CFF9-C4CCB5ACD497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6456467" y="2227140"/>
            <a:ext cx="1043774" cy="1836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3F29E9-183A-EF8C-5A9E-4AB8F8E4B545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8384959" y="2963986"/>
            <a:ext cx="1" cy="4020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8536C-70A9-2FBC-5A1A-558583338FF2}"/>
              </a:ext>
            </a:extLst>
          </p:cNvPr>
          <p:cNvSpPr/>
          <p:nvPr/>
        </p:nvSpPr>
        <p:spPr>
          <a:xfrm>
            <a:off x="7500241" y="4694489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F1332C-CE18-5DD1-C02D-8C45E0CB869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6007036" y="2184562"/>
            <a:ext cx="1493205" cy="324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4CFA79-A357-9E08-C449-0A6CA15C6569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8384959" y="4320052"/>
            <a:ext cx="1" cy="3744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A7FF7-C5B0-8E57-768F-4019ADC52E0E}"/>
              </a:ext>
            </a:extLst>
          </p:cNvPr>
          <p:cNvCxnSpPr>
            <a:cxnSpLocks/>
            <a:stCxn id="66" idx="3"/>
            <a:endCxn id="245" idx="1"/>
          </p:cNvCxnSpPr>
          <p:nvPr/>
        </p:nvCxnSpPr>
        <p:spPr>
          <a:xfrm>
            <a:off x="9269678" y="5431336"/>
            <a:ext cx="1231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D30602A-B19E-35C0-B85B-0B11F1634C70}"/>
              </a:ext>
            </a:extLst>
          </p:cNvPr>
          <p:cNvSpPr/>
          <p:nvPr/>
        </p:nvSpPr>
        <p:spPr>
          <a:xfrm>
            <a:off x="10400739" y="2315036"/>
            <a:ext cx="1309271" cy="13092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D7836-CD70-ED08-AA1C-8E0CA9EBF294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flipH="1">
            <a:off x="11055375" y="942987"/>
            <a:ext cx="2" cy="137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/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7105E7E-5B4A-B93C-20A7-859426E27626}"/>
              </a:ext>
            </a:extLst>
          </p:cNvPr>
          <p:cNvCxnSpPr>
            <a:cxnSpLocks/>
            <a:stCxn id="245" idx="0"/>
            <a:endCxn id="79" idx="4"/>
          </p:cNvCxnSpPr>
          <p:nvPr/>
        </p:nvCxnSpPr>
        <p:spPr>
          <a:xfrm flipH="1" flipV="1">
            <a:off x="11055375" y="3624307"/>
            <a:ext cx="1" cy="1415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BE2EF9ED-D174-861D-4776-CB11079BEEDC}"/>
              </a:ext>
            </a:extLst>
          </p:cNvPr>
          <p:cNvGrpSpPr/>
          <p:nvPr/>
        </p:nvGrpSpPr>
        <p:grpSpPr>
          <a:xfrm>
            <a:off x="221658" y="4104283"/>
            <a:ext cx="3500401" cy="2554545"/>
            <a:chOff x="390333" y="4104283"/>
            <a:chExt cx="3500401" cy="25545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C1004E-618A-7538-A12C-26309266788A}"/>
                </a:ext>
              </a:extLst>
            </p:cNvPr>
            <p:cNvSpPr txBox="1"/>
            <p:nvPr/>
          </p:nvSpPr>
          <p:spPr>
            <a:xfrm>
              <a:off x="390333" y="4104283"/>
              <a:ext cx="3500401" cy="2554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     Non-causal</a:t>
              </a:r>
            </a:p>
            <a:p>
              <a:r>
                <a:rPr lang="en-US" sz="4000" dirty="0">
                  <a:solidFill>
                    <a:srgbClr val="7030A0"/>
                  </a:solidFill>
                </a:rPr>
                <a:t>     Bottleneck</a:t>
              </a:r>
            </a:p>
            <a:p>
              <a:r>
                <a:rPr lang="en-US" sz="4000" dirty="0"/>
                <a:t> </a:t>
              </a:r>
              <a:r>
                <a:rPr lang="en-US" sz="4000" dirty="0">
                  <a:solidFill>
                    <a:schemeClr val="accent6">
                      <a:lumMod val="75000"/>
                    </a:schemeClr>
                  </a:solidFill>
                </a:rPr>
                <a:t>    Over-param</a:t>
              </a:r>
            </a:p>
            <a:p>
              <a:r>
                <a:rPr lang="en-US" sz="4000" dirty="0">
                  <a:solidFill>
                    <a:schemeClr val="accent1">
                      <a:lumMod val="75000"/>
                    </a:schemeClr>
                  </a:solidFill>
                </a:rPr>
                <a:t>     X-modal</a:t>
              </a:r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6E759496-F78B-916F-E6F2-96856D8110BF}"/>
                </a:ext>
              </a:extLst>
            </p:cNvPr>
            <p:cNvSpPr/>
            <p:nvPr/>
          </p:nvSpPr>
          <p:spPr>
            <a:xfrm rot="10800000">
              <a:off x="597114" y="4909349"/>
              <a:ext cx="349184" cy="301021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FE112F46-2487-00C3-54FD-B05F47D7BF9F}"/>
                </a:ext>
              </a:extLst>
            </p:cNvPr>
            <p:cNvSpPr/>
            <p:nvPr/>
          </p:nvSpPr>
          <p:spPr>
            <a:xfrm>
              <a:off x="597114" y="5541143"/>
              <a:ext cx="349184" cy="30102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Cross 287">
              <a:extLst>
                <a:ext uri="{FF2B5EF4-FFF2-40B4-BE49-F238E27FC236}">
                  <a16:creationId xmlns:a16="http://schemas.microsoft.com/office/drawing/2014/main" id="{CE417BB0-A43C-2050-59F9-FBFDBD6E2785}"/>
                </a:ext>
              </a:extLst>
            </p:cNvPr>
            <p:cNvSpPr/>
            <p:nvPr/>
          </p:nvSpPr>
          <p:spPr>
            <a:xfrm>
              <a:off x="580837" y="6107834"/>
              <a:ext cx="381739" cy="381739"/>
            </a:xfrm>
            <a:prstGeom prst="plus">
              <a:avLst>
                <a:gd name="adj" fmla="val 3662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A7D93402-AFBF-87B3-7205-EC800FA26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706" y="4280558"/>
              <a:ext cx="1" cy="40204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Isosceles Triangle 289">
            <a:extLst>
              <a:ext uri="{FF2B5EF4-FFF2-40B4-BE49-F238E27FC236}">
                <a16:creationId xmlns:a16="http://schemas.microsoft.com/office/drawing/2014/main" id="{22D1A0FB-BB39-049E-A7EB-FA6F9CCFAB27}"/>
              </a:ext>
            </a:extLst>
          </p:cNvPr>
          <p:cNvSpPr/>
          <p:nvPr/>
        </p:nvSpPr>
        <p:spPr>
          <a:xfrm rot="10800000">
            <a:off x="8966221" y="3289450"/>
            <a:ext cx="349184" cy="3010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Isosceles Triangle 290">
            <a:extLst>
              <a:ext uri="{FF2B5EF4-FFF2-40B4-BE49-F238E27FC236}">
                <a16:creationId xmlns:a16="http://schemas.microsoft.com/office/drawing/2014/main" id="{CE40FDEF-1AD6-ED93-44F8-5F19CF3AEAC4}"/>
              </a:ext>
            </a:extLst>
          </p:cNvPr>
          <p:cNvSpPr/>
          <p:nvPr/>
        </p:nvSpPr>
        <p:spPr>
          <a:xfrm>
            <a:off x="1212243" y="1622133"/>
            <a:ext cx="349184" cy="3010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Isosceles Triangle 291">
            <a:extLst>
              <a:ext uri="{FF2B5EF4-FFF2-40B4-BE49-F238E27FC236}">
                <a16:creationId xmlns:a16="http://schemas.microsoft.com/office/drawing/2014/main" id="{F8B4E2C5-B3B4-93A0-E4B7-DAF19F184EFF}"/>
              </a:ext>
            </a:extLst>
          </p:cNvPr>
          <p:cNvSpPr/>
          <p:nvPr/>
        </p:nvSpPr>
        <p:spPr>
          <a:xfrm>
            <a:off x="5834064" y="1642454"/>
            <a:ext cx="349184" cy="3010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Isosceles Triangle 292">
            <a:extLst>
              <a:ext uri="{FF2B5EF4-FFF2-40B4-BE49-F238E27FC236}">
                <a16:creationId xmlns:a16="http://schemas.microsoft.com/office/drawing/2014/main" id="{AB3C7A00-79D7-E316-8427-375E417D528D}"/>
              </a:ext>
            </a:extLst>
          </p:cNvPr>
          <p:cNvSpPr/>
          <p:nvPr/>
        </p:nvSpPr>
        <p:spPr>
          <a:xfrm>
            <a:off x="6260008" y="3439960"/>
            <a:ext cx="349184" cy="30102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ross 294">
            <a:extLst>
              <a:ext uri="{FF2B5EF4-FFF2-40B4-BE49-F238E27FC236}">
                <a16:creationId xmlns:a16="http://schemas.microsoft.com/office/drawing/2014/main" id="{1E61D657-C28B-C114-4955-1E3A70FB0CBF}"/>
              </a:ext>
            </a:extLst>
          </p:cNvPr>
          <p:cNvSpPr/>
          <p:nvPr/>
        </p:nvSpPr>
        <p:spPr>
          <a:xfrm>
            <a:off x="7421959" y="3165009"/>
            <a:ext cx="381739" cy="381739"/>
          </a:xfrm>
          <a:prstGeom prst="plus">
            <a:avLst>
              <a:gd name="adj" fmla="val 3662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E84C-3333-EF8F-3A67-DA49833D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69A82-DAE9-02C4-4E19-D4DCE00EF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假设有一个平行宇宙，</a:t>
                </a:r>
                <a:endParaRPr lang="en-US" altLang="zh-CN" sz="3200" dirty="0"/>
              </a:p>
              <a:p>
                <a:r>
                  <a:rPr lang="zh-CN" altLang="en-US" sz="3200" dirty="0"/>
                  <a:t>音乐是四分音符的序列，时序相邻音程取自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+7, −4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:r>
                  <a:rPr lang="zh-CN" altLang="en-US" sz="3200" dirty="0"/>
                  <a:t>相应出现频率为 </a:t>
                </a:r>
                <a:r>
                  <a:rPr lang="en-US" altLang="zh-CN" sz="3200" dirty="0"/>
                  <a:t>4:7. </a:t>
                </a:r>
                <a:endParaRPr lang="en-US" sz="3200" dirty="0"/>
              </a:p>
              <a:p>
                <a:r>
                  <a:rPr lang="zh-CN" altLang="en-US" sz="3200" dirty="0"/>
                  <a:t>我们有 </a:t>
                </a:r>
                <a:r>
                  <a:rPr lang="en-US" altLang="zh-CN" sz="3200" dirty="0"/>
                  <a:t>unaligned </a:t>
                </a:r>
                <a:r>
                  <a:rPr lang="zh-CN" altLang="en-US" sz="3200" dirty="0"/>
                  <a:t>数据集，在 </a:t>
                </a:r>
                <a:r>
                  <a:rPr lang="en-US" altLang="zh-CN" sz="3200" dirty="0"/>
                  <a:t>audio </a:t>
                </a:r>
                <a:r>
                  <a:rPr lang="zh-CN" altLang="en-US" sz="3200" dirty="0"/>
                  <a:t>和 </a:t>
                </a:r>
                <a:r>
                  <a:rPr lang="en-US" altLang="zh-CN" sz="3200" dirty="0"/>
                  <a:t>midi </a:t>
                </a:r>
                <a:r>
                  <a:rPr lang="zh-CN" altLang="en-US" sz="3200" dirty="0"/>
                  <a:t>上</a:t>
                </a:r>
                <a:r>
                  <a:rPr lang="en-US" altLang="zh-CN" sz="3200" dirty="0"/>
                  <a:t>. 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69A82-DAE9-02C4-4E19-D4DCE00EF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3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E84C-3333-EF8F-3A67-DA49833D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 (</a:t>
            </a:r>
            <a:r>
              <a:rPr lang="en-US" dirty="0" err="1"/>
              <a:t>cont</a:t>
            </a:r>
            <a:r>
              <a:rPr lang="en-US"/>
              <a:t>’)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69A82-DAE9-02C4-4E19-D4DCE00EF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question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zh-CN" altLang="en-US" sz="3200" dirty="0"/>
                  <a:t>记录当前音高，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zh-CN" altLang="en-US" sz="3200" dirty="0"/>
                  <a:t>回答 </a:t>
                </a:r>
                <a:r>
                  <a:rPr lang="en-US" altLang="zh-CN" sz="3200" dirty="0"/>
                  <a:t>whether the interval is +7 or -4. </a:t>
                </a:r>
              </a:p>
              <a:p>
                <a:pPr lvl="1"/>
                <a:r>
                  <a:rPr lang="zh-CN" altLang="en-US" sz="2800" dirty="0"/>
                  <a:t>为什么能训成这样？因为 </a:t>
                </a:r>
                <a:r>
                  <a:rPr lang="en-US" altLang="zh-CN" sz="2800" dirty="0"/>
                  <a:t>bottleneck. </a:t>
                </a:r>
              </a:p>
              <a:p>
                <a:r>
                  <a:rPr lang="zh-CN" altLang="en-US" sz="3200" dirty="0"/>
                  <a:t>这样，根据模态之间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空间的结构（都是 </a:t>
                </a:r>
                <a:r>
                  <a:rPr lang="en-US" altLang="zh-CN" sz="3200" dirty="0"/>
                  <a:t>4:7</a:t>
                </a:r>
                <a:r>
                  <a:rPr lang="zh-CN" altLang="en-US" sz="3200" dirty="0"/>
                  <a:t>），可以对齐之。</a:t>
                </a:r>
                <a:endParaRPr lang="en-US" altLang="zh-CN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question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altLang="zh-CN" sz="3200" dirty="0"/>
                  <a:t>is modality-specific.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zh-CN" altLang="en-US" sz="3200" dirty="0"/>
                  <a:t>的语言是多模态共享的。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69A82-DAE9-02C4-4E19-D4DCE00EF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6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423BE3-8B65-3200-FDA7-73AA8F3531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sz="4400" dirty="0"/>
                  <a:t>为什么不对齐</a:t>
                </a:r>
                <a:r>
                  <a:rPr lang="en-US" altLang="zh-CN" sz="4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4400" dirty="0"/>
                  <a:t> </a:t>
                </a:r>
                <a:r>
                  <a:rPr lang="zh-CN" altLang="en-US" sz="4400" dirty="0"/>
                  <a:t>而对齐</a:t>
                </a:r>
                <a14:m>
                  <m:oMath xmlns:m="http://schemas.openxmlformats.org/officeDocument/2006/math">
                    <m:r>
                      <a:rPr lang="en-US" altLang="zh-CN" sz="4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400" b="0" i="0" smtClean="0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</m:oMath>
                </a14:m>
                <a:r>
                  <a:rPr lang="en-US" sz="4400" dirty="0"/>
                  <a:t>?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423BE3-8B65-3200-FDA7-73AA8F353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5BC2-2047-FFB9-3F27-167C22E9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可以转调。凭什么 </a:t>
            </a:r>
            <a:r>
              <a:rPr lang="en-US" altLang="zh-CN" sz="3200" dirty="0"/>
              <a:t>A4 = 440Hz? </a:t>
            </a:r>
          </a:p>
          <a:p>
            <a:r>
              <a:rPr lang="en-US" sz="3200" dirty="0"/>
              <a:t>More generally: </a:t>
            </a:r>
            <a:r>
              <a:rPr lang="zh-CN" altLang="en-US" sz="3200" dirty="0"/>
              <a:t>跨模态有时只有关系对应，没有概念对应。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003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/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/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/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/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5CB6A0-1B26-18F6-3D1E-6A3A08D099ED}"/>
              </a:ext>
            </a:extLst>
          </p:cNvPr>
          <p:cNvSpPr/>
          <p:nvPr/>
        </p:nvSpPr>
        <p:spPr>
          <a:xfrm>
            <a:off x="2184806" y="2198392"/>
            <a:ext cx="1544715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1A85A-4F2D-4F9D-8D99-FEED31AA8FE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57163" y="942987"/>
            <a:ext cx="1" cy="1255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9539F-9D32-5AA3-1AFD-AF62B74B18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83573" y="2184562"/>
            <a:ext cx="801233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5316A9-1F0A-A6DE-17F9-270CD83743F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29521" y="2184562"/>
            <a:ext cx="1043518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8536C-70A9-2FBC-5A1A-558583338FF2}"/>
              </a:ext>
            </a:extLst>
          </p:cNvPr>
          <p:cNvSpPr/>
          <p:nvPr/>
        </p:nvSpPr>
        <p:spPr>
          <a:xfrm>
            <a:off x="7500241" y="4694489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F1332C-CE18-5DD1-C02D-8C45E0CB869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6007036" y="2184562"/>
            <a:ext cx="1493205" cy="324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A7FF7-C5B0-8E57-768F-4019ADC52E0E}"/>
              </a:ext>
            </a:extLst>
          </p:cNvPr>
          <p:cNvCxnSpPr>
            <a:cxnSpLocks/>
            <a:stCxn id="66" idx="3"/>
            <a:endCxn id="245" idx="1"/>
          </p:cNvCxnSpPr>
          <p:nvPr/>
        </p:nvCxnSpPr>
        <p:spPr>
          <a:xfrm>
            <a:off x="9269678" y="5431336"/>
            <a:ext cx="1231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D30602A-B19E-35C0-B85B-0B11F1634C70}"/>
              </a:ext>
            </a:extLst>
          </p:cNvPr>
          <p:cNvSpPr/>
          <p:nvPr/>
        </p:nvSpPr>
        <p:spPr>
          <a:xfrm>
            <a:off x="10400739" y="2315036"/>
            <a:ext cx="1309271" cy="13092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D7836-CD70-ED08-AA1C-8E0CA9EBF294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flipH="1">
            <a:off x="11055375" y="942987"/>
            <a:ext cx="2" cy="137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/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7105E7E-5B4A-B93C-20A7-859426E27626}"/>
              </a:ext>
            </a:extLst>
          </p:cNvPr>
          <p:cNvCxnSpPr>
            <a:cxnSpLocks/>
            <a:stCxn id="245" idx="0"/>
            <a:endCxn id="79" idx="4"/>
          </p:cNvCxnSpPr>
          <p:nvPr/>
        </p:nvCxnSpPr>
        <p:spPr>
          <a:xfrm flipH="1" flipV="1">
            <a:off x="11055375" y="3624307"/>
            <a:ext cx="1" cy="1415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8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/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/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/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/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5CB6A0-1B26-18F6-3D1E-6A3A08D099ED}"/>
              </a:ext>
            </a:extLst>
          </p:cNvPr>
          <p:cNvSpPr/>
          <p:nvPr/>
        </p:nvSpPr>
        <p:spPr>
          <a:xfrm>
            <a:off x="2184806" y="2198392"/>
            <a:ext cx="1544715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1A85A-4F2D-4F9D-8D99-FEED31AA8FE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57163" y="942987"/>
            <a:ext cx="1" cy="1255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9539F-9D32-5AA3-1AFD-AF62B74B18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83573" y="2184562"/>
            <a:ext cx="801233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5316A9-1F0A-A6DE-17F9-270CD83743F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29521" y="2184562"/>
            <a:ext cx="1043518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8536C-70A9-2FBC-5A1A-558583338FF2}"/>
              </a:ext>
            </a:extLst>
          </p:cNvPr>
          <p:cNvSpPr/>
          <p:nvPr/>
        </p:nvSpPr>
        <p:spPr>
          <a:xfrm>
            <a:off x="7500241" y="4694489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F1332C-CE18-5DD1-C02D-8C45E0CB869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6007036" y="2184562"/>
            <a:ext cx="1493205" cy="324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A7FF7-C5B0-8E57-768F-4019ADC52E0E}"/>
              </a:ext>
            </a:extLst>
          </p:cNvPr>
          <p:cNvCxnSpPr>
            <a:cxnSpLocks/>
            <a:stCxn id="66" idx="3"/>
            <a:endCxn id="245" idx="1"/>
          </p:cNvCxnSpPr>
          <p:nvPr/>
        </p:nvCxnSpPr>
        <p:spPr>
          <a:xfrm>
            <a:off x="9269678" y="5431336"/>
            <a:ext cx="1231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D30602A-B19E-35C0-B85B-0B11F1634C70}"/>
              </a:ext>
            </a:extLst>
          </p:cNvPr>
          <p:cNvSpPr/>
          <p:nvPr/>
        </p:nvSpPr>
        <p:spPr>
          <a:xfrm>
            <a:off x="10400739" y="2315036"/>
            <a:ext cx="1309271" cy="13092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D7836-CD70-ED08-AA1C-8E0CA9EBF294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flipH="1">
            <a:off x="11055375" y="942987"/>
            <a:ext cx="2" cy="137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/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7105E7E-5B4A-B93C-20A7-859426E27626}"/>
              </a:ext>
            </a:extLst>
          </p:cNvPr>
          <p:cNvCxnSpPr>
            <a:cxnSpLocks/>
            <a:stCxn id="245" idx="0"/>
            <a:endCxn id="79" idx="4"/>
          </p:cNvCxnSpPr>
          <p:nvPr/>
        </p:nvCxnSpPr>
        <p:spPr>
          <a:xfrm flipH="1" flipV="1">
            <a:off x="11055375" y="3624307"/>
            <a:ext cx="1" cy="1415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3729D4-229C-D383-A453-EF8CD346131D}"/>
              </a:ext>
            </a:extLst>
          </p:cNvPr>
          <p:cNvSpPr txBox="1"/>
          <p:nvPr/>
        </p:nvSpPr>
        <p:spPr>
          <a:xfrm>
            <a:off x="3879726" y="5592113"/>
            <a:ext cx="400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“一对多”</a:t>
            </a:r>
            <a:endParaRPr lang="en-US" altLang="zh-CN" sz="2400" dirty="0"/>
          </a:p>
          <a:p>
            <a:r>
              <a:rPr lang="zh-CN" altLang="en-US" sz="2400" dirty="0"/>
              <a:t>更确切：多峰分布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1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252-97CC-C31E-389B-9C0BC3EA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多峰分布如何做 </a:t>
            </a:r>
            <a:r>
              <a:rPr lang="en-US" altLang="zh-CN" dirty="0"/>
              <a:t>prediction loss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C476-B6D6-AC30-3F91-D4DCF12B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3"/>
            <a:ext cx="10515600" cy="5192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NLP </a:t>
            </a:r>
            <a:r>
              <a:rPr lang="zh-CN" altLang="en-US" dirty="0"/>
              <a:t>或者 </a:t>
            </a:r>
            <a:r>
              <a:rPr lang="en-US" altLang="zh-CN" dirty="0"/>
              <a:t>symbolic music: predict NOT the next token BUT the distribution of the next token. Train </a:t>
            </a:r>
            <a:r>
              <a:rPr lang="zh-CN" altLang="en-US" dirty="0"/>
              <a:t>时，不管 </a:t>
            </a:r>
            <a:r>
              <a:rPr lang="en-US" altLang="zh-CN" dirty="0"/>
              <a:t>style.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nference </a:t>
            </a:r>
            <a:r>
              <a:rPr lang="zh-CN" altLang="en-US" dirty="0"/>
              <a:t>时，通过 </a:t>
            </a:r>
            <a:r>
              <a:rPr lang="en-US" altLang="zh-CN" dirty="0"/>
              <a:t>sampling </a:t>
            </a:r>
            <a:r>
              <a:rPr lang="zh-CN" altLang="en-US" dirty="0"/>
              <a:t>注入 </a:t>
            </a:r>
            <a:r>
              <a:rPr lang="en-US" altLang="zh-CN" dirty="0"/>
              <a:t>style info. …………………… (</a:t>
            </a:r>
            <a:r>
              <a:rPr lang="en-US" altLang="zh-CN" sz="3200" dirty="0"/>
              <a:t>logit </a:t>
            </a:r>
            <a:r>
              <a:rPr lang="zh-CN" altLang="en-US" sz="3200" dirty="0"/>
              <a:t>法</a:t>
            </a:r>
            <a:r>
              <a:rPr lang="en-US" altLang="zh-CN" dirty="0"/>
              <a:t>)</a:t>
            </a:r>
          </a:p>
          <a:p>
            <a:r>
              <a:rPr lang="en-US" sz="3200" dirty="0"/>
              <a:t>Image </a:t>
            </a:r>
            <a:r>
              <a:rPr lang="zh-CN" altLang="en-US" sz="3200" dirty="0"/>
              <a:t>或者 </a:t>
            </a:r>
            <a:r>
              <a:rPr lang="en-US" altLang="zh-CN" sz="3200" dirty="0"/>
              <a:t>audio: </a:t>
            </a:r>
            <a:r>
              <a:rPr lang="zh-CN" altLang="en-US" sz="3200" dirty="0"/>
              <a:t>用 </a:t>
            </a:r>
            <a:r>
              <a:rPr lang="en-US" altLang="zh-CN" sz="3200" dirty="0"/>
              <a:t>logit </a:t>
            </a:r>
            <a:r>
              <a:rPr lang="zh-CN" altLang="en-US" sz="3200" dirty="0"/>
              <a:t>法会</a:t>
            </a:r>
            <a:r>
              <a:rPr lang="en-US" altLang="zh-CN" sz="3200" dirty="0"/>
              <a:t> intractable. </a:t>
            </a:r>
            <a:r>
              <a:rPr lang="zh-CN" altLang="en-US" sz="3200" dirty="0"/>
              <a:t>有两个方法。</a:t>
            </a:r>
            <a:endParaRPr lang="en-US" altLang="zh-CN" sz="3200" dirty="0"/>
          </a:p>
          <a:p>
            <a:pPr lvl="1"/>
            <a:r>
              <a:rPr lang="en-US" sz="3200" dirty="0"/>
              <a:t>Latent style code. </a:t>
            </a:r>
            <a:r>
              <a:rPr lang="zh-CN" altLang="en-US" sz="3200" dirty="0"/>
              <a:t>建模缺失的信息。</a:t>
            </a:r>
            <a:endParaRPr lang="en-US" altLang="zh-CN" sz="3200" dirty="0"/>
          </a:p>
          <a:p>
            <a:pPr lvl="1"/>
            <a:r>
              <a:rPr lang="en-US" sz="3200" dirty="0"/>
              <a:t>Diffusion. </a:t>
            </a:r>
            <a:r>
              <a:rPr lang="en-US" altLang="zh-CN" sz="3200" dirty="0"/>
              <a:t>Train </a:t>
            </a:r>
            <a:r>
              <a:rPr lang="zh-CN" altLang="en-US" sz="3200" dirty="0"/>
              <a:t>时，不管 </a:t>
            </a:r>
            <a:r>
              <a:rPr lang="en-US" altLang="zh-CN" sz="3200" dirty="0"/>
              <a:t>style. </a:t>
            </a:r>
            <a:r>
              <a:rPr lang="en-US" sz="3200" dirty="0"/>
              <a:t>Inference </a:t>
            </a:r>
            <a:r>
              <a:rPr lang="zh-CN" altLang="en-US" sz="3200" dirty="0"/>
              <a:t>时，通过 </a:t>
            </a:r>
            <a:r>
              <a:rPr lang="en-US" altLang="zh-CN" sz="3200" dirty="0"/>
              <a:t>sampling </a:t>
            </a:r>
            <a:r>
              <a:rPr lang="zh-CN" altLang="en-US" sz="3200" dirty="0"/>
              <a:t>分步注入 </a:t>
            </a:r>
            <a:r>
              <a:rPr lang="en-US" altLang="zh-CN" sz="3200" dirty="0"/>
              <a:t>style info. </a:t>
            </a:r>
            <a:r>
              <a:rPr lang="zh-CN" altLang="en-US" sz="3200" dirty="0"/>
              <a:t>（这牵扯到 </a:t>
            </a:r>
            <a:r>
              <a:rPr lang="en-US" altLang="zh-CN" sz="3200" dirty="0"/>
              <a:t>diffusion </a:t>
            </a:r>
            <a:r>
              <a:rPr lang="zh-CN" altLang="en-US" sz="3200" dirty="0"/>
              <a:t>很核心的原理。）</a:t>
            </a:r>
            <a:endParaRPr lang="en-US" altLang="zh-CN" sz="3200" dirty="0"/>
          </a:p>
          <a:p>
            <a:pPr lvl="1"/>
            <a:r>
              <a:rPr lang="en-US" altLang="zh-CN" sz="3200" dirty="0"/>
              <a:t>Jukebox. </a:t>
            </a:r>
            <a:r>
              <a:rPr lang="zh-CN" altLang="en-US" sz="3200" dirty="0"/>
              <a:t>把</a:t>
            </a:r>
            <a:r>
              <a:rPr lang="en-US" altLang="zh-CN" sz="3200" dirty="0"/>
              <a:t> otherwise intractable </a:t>
            </a:r>
            <a:r>
              <a:rPr lang="zh-CN" altLang="en-US" sz="3200" dirty="0"/>
              <a:t>的东西 </a:t>
            </a:r>
            <a:r>
              <a:rPr lang="en-US" altLang="zh-CN" sz="3200" dirty="0"/>
              <a:t>VQ </a:t>
            </a:r>
            <a:r>
              <a:rPr lang="zh-CN" altLang="en-US" sz="3200" dirty="0"/>
              <a:t>化，然后用 </a:t>
            </a:r>
            <a:r>
              <a:rPr lang="en-US" altLang="zh-CN" sz="3200" dirty="0"/>
              <a:t>logit </a:t>
            </a:r>
            <a:r>
              <a:rPr lang="zh-CN" altLang="en-US" sz="3200" dirty="0"/>
              <a:t>法</a:t>
            </a:r>
            <a:r>
              <a:rPr lang="en-US" altLang="zh-CN" sz="3200" dirty="0"/>
              <a:t>. </a:t>
            </a:r>
          </a:p>
          <a:p>
            <a:r>
              <a:rPr lang="en-US" dirty="0"/>
              <a:t>VICReg. </a:t>
            </a:r>
            <a:r>
              <a:rPr lang="en-US" dirty="0" err="1"/>
              <a:t>Unask</a:t>
            </a:r>
            <a:r>
              <a:rPr lang="en-US" dirty="0"/>
              <a:t> the question. </a:t>
            </a:r>
          </a:p>
          <a:p>
            <a:pPr lvl="1"/>
            <a:r>
              <a:rPr lang="zh-CN" altLang="en-US" dirty="0"/>
              <a:t>如果需要建模 </a:t>
            </a:r>
            <a:r>
              <a:rPr lang="en-US" altLang="zh-CN" dirty="0"/>
              <a:t>style </a:t>
            </a:r>
            <a:r>
              <a:rPr lang="zh-CN" altLang="en-US" dirty="0"/>
              <a:t>怎么办？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252-97CC-C31E-389B-9C0BC3EA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多峰分布如何做 </a:t>
            </a:r>
            <a:r>
              <a:rPr lang="en-US" altLang="zh-CN" dirty="0"/>
              <a:t>prediction loss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C476-B6D6-AC30-3F91-D4DCF12B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3"/>
            <a:ext cx="10515600" cy="5192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NLP </a:t>
            </a:r>
            <a:r>
              <a:rPr lang="zh-CN" altLang="en-US" dirty="0"/>
              <a:t>或者 </a:t>
            </a:r>
            <a:r>
              <a:rPr lang="en-US" altLang="zh-CN" dirty="0"/>
              <a:t>symbolic music: predict NOT the next token BUT the distribution of the next token. Train </a:t>
            </a:r>
            <a:r>
              <a:rPr lang="zh-CN" altLang="en-US" dirty="0"/>
              <a:t>时，不管 </a:t>
            </a:r>
            <a:r>
              <a:rPr lang="en-US" altLang="zh-CN" dirty="0"/>
              <a:t>style.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nference </a:t>
            </a:r>
            <a:r>
              <a:rPr lang="zh-CN" altLang="en-US" dirty="0"/>
              <a:t>时，通过 </a:t>
            </a:r>
            <a:r>
              <a:rPr lang="en-US" altLang="zh-CN" dirty="0"/>
              <a:t>sampling </a:t>
            </a:r>
            <a:r>
              <a:rPr lang="zh-CN" altLang="en-US" dirty="0"/>
              <a:t>注入 </a:t>
            </a:r>
            <a:r>
              <a:rPr lang="en-US" altLang="zh-CN" dirty="0"/>
              <a:t>style info. …………………… (</a:t>
            </a:r>
            <a:r>
              <a:rPr lang="en-US" altLang="zh-CN" sz="3200" dirty="0"/>
              <a:t>logit </a:t>
            </a:r>
            <a:r>
              <a:rPr lang="zh-CN" altLang="en-US" sz="3200" dirty="0"/>
              <a:t>法</a:t>
            </a:r>
            <a:r>
              <a:rPr lang="en-US" altLang="zh-CN" dirty="0"/>
              <a:t>)</a:t>
            </a:r>
          </a:p>
          <a:p>
            <a:r>
              <a:rPr lang="en-US" sz="3200" dirty="0"/>
              <a:t>Image </a:t>
            </a:r>
            <a:r>
              <a:rPr lang="zh-CN" altLang="en-US" sz="3200" dirty="0"/>
              <a:t>或者 </a:t>
            </a:r>
            <a:r>
              <a:rPr lang="en-US" altLang="zh-CN" sz="3200" dirty="0"/>
              <a:t>audio: </a:t>
            </a:r>
            <a:r>
              <a:rPr lang="zh-CN" altLang="en-US" sz="3200" dirty="0"/>
              <a:t>用 </a:t>
            </a:r>
            <a:r>
              <a:rPr lang="en-US" altLang="zh-CN" sz="3200" dirty="0"/>
              <a:t>logit </a:t>
            </a:r>
            <a:r>
              <a:rPr lang="zh-CN" altLang="en-US" sz="3200" dirty="0"/>
              <a:t>法会</a:t>
            </a:r>
            <a:r>
              <a:rPr lang="en-US" altLang="zh-CN" sz="3200" dirty="0"/>
              <a:t> intractable. </a:t>
            </a:r>
            <a:r>
              <a:rPr lang="zh-CN" altLang="en-US" sz="3200" dirty="0"/>
              <a:t>有两个方法。</a:t>
            </a:r>
            <a:endParaRPr lang="en-US" altLang="zh-CN" sz="3200" dirty="0"/>
          </a:p>
          <a:p>
            <a:pPr lvl="1"/>
            <a:r>
              <a:rPr lang="en-US" sz="3200" b="1" dirty="0"/>
              <a:t>Latent style code. </a:t>
            </a:r>
            <a:r>
              <a:rPr lang="zh-CN" altLang="en-US" sz="3200" b="1" dirty="0"/>
              <a:t>建模缺失的信息。</a:t>
            </a:r>
            <a:endParaRPr lang="en-US" altLang="zh-CN" sz="3200" b="1" dirty="0"/>
          </a:p>
          <a:p>
            <a:pPr lvl="1"/>
            <a:r>
              <a:rPr lang="en-US" sz="3200" dirty="0"/>
              <a:t>Diffusion. </a:t>
            </a:r>
            <a:r>
              <a:rPr lang="en-US" altLang="zh-CN" sz="3200" dirty="0"/>
              <a:t>Train </a:t>
            </a:r>
            <a:r>
              <a:rPr lang="zh-CN" altLang="en-US" sz="3200" dirty="0"/>
              <a:t>时，不管 </a:t>
            </a:r>
            <a:r>
              <a:rPr lang="en-US" altLang="zh-CN" sz="3200" dirty="0"/>
              <a:t>style. </a:t>
            </a:r>
            <a:r>
              <a:rPr lang="en-US" sz="3200" dirty="0"/>
              <a:t>Inference </a:t>
            </a:r>
            <a:r>
              <a:rPr lang="zh-CN" altLang="en-US" sz="3200" dirty="0"/>
              <a:t>时，通过 </a:t>
            </a:r>
            <a:r>
              <a:rPr lang="en-US" altLang="zh-CN" sz="3200" dirty="0"/>
              <a:t>sampling </a:t>
            </a:r>
            <a:r>
              <a:rPr lang="zh-CN" altLang="en-US" sz="3200" dirty="0"/>
              <a:t>分步注入 </a:t>
            </a:r>
            <a:r>
              <a:rPr lang="en-US" altLang="zh-CN" sz="3200" dirty="0"/>
              <a:t>style info. </a:t>
            </a:r>
            <a:r>
              <a:rPr lang="zh-CN" altLang="en-US" sz="3200" dirty="0"/>
              <a:t>（这牵扯到 </a:t>
            </a:r>
            <a:r>
              <a:rPr lang="en-US" altLang="zh-CN" sz="3200" dirty="0"/>
              <a:t>diffusion </a:t>
            </a:r>
            <a:r>
              <a:rPr lang="zh-CN" altLang="en-US" sz="3200" dirty="0"/>
              <a:t>很核心的原理。）</a:t>
            </a:r>
            <a:endParaRPr lang="en-US" altLang="zh-CN" sz="3200" dirty="0"/>
          </a:p>
          <a:p>
            <a:pPr lvl="1"/>
            <a:r>
              <a:rPr lang="en-US" altLang="zh-CN" sz="3200" dirty="0"/>
              <a:t>Jukebox. </a:t>
            </a:r>
            <a:r>
              <a:rPr lang="zh-CN" altLang="en-US" sz="3200" dirty="0"/>
              <a:t>把</a:t>
            </a:r>
            <a:r>
              <a:rPr lang="en-US" altLang="zh-CN" sz="3200" dirty="0"/>
              <a:t> otherwise intractable </a:t>
            </a:r>
            <a:r>
              <a:rPr lang="zh-CN" altLang="en-US" sz="3200" dirty="0"/>
              <a:t>的东西 </a:t>
            </a:r>
            <a:r>
              <a:rPr lang="en-US" altLang="zh-CN" sz="3200" dirty="0"/>
              <a:t>VQ </a:t>
            </a:r>
            <a:r>
              <a:rPr lang="zh-CN" altLang="en-US" sz="3200" dirty="0"/>
              <a:t>化，然后用 </a:t>
            </a:r>
            <a:r>
              <a:rPr lang="en-US" altLang="zh-CN" sz="3200" dirty="0"/>
              <a:t>logit </a:t>
            </a:r>
            <a:r>
              <a:rPr lang="zh-CN" altLang="en-US" sz="3200" dirty="0"/>
              <a:t>法</a:t>
            </a:r>
            <a:r>
              <a:rPr lang="en-US" altLang="zh-CN" sz="3200" dirty="0"/>
              <a:t>. </a:t>
            </a:r>
          </a:p>
          <a:p>
            <a:r>
              <a:rPr lang="en-US" dirty="0"/>
              <a:t>VICReg. </a:t>
            </a:r>
            <a:r>
              <a:rPr lang="en-US" dirty="0" err="1"/>
              <a:t>Unask</a:t>
            </a:r>
            <a:r>
              <a:rPr lang="en-US" dirty="0"/>
              <a:t> the question. </a:t>
            </a:r>
          </a:p>
          <a:p>
            <a:pPr lvl="1"/>
            <a:r>
              <a:rPr lang="zh-CN" altLang="en-US" dirty="0"/>
              <a:t>如果需要建模 </a:t>
            </a:r>
            <a:r>
              <a:rPr lang="en-US" altLang="zh-CN" dirty="0"/>
              <a:t>style </a:t>
            </a:r>
            <a:r>
              <a:rPr lang="zh-CN" altLang="en-US" dirty="0"/>
              <a:t>怎么办？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852D258-4EC0-382F-0D8C-8F1B8EB722A0}"/>
              </a:ext>
            </a:extLst>
          </p:cNvPr>
          <p:cNvGrpSpPr/>
          <p:nvPr/>
        </p:nvGrpSpPr>
        <p:grpSpPr>
          <a:xfrm>
            <a:off x="6858713" y="2625706"/>
            <a:ext cx="3026773" cy="2463720"/>
            <a:chOff x="6655232" y="243388"/>
            <a:chExt cx="2640943" cy="263816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Sun 16">
              <a:extLst>
                <a:ext uri="{FF2B5EF4-FFF2-40B4-BE49-F238E27FC236}">
                  <a16:creationId xmlns:a16="http://schemas.microsoft.com/office/drawing/2014/main" id="{8CD41447-F80C-D8AD-0DCE-6CF53D55B8F5}"/>
                </a:ext>
              </a:extLst>
            </p:cNvPr>
            <p:cNvSpPr/>
            <p:nvPr/>
          </p:nvSpPr>
          <p:spPr>
            <a:xfrm>
              <a:off x="6658010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un 19">
              <a:extLst>
                <a:ext uri="{FF2B5EF4-FFF2-40B4-BE49-F238E27FC236}">
                  <a16:creationId xmlns:a16="http://schemas.microsoft.com/office/drawing/2014/main" id="{BD697033-9A20-2301-03CF-825690DDB2F2}"/>
                </a:ext>
              </a:extLst>
            </p:cNvPr>
            <p:cNvSpPr/>
            <p:nvPr/>
          </p:nvSpPr>
          <p:spPr>
            <a:xfrm rot="900000">
              <a:off x="6656621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>
              <a:extLst>
                <a:ext uri="{FF2B5EF4-FFF2-40B4-BE49-F238E27FC236}">
                  <a16:creationId xmlns:a16="http://schemas.microsoft.com/office/drawing/2014/main" id="{6BDFB7A5-ACE7-0505-4110-330FFBCB8B1F}"/>
                </a:ext>
              </a:extLst>
            </p:cNvPr>
            <p:cNvSpPr/>
            <p:nvPr/>
          </p:nvSpPr>
          <p:spPr>
            <a:xfrm rot="1800000">
              <a:off x="6655232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>
              <a:extLst>
                <a:ext uri="{FF2B5EF4-FFF2-40B4-BE49-F238E27FC236}">
                  <a16:creationId xmlns:a16="http://schemas.microsoft.com/office/drawing/2014/main" id="{DCF92A24-C8DC-2BC8-51C5-E5C245E13F13}"/>
                </a:ext>
              </a:extLst>
            </p:cNvPr>
            <p:cNvSpPr/>
            <p:nvPr/>
          </p:nvSpPr>
          <p:spPr>
            <a:xfrm rot="2700000">
              <a:off x="6653843" y="565042"/>
              <a:ext cx="2638165" cy="1994858"/>
            </a:xfrm>
            <a:prstGeom prst="sun">
              <a:avLst>
                <a:gd name="adj" fmla="val 46875"/>
              </a:avLst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/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/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/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/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/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style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5CB6A0-1B26-18F6-3D1E-6A3A08D099ED}"/>
              </a:ext>
            </a:extLst>
          </p:cNvPr>
          <p:cNvSpPr/>
          <p:nvPr/>
        </p:nvSpPr>
        <p:spPr>
          <a:xfrm>
            <a:off x="2184806" y="2198392"/>
            <a:ext cx="1544715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1A85A-4F2D-4F9D-8D99-FEED31AA8FE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57163" y="942987"/>
            <a:ext cx="1" cy="1255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9539F-9D32-5AA3-1AFD-AF62B74B18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83573" y="2184562"/>
            <a:ext cx="801233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5316A9-1F0A-A6DE-17F9-270CD83743F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29521" y="2184562"/>
            <a:ext cx="1043518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8536C-70A9-2FBC-5A1A-558583338FF2}"/>
              </a:ext>
            </a:extLst>
          </p:cNvPr>
          <p:cNvSpPr/>
          <p:nvPr/>
        </p:nvSpPr>
        <p:spPr>
          <a:xfrm>
            <a:off x="7500241" y="4694489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F1332C-CE18-5DD1-C02D-8C45E0CB869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6007036" y="2184562"/>
            <a:ext cx="1493205" cy="324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A7FF7-C5B0-8E57-768F-4019ADC52E0E}"/>
              </a:ext>
            </a:extLst>
          </p:cNvPr>
          <p:cNvCxnSpPr>
            <a:cxnSpLocks/>
            <a:stCxn id="66" idx="3"/>
            <a:endCxn id="245" idx="1"/>
          </p:cNvCxnSpPr>
          <p:nvPr/>
        </p:nvCxnSpPr>
        <p:spPr>
          <a:xfrm>
            <a:off x="9269678" y="5431336"/>
            <a:ext cx="1231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D30602A-B19E-35C0-B85B-0B11F1634C70}"/>
              </a:ext>
            </a:extLst>
          </p:cNvPr>
          <p:cNvSpPr/>
          <p:nvPr/>
        </p:nvSpPr>
        <p:spPr>
          <a:xfrm>
            <a:off x="10400739" y="2315036"/>
            <a:ext cx="1309271" cy="13092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D7836-CD70-ED08-AA1C-8E0CA9EBF294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flipH="1">
            <a:off x="11055375" y="942987"/>
            <a:ext cx="2" cy="137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/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7105E7E-5B4A-B93C-20A7-859426E27626}"/>
              </a:ext>
            </a:extLst>
          </p:cNvPr>
          <p:cNvCxnSpPr>
            <a:cxnSpLocks/>
            <a:stCxn id="245" idx="0"/>
            <a:endCxn id="79" idx="4"/>
          </p:cNvCxnSpPr>
          <p:nvPr/>
        </p:nvCxnSpPr>
        <p:spPr>
          <a:xfrm flipH="1" flipV="1">
            <a:off x="11055375" y="3624307"/>
            <a:ext cx="1" cy="1415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E7939-99E8-64C8-4131-76F4E2CDCCFB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8384959" y="4320052"/>
            <a:ext cx="1" cy="374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A3EF32-373F-7D7F-14EE-EB962719A144}"/>
                  </a:ext>
                </a:extLst>
              </p:cNvPr>
              <p:cNvSpPr txBox="1"/>
              <p:nvPr/>
            </p:nvSpPr>
            <p:spPr>
              <a:xfrm>
                <a:off x="370668" y="4711425"/>
                <a:ext cx="6021344" cy="1423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800" dirty="0"/>
                  <a:t>Given ground truth, optimize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marL="342900" indent="-342900">
                  <a:buFontTx/>
                  <a:buChar char="-"/>
                </a:pPr>
                <a:r>
                  <a:rPr lang="en-US" sz="2800" dirty="0"/>
                  <a:t>Given ground truth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optimize Encoder and Decoder.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A3EF32-373F-7D7F-14EE-EB962719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8" y="4711425"/>
                <a:ext cx="6021344" cy="1423338"/>
              </a:xfrm>
              <a:prstGeom prst="rect">
                <a:avLst/>
              </a:prstGeom>
              <a:blipFill>
                <a:blip r:embed="rId8"/>
                <a:stretch>
                  <a:fillRect l="-2126" t="-3433" b="-1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E37039D-0014-574A-F8B5-51DDF148C6ED}"/>
              </a:ext>
            </a:extLst>
          </p:cNvPr>
          <p:cNvSpPr txBox="1"/>
          <p:nvPr/>
        </p:nvSpPr>
        <p:spPr>
          <a:xfrm>
            <a:off x="7253056" y="6179277"/>
            <a:ext cx="239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using NIF to implicitly model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113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/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/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/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/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/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style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5CB6A0-1B26-18F6-3D1E-6A3A08D099ED}"/>
              </a:ext>
            </a:extLst>
          </p:cNvPr>
          <p:cNvSpPr/>
          <p:nvPr/>
        </p:nvSpPr>
        <p:spPr>
          <a:xfrm>
            <a:off x="2184806" y="2198392"/>
            <a:ext cx="1544715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1A85A-4F2D-4F9D-8D99-FEED31AA8FE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57163" y="942987"/>
            <a:ext cx="1" cy="1255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9539F-9D32-5AA3-1AFD-AF62B74B18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83573" y="2184562"/>
            <a:ext cx="801233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5316A9-1F0A-A6DE-17F9-270CD83743F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29521" y="2184562"/>
            <a:ext cx="1043518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8536C-70A9-2FBC-5A1A-558583338FF2}"/>
              </a:ext>
            </a:extLst>
          </p:cNvPr>
          <p:cNvSpPr/>
          <p:nvPr/>
        </p:nvSpPr>
        <p:spPr>
          <a:xfrm>
            <a:off x="7500241" y="4694489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F1332C-CE18-5DD1-C02D-8C45E0CB869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6007036" y="2184562"/>
            <a:ext cx="1493205" cy="324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A7FF7-C5B0-8E57-768F-4019ADC52E0E}"/>
              </a:ext>
            </a:extLst>
          </p:cNvPr>
          <p:cNvCxnSpPr>
            <a:cxnSpLocks/>
            <a:stCxn id="66" idx="3"/>
            <a:endCxn id="245" idx="1"/>
          </p:cNvCxnSpPr>
          <p:nvPr/>
        </p:nvCxnSpPr>
        <p:spPr>
          <a:xfrm>
            <a:off x="9269678" y="5431336"/>
            <a:ext cx="1231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D30602A-B19E-35C0-B85B-0B11F1634C70}"/>
              </a:ext>
            </a:extLst>
          </p:cNvPr>
          <p:cNvSpPr/>
          <p:nvPr/>
        </p:nvSpPr>
        <p:spPr>
          <a:xfrm>
            <a:off x="10400739" y="2315036"/>
            <a:ext cx="1309271" cy="13092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D7836-CD70-ED08-AA1C-8E0CA9EBF294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flipH="1">
            <a:off x="11055375" y="942987"/>
            <a:ext cx="2" cy="137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/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7105E7E-5B4A-B93C-20A7-859426E27626}"/>
              </a:ext>
            </a:extLst>
          </p:cNvPr>
          <p:cNvCxnSpPr>
            <a:cxnSpLocks/>
            <a:stCxn id="245" idx="0"/>
            <a:endCxn id="79" idx="4"/>
          </p:cNvCxnSpPr>
          <p:nvPr/>
        </p:nvCxnSpPr>
        <p:spPr>
          <a:xfrm flipH="1" flipV="1">
            <a:off x="11055375" y="3624307"/>
            <a:ext cx="1" cy="1415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E7939-99E8-64C8-4131-76F4E2CDCCFB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8384959" y="4320052"/>
            <a:ext cx="1" cy="374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F1E352-4D9D-7730-1318-95374053CD33}"/>
              </a:ext>
            </a:extLst>
          </p:cNvPr>
          <p:cNvSpPr txBox="1"/>
          <p:nvPr/>
        </p:nvSpPr>
        <p:spPr>
          <a:xfrm>
            <a:off x="221658" y="4104283"/>
            <a:ext cx="3500401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C00000"/>
              </a:solidFill>
            </a:endParaRPr>
          </a:p>
          <a:p>
            <a:r>
              <a:rPr lang="en-US" sz="4000" dirty="0">
                <a:solidFill>
                  <a:srgbClr val="7030A0"/>
                </a:solidFill>
              </a:rPr>
              <a:t>     Bottleneck</a:t>
            </a:r>
          </a:p>
          <a:p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A049816-9180-8C4B-69C4-1823BD4187FB}"/>
              </a:ext>
            </a:extLst>
          </p:cNvPr>
          <p:cNvSpPr/>
          <p:nvPr/>
        </p:nvSpPr>
        <p:spPr>
          <a:xfrm rot="10800000">
            <a:off x="428439" y="4909349"/>
            <a:ext cx="349184" cy="3010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2202B0D-F900-277D-39BE-863C9F2490D4}"/>
              </a:ext>
            </a:extLst>
          </p:cNvPr>
          <p:cNvSpPr/>
          <p:nvPr/>
        </p:nvSpPr>
        <p:spPr>
          <a:xfrm rot="10800000">
            <a:off x="8988088" y="3339443"/>
            <a:ext cx="349184" cy="3010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/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E8CF53-B4D1-AFB7-5AEA-D66E79B0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3" y="159794"/>
                <a:ext cx="914400" cy="7831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/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C5A8C-805F-66C7-7DB1-558EB7C7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2" y="159794"/>
                <a:ext cx="1108229" cy="78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/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79391-494E-4488-9672-CDEDD48AE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792965"/>
                <a:ext cx="802735" cy="7831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/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75B21-18D0-ACC5-3552-CBAC0DC0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39" y="1792965"/>
                <a:ext cx="1233997" cy="7831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/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style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9A20D-7F15-75D9-5EDF-B29EE1D1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38" y="3366032"/>
                <a:ext cx="1555442" cy="9540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5CB6A0-1B26-18F6-3D1E-6A3A08D099ED}"/>
              </a:ext>
            </a:extLst>
          </p:cNvPr>
          <p:cNvSpPr/>
          <p:nvPr/>
        </p:nvSpPr>
        <p:spPr>
          <a:xfrm>
            <a:off x="2184806" y="2198392"/>
            <a:ext cx="1544715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1A85A-4F2D-4F9D-8D99-FEED31AA8FE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57163" y="942987"/>
            <a:ext cx="1" cy="1255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9539F-9D32-5AA3-1AFD-AF62B74B18B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83573" y="2184562"/>
            <a:ext cx="801233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5316A9-1F0A-A6DE-17F9-270CD83743F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29521" y="2184562"/>
            <a:ext cx="1043518" cy="750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309C401-6343-5571-6576-1457A775732C}"/>
              </a:ext>
            </a:extLst>
          </p:cNvPr>
          <p:cNvSpPr/>
          <p:nvPr/>
        </p:nvSpPr>
        <p:spPr>
          <a:xfrm>
            <a:off x="7500241" y="1490293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A57932-D257-0CD2-4B86-ED2BE1620630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8384960" y="551391"/>
            <a:ext cx="2116302" cy="9389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3F29E9-183A-EF8C-5A9E-4AB8F8E4B545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8384959" y="2963986"/>
            <a:ext cx="1" cy="4020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8536C-70A9-2FBC-5A1A-558583338FF2}"/>
              </a:ext>
            </a:extLst>
          </p:cNvPr>
          <p:cNvSpPr/>
          <p:nvPr/>
        </p:nvSpPr>
        <p:spPr>
          <a:xfrm>
            <a:off x="7500241" y="4694489"/>
            <a:ext cx="1769437" cy="147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F1332C-CE18-5DD1-C02D-8C45E0CB869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6007036" y="2184562"/>
            <a:ext cx="1493205" cy="324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4CFA79-A357-9E08-C449-0A6CA15C6569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8384959" y="4320052"/>
            <a:ext cx="1" cy="3744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EA7FF7-C5B0-8E57-768F-4019ADC52E0E}"/>
              </a:ext>
            </a:extLst>
          </p:cNvPr>
          <p:cNvCxnSpPr>
            <a:cxnSpLocks/>
            <a:stCxn id="66" idx="3"/>
            <a:endCxn id="245" idx="1"/>
          </p:cNvCxnSpPr>
          <p:nvPr/>
        </p:nvCxnSpPr>
        <p:spPr>
          <a:xfrm>
            <a:off x="9269678" y="5431336"/>
            <a:ext cx="1231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D30602A-B19E-35C0-B85B-0B11F1634C70}"/>
              </a:ext>
            </a:extLst>
          </p:cNvPr>
          <p:cNvSpPr/>
          <p:nvPr/>
        </p:nvSpPr>
        <p:spPr>
          <a:xfrm>
            <a:off x="10400739" y="2315036"/>
            <a:ext cx="1309271" cy="13092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9D7836-CD70-ED08-AA1C-8E0CA9EBF294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flipH="1">
            <a:off x="11055375" y="942987"/>
            <a:ext cx="2" cy="137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/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19CD223-D683-AAE7-C7A2-0E68792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261" y="5039739"/>
                <a:ext cx="1108229" cy="78319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7105E7E-5B4A-B93C-20A7-859426E27626}"/>
              </a:ext>
            </a:extLst>
          </p:cNvPr>
          <p:cNvCxnSpPr>
            <a:cxnSpLocks/>
            <a:stCxn id="245" idx="0"/>
            <a:endCxn id="79" idx="4"/>
          </p:cNvCxnSpPr>
          <p:nvPr/>
        </p:nvCxnSpPr>
        <p:spPr>
          <a:xfrm flipH="1" flipV="1">
            <a:off x="11055375" y="3624307"/>
            <a:ext cx="1" cy="1415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81F70CE-7E74-4064-BDB9-AA9C66364BE1}"/>
              </a:ext>
            </a:extLst>
          </p:cNvPr>
          <p:cNvSpPr/>
          <p:nvPr/>
        </p:nvSpPr>
        <p:spPr>
          <a:xfrm rot="10800000">
            <a:off x="8988088" y="3339443"/>
            <a:ext cx="349184" cy="3010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2C824-0568-10E5-75FD-B4BB67EA5E9F}"/>
              </a:ext>
            </a:extLst>
          </p:cNvPr>
          <p:cNvSpPr txBox="1"/>
          <p:nvPr/>
        </p:nvSpPr>
        <p:spPr>
          <a:xfrm>
            <a:off x="221658" y="4104283"/>
            <a:ext cx="3500401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   Non-causal</a:t>
            </a:r>
          </a:p>
          <a:p>
            <a:r>
              <a:rPr lang="en-US" sz="4000" dirty="0">
                <a:solidFill>
                  <a:srgbClr val="7030A0"/>
                </a:solidFill>
              </a:rPr>
              <a:t>     Bottleneck</a:t>
            </a:r>
          </a:p>
          <a:p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F6C2401-8F44-EEDC-345D-5D9925CB3DE9}"/>
              </a:ext>
            </a:extLst>
          </p:cNvPr>
          <p:cNvSpPr/>
          <p:nvPr/>
        </p:nvSpPr>
        <p:spPr>
          <a:xfrm rot="10800000">
            <a:off x="428439" y="4909349"/>
            <a:ext cx="349184" cy="301021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1F47F-58A7-86D5-1AAF-83B9999BD9AD}"/>
              </a:ext>
            </a:extLst>
          </p:cNvPr>
          <p:cNvCxnSpPr>
            <a:cxnSpLocks/>
          </p:cNvCxnSpPr>
          <p:nvPr/>
        </p:nvCxnSpPr>
        <p:spPr>
          <a:xfrm flipH="1">
            <a:off x="603031" y="4280558"/>
            <a:ext cx="1" cy="4020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5C4A9-543C-5E58-DA1C-7989C4FDF6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应包含哪些信息？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5C4A9-543C-5E58-DA1C-7989C4FDF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7F37C-7A16-B410-D1E3-71F427A59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要求：只包含无法被预测的信息。</a:t>
                </a:r>
                <a:endParaRPr lang="en-US" altLang="zh-CN" sz="3200" dirty="0"/>
              </a:p>
              <a:p>
                <a:r>
                  <a:rPr lang="zh-CN" altLang="en-US" sz="3200" dirty="0"/>
                  <a:t>但是：哪些 </a:t>
                </a:r>
                <a:r>
                  <a:rPr lang="en-US" altLang="zh-CN" sz="3200" dirty="0"/>
                  <a:t>factors </a:t>
                </a:r>
                <a:r>
                  <a:rPr lang="zh-CN" altLang="en-US" sz="3200" dirty="0"/>
                  <a:t>无法被预测取决于 </a:t>
                </a:r>
                <a:r>
                  <a:rPr lang="en-US" altLang="zh-CN" sz="3200" dirty="0"/>
                  <a:t>context. </a:t>
                </a:r>
              </a:p>
              <a:p>
                <a:pPr lvl="1"/>
                <a:r>
                  <a:rPr lang="zh-CN" altLang="en-US" sz="2800" dirty="0"/>
                  <a:t>比如：有时你知道下一个和弦但不知道节奏，有时你知道下一小节节奏型但不知道和弦。</a:t>
                </a:r>
                <a:endParaRPr lang="en-US" altLang="zh-CN" sz="2800" dirty="0"/>
              </a:p>
              <a:p>
                <a:r>
                  <a:rPr lang="zh-CN" altLang="en-US" sz="3200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style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zh-CN" altLang="en-US" sz="3200" dirty="0"/>
                  <a:t>包含所有</a:t>
                </a:r>
                <a:r>
                  <a:rPr lang="zh-CN" altLang="en-US" sz="3200" i="1" dirty="0"/>
                  <a:t>可能</a:t>
                </a:r>
                <a:r>
                  <a:rPr lang="zh-CN" altLang="en-US" sz="3200" dirty="0"/>
                  <a:t>需要的信息的并集，那 </a:t>
                </a:r>
                <a:r>
                  <a:rPr lang="en-US" altLang="zh-CN" sz="3200" dirty="0"/>
                  <a:t>bottleneck </a:t>
                </a:r>
                <a:r>
                  <a:rPr lang="zh-CN" altLang="en-US" sz="3200" dirty="0"/>
                  <a:t>就废了。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7F37C-7A16-B410-D1E3-71F427A59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90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717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z^question</vt:lpstr>
      <vt:lpstr>PowerPoint Presentation</vt:lpstr>
      <vt:lpstr>PowerPoint Presentation</vt:lpstr>
      <vt:lpstr>多峰分布如何做 prediction loss</vt:lpstr>
      <vt:lpstr>多峰分布如何做 prediction loss</vt:lpstr>
      <vt:lpstr>PowerPoint Presentation</vt:lpstr>
      <vt:lpstr>PowerPoint Presentation</vt:lpstr>
      <vt:lpstr>PowerPoint Presentation</vt:lpstr>
      <vt:lpstr>z^style 应包含哪些信息？</vt:lpstr>
      <vt:lpstr>PowerPoint Presentation</vt:lpstr>
      <vt:lpstr>PowerPoint Presentation</vt:lpstr>
      <vt:lpstr>Toy example</vt:lpstr>
      <vt:lpstr>Toy example (cont’)</vt:lpstr>
      <vt:lpstr>为什么不对齐 h 而对齐 z^style?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153</cp:revision>
  <dcterms:created xsi:type="dcterms:W3CDTF">2023-08-28T10:43:34Z</dcterms:created>
  <dcterms:modified xsi:type="dcterms:W3CDTF">2023-08-28T12:56:03Z</dcterms:modified>
</cp:coreProperties>
</file>