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0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22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FBB0-2FE6-4434-B8A8-23FCC99E61C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1F6E2-CFF5-4751-8D20-DBFBE8B4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1F6E2-CFF5-4751-8D20-DBFBE8B4F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2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9544-974A-4B1C-A6F2-F362DBE7D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30C93-F770-445A-A1B6-EA07AC882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5EDD0-7859-4937-8589-45794D9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F4D78-2BB8-4BC3-926A-18C695A0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62FF-DA2C-4452-B3BA-073BE6B4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3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5A95-829A-466A-AA7A-002223FE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21DF7-5A9A-4B10-8374-D7397DF3C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B15C-985F-49C2-B564-2901A415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4A11-7A55-40BD-B491-1A3C67F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6811E-DFC2-404D-A9A3-2A2B1E45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91BB0-A2DC-4B9A-827C-67EB8EAD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2D6B8-0DC4-435A-A618-2247B6ED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ED7E9-9945-4CA5-8C65-9A64C02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CC576-536C-4ACA-913E-F95DD4F6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31BDA-C795-467A-B4F5-363B1972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03CB-7A0D-4D7B-8E9C-B90D82DE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A6AF-0FA6-439F-967D-DB2E61EC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C262-C602-4C2A-B54E-7F907FB0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3117-528F-420C-90DD-2F9FFE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2AE0-E8E8-46CC-88C4-33110ED7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4414-6DF1-4B36-A384-828FCFDE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66A8B-8184-451D-97BC-4D0FF6B4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1EA44-7164-45F5-9D63-3DE315C1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18C3-0C69-4B0E-8C2B-143AEA2E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1BAB-96BE-4D94-B90D-485D1009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1EE7-DCBD-442A-8C92-0E035A28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3F88-62B9-4985-87D0-1FC7A4091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B8FAC-6E35-4A10-AFEB-C3439D0AB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FBFD4-A426-4358-B882-8DD91C3B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2039F-FB3E-42A9-8698-8EDE3CC6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F8891-A521-4120-A8B3-B0C2A59F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6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E011-493B-44CB-BEC1-99897DE4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B1163-0A08-4F6C-9F4B-0DF50719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C107-8067-46F8-A568-0560E30B0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33E2A-875F-4486-83DD-7A9A2B828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DBC99-A106-430C-944B-717B63407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5AC60-F347-4629-AFF2-7656670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1AE9C-538E-4FF0-9DD7-CE4854A8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6DEA2-D210-4074-9648-5BAA6AB2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6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270D-5B1D-4B07-A887-E5ABD8B4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739A5-B883-4068-8D7A-06F23EF1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DDC5F-B63B-4923-BA94-2CA37075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F76A-DB84-4EB7-956B-7CCDE308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5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487BF-A324-48AF-9E0D-AE2A5CFA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D047E-1925-4150-9ACD-D1A11E2D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CB6D2-B92B-424E-9B5B-513C32CD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0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F3DA-1AE5-4D0D-B833-9D5490C5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369F-DE28-474C-937E-329B2789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5E6E1-3481-4F36-96D4-D56FCFA7A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6AF1-FBF2-4AA8-90C0-688D8DBA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459E-D59F-46D9-8AC6-1B722FAF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037-7B5D-49F6-9972-951A74A4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CCDE-D3B1-4172-AA50-7CB6A6B7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FDD38-147F-454B-83ED-795164B72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EDD00-AEBA-4D3C-8725-D222F31A1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ABB5C-9B16-45A4-B3A5-EC44C84C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B31A-3BFC-4298-B676-185EAAB29D4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1C857-0A11-476D-9568-200B43D4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70192-1A98-4D49-8903-089240C3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E50F2-287E-48CE-8739-BE801062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ECAFF-960A-40C9-9EA7-AA09CEBA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1139-3889-4D27-A482-0D77E77EE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B31A-3BFC-4298-B676-185EAAB29D4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B4BD-1D99-428C-814E-5DAE7173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785C-5045-4B11-8979-B3B71E3FB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264D9-DCC5-4D89-8097-EB978B47D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-Chin/Authed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C90C-7537-412C-A169-7E109D07B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r>
              <a:rPr lang="en-US" dirty="0"/>
              <a:t>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CA24A-C847-4145-BD62-0E235FA18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Chin. 3/15/2022. </a:t>
            </a:r>
          </a:p>
        </p:txBody>
      </p:sp>
    </p:spTree>
    <p:extLst>
      <p:ext uri="{BB962C8B-B14F-4D97-AF65-F5344CB8AC3E}">
        <p14:creationId xmlns:p14="http://schemas.microsoft.com/office/powerpoint/2010/main" val="203975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6334-D561-4F5D-A284-A312ADA0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r>
              <a:rPr lang="en-US" dirty="0"/>
              <a:t> packet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638E1-10B3-42AC-AD39-19165CA80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96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dirty="0">
                    <a:latin typeface="Lucida Console" panose="020B0609040504020204" pitchFamily="49" charset="0"/>
                  </a:rPr>
                  <a:t>h = hash(source, </a:t>
                </a:r>
                <a:r>
                  <a:rPr lang="fr-FR" dirty="0" err="1">
                    <a:latin typeface="Lucida Console" panose="020B0609040504020204" pitchFamily="49" charset="0"/>
                  </a:rPr>
                  <a:t>dest</a:t>
                </a:r>
                <a:r>
                  <a:rPr lang="fr-FR" dirty="0">
                    <a:latin typeface="Lucida Console" panose="020B0609040504020204" pitchFamily="49" charset="0"/>
                  </a:rPr>
                  <a:t>, content)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Lucida Console" panose="020B0609040504020204" pitchFamily="49" charset="0"/>
                  </a:rPr>
                  <a:t>t = timestamp()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Lucida Console" panose="020B0609040504020204" pitchFamily="49" charset="0"/>
                  </a:rPr>
                  <a:t>s = </a:t>
                </a:r>
                <a:r>
                  <a:rPr lang="fr-FR" dirty="0" err="1">
                    <a:latin typeface="Lucida Console" panose="020B0609040504020204" pitchFamily="49" charset="0"/>
                  </a:rPr>
                  <a:t>sign</a:t>
                </a:r>
                <a:r>
                  <a:rPr lang="fr-FR" dirty="0">
                    <a:latin typeface="Lucida Console" panose="020B0609040504020204" pitchFamily="49" charset="0"/>
                  </a:rPr>
                  <a:t>(</a:t>
                </a:r>
                <a:r>
                  <a:rPr lang="fr-FR" dirty="0" err="1">
                    <a:latin typeface="Lucida Console" panose="020B0609040504020204" pitchFamily="49" charset="0"/>
                  </a:rPr>
                  <a:t>concat</a:t>
                </a:r>
                <a:r>
                  <a:rPr lang="fr-FR" dirty="0">
                    <a:latin typeface="Lucida Console" panose="020B0609040504020204" pitchFamily="49" charset="0"/>
                  </a:rPr>
                  <a:t>(t, h))</a:t>
                </a:r>
              </a:p>
              <a:p>
                <a:endParaRPr lang="fr-FR" sz="3200" dirty="0"/>
              </a:p>
              <a:p>
                <a:r>
                  <a:rPr lang="en-US" sz="3200" dirty="0"/>
                  <a:t>This can be IP-compatible! If you 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in the payload of IP. </a:t>
                </a:r>
              </a:p>
              <a:p>
                <a:pPr lvl="1"/>
                <a:r>
                  <a:rPr lang="en-US" dirty="0"/>
                  <a:t>Question: will headers work?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638E1-10B3-42AC-AD39-19165CA80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9670"/>
              </a:xfrm>
              <a:blipFill>
                <a:blip r:embed="rId2"/>
                <a:stretch>
                  <a:fillRect l="-1333" t="-2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68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D17-DE15-4FA6-98CE-E0AB6B15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3: duplicate recent packets to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C55F-17B1-43BB-B7DF-30E856C9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Stays within the freshness constraint. </a:t>
            </a:r>
          </a:p>
          <a:p>
            <a:endParaRPr lang="en-US" sz="3200" dirty="0"/>
          </a:p>
          <a:p>
            <a:r>
              <a:rPr lang="en-US" sz="3200" dirty="0"/>
              <a:t>I can’t think of a solution yet…</a:t>
            </a:r>
          </a:p>
        </p:txBody>
      </p:sp>
    </p:spTree>
    <p:extLst>
      <p:ext uri="{BB962C8B-B14F-4D97-AF65-F5344CB8AC3E}">
        <p14:creationId xmlns:p14="http://schemas.microsoft.com/office/powerpoint/2010/main" val="244574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BA22-7B17-4BF4-89E5-63D32E12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8F052-BBBE-4438-B3DC-69E0014B4226}"/>
              </a:ext>
            </a:extLst>
          </p:cNvPr>
          <p:cNvSpPr/>
          <p:nvPr/>
        </p:nvSpPr>
        <p:spPr>
          <a:xfrm>
            <a:off x="8246612" y="3155737"/>
            <a:ext cx="2266862" cy="9441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Forward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0804C-D954-4E8D-886D-FC9E125F5BCA}"/>
              </a:ext>
            </a:extLst>
          </p:cNvPr>
          <p:cNvSpPr/>
          <p:nvPr/>
        </p:nvSpPr>
        <p:spPr>
          <a:xfrm>
            <a:off x="1458787" y="3155738"/>
            <a:ext cx="6507126" cy="94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Verify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FA582-CF4F-4651-9157-15F4AA316764}"/>
              </a:ext>
            </a:extLst>
          </p:cNvPr>
          <p:cNvCxnSpPr/>
          <p:nvPr/>
        </p:nvCxnSpPr>
        <p:spPr>
          <a:xfrm>
            <a:off x="1288666" y="5065333"/>
            <a:ext cx="9756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226CD8-6C1E-476E-8777-E4234ADE16FD}"/>
              </a:ext>
            </a:extLst>
          </p:cNvPr>
          <p:cNvSpPr txBox="1"/>
          <p:nvPr/>
        </p:nvSpPr>
        <p:spPr>
          <a:xfrm>
            <a:off x="10249786" y="527256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24140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BA22-7B17-4BF4-89E5-63D32E12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8F052-BBBE-4438-B3DC-69E0014B4226}"/>
              </a:ext>
            </a:extLst>
          </p:cNvPr>
          <p:cNvSpPr/>
          <p:nvPr/>
        </p:nvSpPr>
        <p:spPr>
          <a:xfrm>
            <a:off x="1458787" y="2004332"/>
            <a:ext cx="2266862" cy="9441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Forward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0804C-D954-4E8D-886D-FC9E125F5BCA}"/>
              </a:ext>
            </a:extLst>
          </p:cNvPr>
          <p:cNvSpPr/>
          <p:nvPr/>
        </p:nvSpPr>
        <p:spPr>
          <a:xfrm>
            <a:off x="1458787" y="3155738"/>
            <a:ext cx="6507126" cy="94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Verify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FA582-CF4F-4651-9157-15F4AA316764}"/>
              </a:ext>
            </a:extLst>
          </p:cNvPr>
          <p:cNvCxnSpPr/>
          <p:nvPr/>
        </p:nvCxnSpPr>
        <p:spPr>
          <a:xfrm>
            <a:off x="1288666" y="5065333"/>
            <a:ext cx="9756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226CD8-6C1E-476E-8777-E4234ADE16FD}"/>
              </a:ext>
            </a:extLst>
          </p:cNvPr>
          <p:cNvSpPr txBox="1"/>
          <p:nvPr/>
        </p:nvSpPr>
        <p:spPr>
          <a:xfrm>
            <a:off x="10249786" y="527256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1086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DD59-637C-47BF-B76E-85A3DCD2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E6FE7-94E1-4423-993F-0EB98B7C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Wait.. So why should the routers do the verifications? </a:t>
            </a:r>
          </a:p>
          <a:p>
            <a:r>
              <a:rPr lang="en-US" sz="3200" dirty="0"/>
              <a:t>Just duplicate the packets to verifier servers. </a:t>
            </a:r>
          </a:p>
        </p:txBody>
      </p:sp>
    </p:spTree>
    <p:extLst>
      <p:ext uri="{BB962C8B-B14F-4D97-AF65-F5344CB8AC3E}">
        <p14:creationId xmlns:p14="http://schemas.microsoft.com/office/powerpoint/2010/main" val="200624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B52F-330B-46E7-A47B-D8560FB4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D8270F-B89A-4E86-A28B-28BD79D65399}"/>
              </a:ext>
            </a:extLst>
          </p:cNvPr>
          <p:cNvCxnSpPr>
            <a:cxnSpLocks/>
          </p:cNvCxnSpPr>
          <p:nvPr/>
        </p:nvCxnSpPr>
        <p:spPr>
          <a:xfrm>
            <a:off x="1824547" y="2415718"/>
            <a:ext cx="1003713" cy="293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B1661-0233-4DF8-A2D8-236246267765}"/>
              </a:ext>
            </a:extLst>
          </p:cNvPr>
          <p:cNvCxnSpPr>
            <a:cxnSpLocks/>
          </p:cNvCxnSpPr>
          <p:nvPr/>
        </p:nvCxnSpPr>
        <p:spPr>
          <a:xfrm flipV="1">
            <a:off x="1977656" y="2709176"/>
            <a:ext cx="816580" cy="867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209DA3-2073-49DB-8A08-09FE05BD6643}"/>
              </a:ext>
            </a:extLst>
          </p:cNvPr>
          <p:cNvCxnSpPr>
            <a:cxnSpLocks/>
          </p:cNvCxnSpPr>
          <p:nvPr/>
        </p:nvCxnSpPr>
        <p:spPr>
          <a:xfrm flipH="1" flipV="1">
            <a:off x="1977656" y="3547021"/>
            <a:ext cx="1935125" cy="3785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48DEF0-A96B-4009-928B-05B2B0A95C06}"/>
              </a:ext>
            </a:extLst>
          </p:cNvPr>
          <p:cNvCxnSpPr>
            <a:cxnSpLocks/>
          </p:cNvCxnSpPr>
          <p:nvPr/>
        </p:nvCxnSpPr>
        <p:spPr>
          <a:xfrm flipV="1">
            <a:off x="1475799" y="3561907"/>
            <a:ext cx="501857" cy="10036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B30663-F77E-4523-8F54-76951CE23F81}"/>
              </a:ext>
            </a:extLst>
          </p:cNvPr>
          <p:cNvCxnSpPr>
            <a:cxnSpLocks/>
          </p:cNvCxnSpPr>
          <p:nvPr/>
        </p:nvCxnSpPr>
        <p:spPr>
          <a:xfrm flipH="1">
            <a:off x="3102580" y="2461492"/>
            <a:ext cx="2013807" cy="1274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D113A2-D20E-4216-ABB4-68E406637F13}"/>
              </a:ext>
            </a:extLst>
          </p:cNvPr>
          <p:cNvCxnSpPr>
            <a:cxnSpLocks/>
          </p:cNvCxnSpPr>
          <p:nvPr/>
        </p:nvCxnSpPr>
        <p:spPr>
          <a:xfrm>
            <a:off x="4109483" y="3098886"/>
            <a:ext cx="1315248" cy="7373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458A69-F5AD-4556-BAA8-05747C0DA4AA}"/>
              </a:ext>
            </a:extLst>
          </p:cNvPr>
          <p:cNvCxnSpPr>
            <a:cxnSpLocks/>
          </p:cNvCxnSpPr>
          <p:nvPr/>
        </p:nvCxnSpPr>
        <p:spPr>
          <a:xfrm flipH="1">
            <a:off x="2828260" y="3959565"/>
            <a:ext cx="1084521" cy="1556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06768E-6732-4F25-8405-19FDE2EEA0B6}"/>
              </a:ext>
            </a:extLst>
          </p:cNvPr>
          <p:cNvCxnSpPr>
            <a:cxnSpLocks/>
          </p:cNvCxnSpPr>
          <p:nvPr/>
        </p:nvCxnSpPr>
        <p:spPr>
          <a:xfrm>
            <a:off x="3912781" y="3959565"/>
            <a:ext cx="663472" cy="1420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C7BE50-5235-4827-90EB-2DE5C3419E4F}"/>
              </a:ext>
            </a:extLst>
          </p:cNvPr>
          <p:cNvCxnSpPr>
            <a:cxnSpLocks/>
          </p:cNvCxnSpPr>
          <p:nvPr/>
        </p:nvCxnSpPr>
        <p:spPr>
          <a:xfrm flipV="1">
            <a:off x="3725648" y="5278002"/>
            <a:ext cx="1786270" cy="136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179A63-CF58-40B8-9C6E-98FB7A6B9624}"/>
              </a:ext>
            </a:extLst>
          </p:cNvPr>
          <p:cNvCxnSpPr>
            <a:cxnSpLocks/>
          </p:cNvCxnSpPr>
          <p:nvPr/>
        </p:nvCxnSpPr>
        <p:spPr>
          <a:xfrm>
            <a:off x="3768179" y="5414099"/>
            <a:ext cx="93566" cy="591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6FB8F7-C071-4705-9B22-BFCE7C316AC1}"/>
              </a:ext>
            </a:extLst>
          </p:cNvPr>
          <p:cNvCxnSpPr>
            <a:cxnSpLocks/>
          </p:cNvCxnSpPr>
          <p:nvPr/>
        </p:nvCxnSpPr>
        <p:spPr>
          <a:xfrm>
            <a:off x="4261530" y="5346050"/>
            <a:ext cx="93566" cy="591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55B141-B211-4E89-9B8A-02FA4EDF5C7C}"/>
              </a:ext>
            </a:extLst>
          </p:cNvPr>
          <p:cNvCxnSpPr>
            <a:cxnSpLocks/>
          </p:cNvCxnSpPr>
          <p:nvPr/>
        </p:nvCxnSpPr>
        <p:spPr>
          <a:xfrm>
            <a:off x="4754881" y="5278001"/>
            <a:ext cx="93566" cy="591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791035-A6BB-4F8A-84BD-1FED9C103CEC}"/>
              </a:ext>
            </a:extLst>
          </p:cNvPr>
          <p:cNvCxnSpPr>
            <a:cxnSpLocks/>
          </p:cNvCxnSpPr>
          <p:nvPr/>
        </p:nvCxnSpPr>
        <p:spPr>
          <a:xfrm>
            <a:off x="5460883" y="5220586"/>
            <a:ext cx="93566" cy="591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5BFAB0-B1C9-4B0F-8720-DDDCA03C1434}"/>
              </a:ext>
            </a:extLst>
          </p:cNvPr>
          <p:cNvCxnSpPr>
            <a:cxnSpLocks/>
          </p:cNvCxnSpPr>
          <p:nvPr/>
        </p:nvCxnSpPr>
        <p:spPr>
          <a:xfrm flipH="1">
            <a:off x="5163170" y="3859618"/>
            <a:ext cx="261561" cy="1418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852B50-8B27-40F6-B241-35DB5D50B8B5}"/>
              </a:ext>
            </a:extLst>
          </p:cNvPr>
          <p:cNvCxnSpPr>
            <a:cxnSpLocks/>
          </p:cNvCxnSpPr>
          <p:nvPr/>
        </p:nvCxnSpPr>
        <p:spPr>
          <a:xfrm flipV="1">
            <a:off x="5424731" y="2934586"/>
            <a:ext cx="1405624" cy="901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0DC0B0-2892-45CC-8930-D0C6662F2356}"/>
              </a:ext>
            </a:extLst>
          </p:cNvPr>
          <p:cNvCxnSpPr>
            <a:cxnSpLocks/>
          </p:cNvCxnSpPr>
          <p:nvPr/>
        </p:nvCxnSpPr>
        <p:spPr>
          <a:xfrm>
            <a:off x="5424731" y="3836227"/>
            <a:ext cx="1860698" cy="727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FA5B2C-5439-4882-B4FB-0A5B141EA7DA}"/>
              </a:ext>
            </a:extLst>
          </p:cNvPr>
          <p:cNvCxnSpPr>
            <a:cxnSpLocks/>
          </p:cNvCxnSpPr>
          <p:nvPr/>
        </p:nvCxnSpPr>
        <p:spPr>
          <a:xfrm>
            <a:off x="6200908" y="2024439"/>
            <a:ext cx="629447" cy="910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D39FE8-CD4A-42AC-AA0D-E5945512FB18}"/>
              </a:ext>
            </a:extLst>
          </p:cNvPr>
          <p:cNvCxnSpPr>
            <a:cxnSpLocks/>
          </p:cNvCxnSpPr>
          <p:nvPr/>
        </p:nvCxnSpPr>
        <p:spPr>
          <a:xfrm flipH="1">
            <a:off x="6830355" y="1973403"/>
            <a:ext cx="221158" cy="956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B10B94-6CEF-409D-A9F5-B24F3A70B995}"/>
              </a:ext>
            </a:extLst>
          </p:cNvPr>
          <p:cNvCxnSpPr>
            <a:cxnSpLocks/>
          </p:cNvCxnSpPr>
          <p:nvPr/>
        </p:nvCxnSpPr>
        <p:spPr>
          <a:xfrm flipH="1">
            <a:off x="6830355" y="2422097"/>
            <a:ext cx="776177" cy="474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92B95CD-23B6-4CE0-88BD-5F85586A3716}"/>
              </a:ext>
            </a:extLst>
          </p:cNvPr>
          <p:cNvCxnSpPr>
            <a:cxnSpLocks/>
          </p:cNvCxnSpPr>
          <p:nvPr/>
        </p:nvCxnSpPr>
        <p:spPr>
          <a:xfrm flipH="1">
            <a:off x="7285429" y="3627718"/>
            <a:ext cx="1037738" cy="945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62C6F2-84E4-4E8D-A99A-34CF980623C2}"/>
              </a:ext>
            </a:extLst>
          </p:cNvPr>
          <p:cNvCxnSpPr>
            <a:cxnSpLocks/>
          </p:cNvCxnSpPr>
          <p:nvPr/>
        </p:nvCxnSpPr>
        <p:spPr>
          <a:xfrm flipH="1" flipV="1">
            <a:off x="7285429" y="4573568"/>
            <a:ext cx="1118545" cy="538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88810B-488E-48FD-A9C3-33FB88F5F04C}"/>
              </a:ext>
            </a:extLst>
          </p:cNvPr>
          <p:cNvCxnSpPr>
            <a:cxnSpLocks/>
          </p:cNvCxnSpPr>
          <p:nvPr/>
        </p:nvCxnSpPr>
        <p:spPr>
          <a:xfrm>
            <a:off x="3554464" y="2734693"/>
            <a:ext cx="280699" cy="565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A8FBEA-1236-49BF-86A9-08A0A555F773}"/>
              </a:ext>
            </a:extLst>
          </p:cNvPr>
          <p:cNvCxnSpPr>
            <a:cxnSpLocks/>
          </p:cNvCxnSpPr>
          <p:nvPr/>
        </p:nvCxnSpPr>
        <p:spPr>
          <a:xfrm flipV="1">
            <a:off x="4354033" y="4640049"/>
            <a:ext cx="341305" cy="263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EAA2BBE-3C73-4E6F-9030-941802D744FC}"/>
              </a:ext>
            </a:extLst>
          </p:cNvPr>
          <p:cNvCxnSpPr>
            <a:cxnSpLocks/>
          </p:cNvCxnSpPr>
          <p:nvPr/>
        </p:nvCxnSpPr>
        <p:spPr>
          <a:xfrm>
            <a:off x="5900006" y="3532024"/>
            <a:ext cx="568842" cy="1399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9B35403-2745-4DBD-B8A3-447DE3D9400F}"/>
              </a:ext>
            </a:extLst>
          </p:cNvPr>
          <p:cNvSpPr/>
          <p:nvPr/>
        </p:nvSpPr>
        <p:spPr>
          <a:xfrm>
            <a:off x="3334900" y="2468877"/>
            <a:ext cx="338647" cy="338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9ECB95B-4EFF-4C68-B6FB-977B84943BE6}"/>
              </a:ext>
            </a:extLst>
          </p:cNvPr>
          <p:cNvSpPr/>
          <p:nvPr/>
        </p:nvSpPr>
        <p:spPr>
          <a:xfrm>
            <a:off x="4640845" y="4433245"/>
            <a:ext cx="338647" cy="338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A747413-CDD2-4631-ACF5-31366DA8E735}"/>
              </a:ext>
            </a:extLst>
          </p:cNvPr>
          <p:cNvSpPr/>
          <p:nvPr/>
        </p:nvSpPr>
        <p:spPr>
          <a:xfrm>
            <a:off x="6388927" y="3521949"/>
            <a:ext cx="338647" cy="338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D28BD56-CA53-44A6-9BC3-B57800A68433}"/>
              </a:ext>
            </a:extLst>
          </p:cNvPr>
          <p:cNvSpPr/>
          <p:nvPr/>
        </p:nvSpPr>
        <p:spPr>
          <a:xfrm>
            <a:off x="5175930" y="2952394"/>
            <a:ext cx="338647" cy="33864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9F138FA-5788-40FF-9A6E-8C1E045AD3FF}"/>
              </a:ext>
            </a:extLst>
          </p:cNvPr>
          <p:cNvCxnSpPr>
            <a:cxnSpLocks/>
            <a:stCxn id="71" idx="4"/>
          </p:cNvCxnSpPr>
          <p:nvPr/>
        </p:nvCxnSpPr>
        <p:spPr>
          <a:xfrm>
            <a:off x="5345254" y="3291041"/>
            <a:ext cx="79477" cy="5017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A38A27-C058-4EB9-ACEF-020566A6D02C}"/>
              </a:ext>
            </a:extLst>
          </p:cNvPr>
          <p:cNvCxnSpPr>
            <a:cxnSpLocks/>
            <a:stCxn id="71" idx="2"/>
          </p:cNvCxnSpPr>
          <p:nvPr/>
        </p:nvCxnSpPr>
        <p:spPr>
          <a:xfrm flipH="1" flipV="1">
            <a:off x="4132345" y="3098885"/>
            <a:ext cx="1043585" cy="228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A586C9-C364-4FC3-B6E8-5461CDE0ECFB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3912781" y="3241447"/>
            <a:ext cx="1312743" cy="695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A30BD93-AE2A-436A-84F1-9B1B3A2E7F17}"/>
              </a:ext>
            </a:extLst>
          </p:cNvPr>
          <p:cNvSpPr/>
          <p:nvPr/>
        </p:nvSpPr>
        <p:spPr>
          <a:xfrm>
            <a:off x="9160304" y="1403585"/>
            <a:ext cx="338647" cy="33864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4A0B299-638E-44AA-BB93-8B80C89E9CAC}"/>
              </a:ext>
            </a:extLst>
          </p:cNvPr>
          <p:cNvSpPr/>
          <p:nvPr/>
        </p:nvSpPr>
        <p:spPr>
          <a:xfrm>
            <a:off x="9174567" y="2619384"/>
            <a:ext cx="338647" cy="338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CBADB7-F09F-438D-A92D-B8F61FEAF1EC}"/>
              </a:ext>
            </a:extLst>
          </p:cNvPr>
          <p:cNvSpPr txBox="1"/>
          <p:nvPr/>
        </p:nvSpPr>
        <p:spPr>
          <a:xfrm>
            <a:off x="9565049" y="1211232"/>
            <a:ext cx="220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Controller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AD088B-0A52-41CE-94C4-46C3E9E02A00}"/>
              </a:ext>
            </a:extLst>
          </p:cNvPr>
          <p:cNvSpPr txBox="1"/>
          <p:nvPr/>
        </p:nvSpPr>
        <p:spPr>
          <a:xfrm>
            <a:off x="9565049" y="2202330"/>
            <a:ext cx="220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Verifier</a:t>
            </a:r>
            <a:br>
              <a:rPr lang="en-US" sz="3600" dirty="0"/>
            </a:br>
            <a:r>
              <a:rPr lang="en-US" sz="36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39410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5A5E-C14D-4F8E-AB49-00E1BC78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BC9C-6BE8-48F9-86B3-760D63AD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https://github.com/Daniel-Chin/AuthedIP</a:t>
            </a:r>
            <a:endParaRPr lang="en-US" sz="3200" dirty="0"/>
          </a:p>
          <a:p>
            <a:r>
              <a:rPr lang="en-US" sz="3200" dirty="0"/>
              <a:t>Aims at defining the complete behaviors with Python code. </a:t>
            </a:r>
          </a:p>
        </p:txBody>
      </p:sp>
    </p:spTree>
    <p:extLst>
      <p:ext uri="{BB962C8B-B14F-4D97-AF65-F5344CB8AC3E}">
        <p14:creationId xmlns:p14="http://schemas.microsoft.com/office/powerpoint/2010/main" val="265738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A993-5BF3-4FF2-BF0A-00A884F2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Transport/Application-layer vs Network-layer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8F90-A3EE-43FF-A1F0-3ED0E05A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App-layer threats:</a:t>
            </a:r>
          </a:p>
          <a:p>
            <a:pPr lvl="1"/>
            <a:r>
              <a:rPr lang="en-US" sz="2800" dirty="0"/>
              <a:t>Eavesdropping on communication.</a:t>
            </a:r>
          </a:p>
          <a:p>
            <a:pPr lvl="1"/>
            <a:r>
              <a:rPr lang="en-US" sz="2800" dirty="0"/>
              <a:t>Intercepting and changing packet content. </a:t>
            </a:r>
          </a:p>
          <a:p>
            <a:r>
              <a:rPr lang="en-US" sz="3200" dirty="0"/>
              <a:t>App-layer solution: Encrypt your traffic! </a:t>
            </a:r>
          </a:p>
          <a:p>
            <a:pPr lvl="1"/>
            <a:r>
              <a:rPr lang="en-US" sz="2800" dirty="0"/>
              <a:t>This is necessary, but not enough. </a:t>
            </a:r>
          </a:p>
          <a:p>
            <a:r>
              <a:rPr lang="en-US" sz="3200" dirty="0"/>
              <a:t>Net-layer threats: </a:t>
            </a:r>
          </a:p>
          <a:p>
            <a:pPr lvl="1"/>
            <a:r>
              <a:rPr lang="en-US" sz="2800" dirty="0"/>
              <a:t>Resource depletion attacks: DoS. </a:t>
            </a:r>
          </a:p>
          <a:p>
            <a:pPr lvl="1"/>
            <a:r>
              <a:rPr lang="en-US" sz="2800" dirty="0"/>
              <a:t>Eavesdropping on traffic volume over time about each </a:t>
            </a:r>
            <a:r>
              <a:rPr lang="en-US" sz="2800" dirty="0">
                <a:latin typeface="Lucida Console" panose="020B0609040504020204" pitchFamily="49" charset="0"/>
              </a:rPr>
              <a:t>(source, </a:t>
            </a:r>
            <a:r>
              <a:rPr lang="en-US" sz="2800" dirty="0" err="1">
                <a:latin typeface="Lucida Console" panose="020B0609040504020204" pitchFamily="49" charset="0"/>
              </a:rPr>
              <a:t>dest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  <a:r>
              <a:rPr lang="en-US" sz="2800" dirty="0"/>
              <a:t> pair. </a:t>
            </a:r>
          </a:p>
        </p:txBody>
      </p:sp>
    </p:spTree>
    <p:extLst>
      <p:ext uri="{BB962C8B-B14F-4D97-AF65-F5344CB8AC3E}">
        <p14:creationId xmlns:p14="http://schemas.microsoft.com/office/powerpoint/2010/main" val="296819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AE5A-DC29-4CC5-B39A-AB252626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security problem with Ethane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B16B1F-B8CD-4ABF-B622-67D88DFF5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User</a:t>
                </a:r>
                <a:r>
                  <a:rPr lang="en-US" sz="3200" dirty="0"/>
                  <a:t> </a:t>
                </a:r>
                <a:r>
                  <a:rPr lang="en-US" sz="3200" b="1" dirty="0"/>
                  <a:t>-?-</a:t>
                </a:r>
                <a:r>
                  <a:rPr lang="en-US" sz="3200" dirty="0"/>
                  <a:t> MAC </a:t>
                </a:r>
                <a:r>
                  <a:rPr lang="en-US" sz="3200" dirty="0" err="1"/>
                  <a:t>addr</a:t>
                </a:r>
                <a:r>
                  <a:rPr lang="en-US" sz="3200" dirty="0"/>
                  <a:t> – IP </a:t>
                </a:r>
                <a:r>
                  <a:rPr lang="en-US" sz="3200" dirty="0" err="1"/>
                  <a:t>addr</a:t>
                </a:r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2800" dirty="0"/>
                  <a:t>Blind to: Multi-user </a:t>
                </a:r>
                <a:r>
                  <a:rPr lang="en-US" sz="2800" dirty="0" err="1"/>
                  <a:t>endhost</a:t>
                </a:r>
                <a:r>
                  <a:rPr lang="en-US" sz="2800" dirty="0"/>
                  <a:t>. </a:t>
                </a:r>
              </a:p>
              <a:p>
                <a:pPr lvl="1"/>
                <a:r>
                  <a:rPr lang="en-US" sz="2800" dirty="0"/>
                  <a:t>The core problem: No per-packet </a:t>
                </a:r>
                <a:r>
                  <a:rPr lang="en-US" sz="2800" i="1" dirty="0"/>
                  <a:t>user</a:t>
                </a:r>
                <a:r>
                  <a:rPr lang="en-US" sz="2800" dirty="0"/>
                  <a:t> verification! 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Packet – </a:t>
                </a:r>
                <a:r>
                  <a:rPr lang="en-US" sz="3200" b="1" dirty="0"/>
                  <a:t>first Ethane router ingress port</a:t>
                </a:r>
                <a:r>
                  <a:rPr lang="en-US" sz="3200" dirty="0"/>
                  <a:t> </a:t>
                </a:r>
                <a:r>
                  <a:rPr lang="en-US" sz="3200" b="1" dirty="0"/>
                  <a:t>-?- </a:t>
                </a:r>
                <a:r>
                  <a:rPr lang="en-US" sz="3200" dirty="0"/>
                  <a:t>MAC </a:t>
                </a:r>
                <a:r>
                  <a:rPr lang="en-US" sz="3200" dirty="0" err="1"/>
                  <a:t>addr</a:t>
                </a:r>
                <a:r>
                  <a:rPr lang="en-US" sz="3200" dirty="0"/>
                  <a:t> – IP </a:t>
                </a:r>
                <a:r>
                  <a:rPr lang="en-US" sz="3200" dirty="0" err="1"/>
                  <a:t>addr</a:t>
                </a:r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2800" dirty="0"/>
                  <a:t>Blind to: MAC spoofing. </a:t>
                </a:r>
              </a:p>
              <a:p>
                <a:pPr lvl="1"/>
                <a:r>
                  <a:rPr lang="en-US" sz="2800" dirty="0"/>
                  <a:t>The core problem: No </a:t>
                </a:r>
                <a:r>
                  <a:rPr lang="en-US" sz="2800" i="1" dirty="0"/>
                  <a:t>per-packet</a:t>
                </a:r>
                <a:r>
                  <a:rPr lang="en-US" sz="2800" dirty="0"/>
                  <a:t> user verification!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B16B1F-B8CD-4ABF-B622-67D88DFF5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29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742A-7003-4187-9096-7FA5786C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1262-81F6-4B66-9C3B-3BF24FBB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Do </a:t>
            </a:r>
            <a:r>
              <a:rPr lang="en-US" sz="3200" dirty="0"/>
              <a:t>per-packet user verification! </a:t>
            </a:r>
          </a:p>
          <a:p>
            <a:r>
              <a:rPr lang="en-US" sz="3200" dirty="0"/>
              <a:t>Goal: only authenticated packets are allowed in the network. </a:t>
            </a:r>
          </a:p>
          <a:p>
            <a:pPr lvl="1"/>
            <a:r>
              <a:rPr lang="en-US" sz="2800" dirty="0"/>
              <a:t>If you are not a registered user, you can’t send anything. </a:t>
            </a:r>
          </a:p>
          <a:p>
            <a:pPr lvl="1"/>
            <a:r>
              <a:rPr lang="en-US" sz="2800" dirty="0"/>
              <a:t>If you are a registered user, you can’t send anonymous packets. </a:t>
            </a:r>
          </a:p>
          <a:p>
            <a:r>
              <a:rPr lang="en-US" sz="3200" dirty="0"/>
              <a:t>Putting the check inside the network prevents DoS. </a:t>
            </a:r>
          </a:p>
          <a:p>
            <a:pPr lvl="1"/>
            <a:r>
              <a:rPr lang="en-US" sz="2800" dirty="0"/>
              <a:t>Compare: check at receiver. </a:t>
            </a:r>
          </a:p>
          <a:p>
            <a:r>
              <a:rPr lang="en-US" sz="3200" dirty="0"/>
              <a:t>No anonymity: anomalies can be traced back to registered users. </a:t>
            </a:r>
          </a:p>
        </p:txBody>
      </p:sp>
    </p:spTree>
    <p:extLst>
      <p:ext uri="{BB962C8B-B14F-4D97-AF65-F5344CB8AC3E}">
        <p14:creationId xmlns:p14="http://schemas.microsoft.com/office/powerpoint/2010/main" val="55597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68E3-0543-407F-AC0C-4CDDDC8E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RSA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D4670-50C1-4256-B046-BDD53A620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 have RSA key pair: public key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+ private key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 keep my private key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secret, and announce my public key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To sign a message, I apply my private key: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Other people can verify using my public key: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𝑠𝑖𝑔𝑛𝑒𝑑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Two facts:</a:t>
                </a:r>
              </a:p>
              <a:p>
                <a:pPr lvl="1"/>
                <a:r>
                  <a:rPr lang="en-US" dirty="0"/>
                  <a:t>If you don’t 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it’s hard to generated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𝑠𝑖𝑔𝑛𝑒𝑑</m:t>
                    </m:r>
                  </m:oMath>
                </a14:m>
                <a:r>
                  <a:rPr lang="en-US" dirty="0"/>
                  <a:t> that will pass the verification.</a:t>
                </a:r>
              </a:p>
              <a:p>
                <a:pPr lvl="1"/>
                <a:r>
                  <a:rPr lang="en-US" dirty="0"/>
                  <a:t>Observing many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𝑠𝑖𝑔𝑛𝑒𝑑</m:t>
                        </m:r>
                      </m:e>
                    </m:d>
                  </m:oMath>
                </a14:m>
                <a:r>
                  <a:rPr lang="en-US" dirty="0"/>
                  <a:t> usually does not give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away.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D4670-50C1-4256-B046-BDD53A620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29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F505-F6FB-4624-AA0E-A73D8DA5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r>
              <a:rPr lang="en-US" dirty="0"/>
              <a:t>: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20E7-9C82-44EC-8AA8-69459C10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user is registered with Controller. </a:t>
            </a:r>
          </a:p>
          <a:p>
            <a:pPr lvl="1"/>
            <a:r>
              <a:rPr lang="en-US" sz="2800" dirty="0"/>
              <a:t>i.e. Controller has a list of public keys of all users. </a:t>
            </a:r>
          </a:p>
          <a:p>
            <a:r>
              <a:rPr lang="en-US" sz="3200" dirty="0"/>
              <a:t>Each IP packet is signed by a user. </a:t>
            </a:r>
          </a:p>
          <a:p>
            <a:r>
              <a:rPr lang="en-US" sz="3200" dirty="0"/>
              <a:t>Routers reject packets that fail verification. </a:t>
            </a:r>
          </a:p>
          <a:p>
            <a:endParaRPr lang="en-US" sz="3200" dirty="0"/>
          </a:p>
          <a:p>
            <a:r>
              <a:rPr lang="en-US" sz="3200" dirty="0"/>
              <a:t>Simple!!! Right? </a:t>
            </a:r>
          </a:p>
        </p:txBody>
      </p:sp>
    </p:spTree>
    <p:extLst>
      <p:ext uri="{BB962C8B-B14F-4D97-AF65-F5344CB8AC3E}">
        <p14:creationId xmlns:p14="http://schemas.microsoft.com/office/powerpoint/2010/main" val="209079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49EA-F8DB-4518-9546-B52F6832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1: steal verified packet and change </a:t>
            </a:r>
            <a:r>
              <a:rPr lang="en-US" sz="2800" dirty="0" err="1">
                <a:latin typeface="Lucida Console" panose="020B0609040504020204" pitchFamily="49" charset="0"/>
                <a:ea typeface="+mn-ea"/>
                <a:cs typeface="+mn-cs"/>
              </a:rPr>
              <a:t>dest</a:t>
            </a:r>
            <a:endParaRPr lang="en-US" sz="28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32A9-B739-4E82-8466-D5DD85CD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646"/>
          </a:xfrm>
        </p:spPr>
        <p:txBody>
          <a:bodyPr>
            <a:normAutofit/>
          </a:bodyPr>
          <a:lstStyle/>
          <a:p>
            <a:r>
              <a:rPr lang="en-US" sz="3200" dirty="0"/>
              <a:t>I listen on the Ethernet and record a packet sent by someone else. </a:t>
            </a:r>
          </a:p>
          <a:p>
            <a:r>
              <a:rPr lang="en-US" sz="3200" dirty="0"/>
              <a:t>I can change the destination address. Send it. </a:t>
            </a:r>
          </a:p>
          <a:p>
            <a:r>
              <a:rPr lang="en-US" sz="3200" dirty="0"/>
              <a:t>The packet will not be rejected. </a:t>
            </a:r>
          </a:p>
          <a:p>
            <a:r>
              <a:rPr lang="en-US" sz="3200" dirty="0"/>
              <a:t>Imagine: </a:t>
            </a:r>
          </a:p>
          <a:p>
            <a:pPr lvl="1"/>
            <a:r>
              <a:rPr lang="en-US" sz="2800" dirty="0"/>
              <a:t>Jessica sent “clear database” to the test database. I send her packet to the production database. </a:t>
            </a:r>
          </a:p>
          <a:p>
            <a:r>
              <a:rPr lang="en-US" sz="3200" b="1" dirty="0"/>
              <a:t>Solution</a:t>
            </a:r>
            <a:r>
              <a:rPr lang="en-US" sz="3200" dirty="0"/>
              <a:t>: Sign not only the payload, but also source-destination addresses. </a:t>
            </a:r>
          </a:p>
        </p:txBody>
      </p:sp>
    </p:spTree>
    <p:extLst>
      <p:ext uri="{BB962C8B-B14F-4D97-AF65-F5344CB8AC3E}">
        <p14:creationId xmlns:p14="http://schemas.microsoft.com/office/powerpoint/2010/main" val="196165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DFA0-BBFD-4CF3-88AE-8C2DE1D7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2: record and playback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0229-E4C0-4B5B-B9D7-6B06A45A7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record a packet, do not modify it, and send it back into the net. </a:t>
            </a:r>
          </a:p>
          <a:p>
            <a:endParaRPr lang="en-US" sz="3200" dirty="0"/>
          </a:p>
          <a:p>
            <a:r>
              <a:rPr lang="en-US" sz="3200" b="1" dirty="0"/>
              <a:t>Solution</a:t>
            </a:r>
            <a:r>
              <a:rPr lang="en-US" sz="3200" dirty="0"/>
              <a:t>: Have a timestamp in each packet, and sign the timestamp too. </a:t>
            </a:r>
          </a:p>
        </p:txBody>
      </p:sp>
    </p:spTree>
    <p:extLst>
      <p:ext uri="{BB962C8B-B14F-4D97-AF65-F5344CB8AC3E}">
        <p14:creationId xmlns:p14="http://schemas.microsoft.com/office/powerpoint/2010/main" val="36991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6334-D561-4F5D-A284-A312ADA0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r>
              <a:rPr lang="en-US" dirty="0"/>
              <a:t>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38E1-10B3-42AC-AD39-19165CA8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Lucida Console" panose="020B0609040504020204" pitchFamily="49" charset="0"/>
              </a:rPr>
              <a:t>h = hash(source, </a:t>
            </a:r>
            <a:r>
              <a:rPr lang="fr-FR" dirty="0" err="1">
                <a:latin typeface="Lucida Console" panose="020B0609040504020204" pitchFamily="49" charset="0"/>
              </a:rPr>
              <a:t>dest</a:t>
            </a:r>
            <a:r>
              <a:rPr lang="fr-FR" dirty="0">
                <a:latin typeface="Lucida Console" panose="020B0609040504020204" pitchFamily="49" charset="0"/>
              </a:rPr>
              <a:t>, content)</a:t>
            </a:r>
          </a:p>
          <a:p>
            <a:pPr marL="0" indent="0">
              <a:buNone/>
            </a:pPr>
            <a:r>
              <a:rPr lang="fr-FR" dirty="0">
                <a:latin typeface="Lucida Console" panose="020B0609040504020204" pitchFamily="49" charset="0"/>
              </a:rPr>
              <a:t>t = timestamp()</a:t>
            </a:r>
          </a:p>
          <a:p>
            <a:pPr marL="0" indent="0">
              <a:buNone/>
            </a:pPr>
            <a:r>
              <a:rPr lang="fr-FR" dirty="0">
                <a:latin typeface="Lucida Console" panose="020B0609040504020204" pitchFamily="49" charset="0"/>
              </a:rPr>
              <a:t>s = </a:t>
            </a:r>
            <a:r>
              <a:rPr lang="fr-FR" dirty="0" err="1">
                <a:latin typeface="Lucida Console" panose="020B0609040504020204" pitchFamily="49" charset="0"/>
              </a:rPr>
              <a:t>sign</a:t>
            </a:r>
            <a:r>
              <a:rPr lang="fr-FR" dirty="0">
                <a:latin typeface="Lucida Console" panose="020B0609040504020204" pitchFamily="49" charset="0"/>
              </a:rPr>
              <a:t>(</a:t>
            </a:r>
            <a:r>
              <a:rPr lang="fr-FR" dirty="0" err="1">
                <a:latin typeface="Lucida Console" panose="020B0609040504020204" pitchFamily="49" charset="0"/>
              </a:rPr>
              <a:t>concat</a:t>
            </a:r>
            <a:r>
              <a:rPr lang="fr-FR" dirty="0">
                <a:latin typeface="Lucida Console" panose="020B0609040504020204" pitchFamily="49" charset="0"/>
              </a:rPr>
              <a:t>(t, h))</a:t>
            </a:r>
          </a:p>
          <a:p>
            <a:endParaRPr lang="fr-FR" sz="3200" dirty="0"/>
          </a:p>
          <a:p>
            <a:r>
              <a:rPr lang="en-US" sz="3200" dirty="0"/>
              <a:t>Verify</a:t>
            </a:r>
            <a:r>
              <a:rPr lang="fr-FR" sz="3200" dirty="0"/>
              <a:t>: </a:t>
            </a:r>
          </a:p>
          <a:p>
            <a:pPr lvl="1"/>
            <a:r>
              <a:rPr lang="en-US" sz="2800" dirty="0"/>
              <a:t>The hash is correct. </a:t>
            </a:r>
          </a:p>
          <a:p>
            <a:pPr lvl="1"/>
            <a:r>
              <a:rPr lang="en-US" sz="2800" dirty="0"/>
              <a:t>The signature is correct. </a:t>
            </a:r>
          </a:p>
          <a:p>
            <a:pPr lvl="1"/>
            <a:r>
              <a:rPr lang="en-US" sz="2800" dirty="0"/>
              <a:t>The timestamp is fresh. </a:t>
            </a:r>
          </a:p>
          <a:p>
            <a:pPr lvl="1"/>
            <a:r>
              <a:rPr lang="en-US" sz="2800" dirty="0"/>
              <a:t>The public key is registered. </a:t>
            </a:r>
          </a:p>
        </p:txBody>
      </p:sp>
    </p:spTree>
    <p:extLst>
      <p:ext uri="{BB962C8B-B14F-4D97-AF65-F5344CB8AC3E}">
        <p14:creationId xmlns:p14="http://schemas.microsoft.com/office/powerpoint/2010/main" val="402747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633</Words>
  <Application>Microsoft Office PowerPoint</Application>
  <PresentationFormat>Widescreen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Lucida Console</vt:lpstr>
      <vt:lpstr>Office Theme</vt:lpstr>
      <vt:lpstr>AuthedIP Overview</vt:lpstr>
      <vt:lpstr>Background: Transport/Application-layer vs Network-layer security</vt:lpstr>
      <vt:lpstr>A security problem with Ethane</vt:lpstr>
      <vt:lpstr>AuthedIP</vt:lpstr>
      <vt:lpstr>Background: RSA signature</vt:lpstr>
      <vt:lpstr>AuthedIP: The idea</vt:lpstr>
      <vt:lpstr>Attack 1: steal verified packet and change dest</vt:lpstr>
      <vt:lpstr>Attack 2: record and playback</vt:lpstr>
      <vt:lpstr>AuthedIP packet</vt:lpstr>
      <vt:lpstr>AuthedIP packet</vt:lpstr>
      <vt:lpstr>Attack 3: duplicate recent packets to DoS</vt:lpstr>
      <vt:lpstr>Performance! </vt:lpstr>
      <vt:lpstr>Performance! </vt:lpstr>
      <vt:lpstr>Performance! </vt:lpstr>
      <vt:lpstr>General design</vt:lpstr>
      <vt:lpstr>Project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AuthedIP</dc:title>
  <dc:creator>秦 Daniel</dc:creator>
  <cp:lastModifiedBy>秦 Daniel</cp:lastModifiedBy>
  <cp:revision>162</cp:revision>
  <dcterms:created xsi:type="dcterms:W3CDTF">2022-03-15T23:55:30Z</dcterms:created>
  <dcterms:modified xsi:type="dcterms:W3CDTF">2022-03-23T16:46:16Z</dcterms:modified>
</cp:coreProperties>
</file>