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60" d="100"/>
          <a:sy n="60" d="100"/>
        </p:scale>
        <p:origin x="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F521-CC4F-4C26-80D4-568D0610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56D69-93AA-40B8-AF92-1BC9AD22B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373F-7F0B-4690-A129-B11D204A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1A1D-87C8-474C-A587-F761A1D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C069-6638-4D04-8B69-BB2BEB6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DC9-A7A7-4BF6-A454-3ED3FF3E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50946-7851-4745-BC7F-8368CC521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DA1D-7D55-4D80-A6C5-9F6EEAF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4979-32A3-48FF-9DA6-282B3358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CE1F-B940-4C97-84F5-F72123F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6331-718E-4A41-8F50-77C5AB2EF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A0281-07FA-425F-8014-42970D471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3217-44FD-4550-8BE1-C6DB6BEC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3447-7157-4BB8-A3D4-E8D1D1D4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D6EA-1A3C-426E-A982-4078F77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37CF-670B-447A-86DF-8CDF8735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807B-8A33-44E2-B0F1-622DDEAF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55C7-2DAF-46B3-BF8A-AAC67BC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B5BA-0B36-427E-A187-A43A190A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E533-0047-47F6-A1F1-D0FE8A48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D54E-4BF4-40E3-9BAD-E5D8DEDF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165C-0D87-465A-B20E-B5867DB8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0FBC-4D61-4850-97A7-D64CE412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B659-C11A-4678-8C65-399D9D4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6B13-E65A-417E-AD8D-25D38FAB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F16-8BC6-4915-AE6B-5F11B830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8E5E-813C-4C7A-AEDE-A50A207E3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69A4E-A530-44BB-80B9-C73B0F3E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34A4-7008-427D-968C-9F3F7C76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09DA4-8FA7-4C1D-ACF5-9E6D2A5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A426-F917-417C-B1BA-2E7943BE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DBAC-55F8-469D-8A30-CC0944AA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1035C-3D80-4953-8DC4-642251A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8028-1FFF-43A8-8BF5-3A413488C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DEF3-50BF-4010-8B2D-444FEA3F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62AF-F546-4F64-AA12-50C86892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51767-9E56-4281-AEED-55AF0F90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C1736-D1A3-4383-8BC2-B416A484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E746E-2FFA-4644-8B3A-59D2AA5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D841-C4CA-4196-9912-F03ACB87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35FF-639D-434A-AED1-0B98A0FC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EDEB-AD1B-4F3A-BF70-E1C2F100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3DD5D-AD96-4A01-AEE1-AC4B1519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8AE5D-76A9-4708-BDA8-4EB210EC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1BA4D-90F1-4ED1-920C-7659A8C3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E4164-BBE2-407B-8A5E-1D06E9EB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2EE-0BF8-4D1A-A50A-44A73379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8F10-5253-41B8-BCDE-A9FA13E3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E4A9-0BD5-457F-9371-68F57A044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02D2-92FF-4023-830A-0006166F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57D9-0804-4B8C-98F2-3302AE07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EDFF-23A1-49BC-ABBE-617BF215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F56-B809-4F14-A60E-662A6941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47300-36D0-4462-A183-A962DAB5B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5351-8E3A-4717-945C-14717FAF3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5E60-9845-45C8-8202-33588DA0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1262-9949-4F10-A1B9-EEB6F293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B620-7628-4CC9-AC3C-7A95FD79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D91EC-5D51-42AE-B3C5-F50F8AEB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EA45-F09A-4B6E-BF7B-DB9E45B4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9ED0-DF36-4A48-ADDC-E00BAB87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E61B-7216-43F0-8ECC-D11D549EF62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47A3-4B88-4F15-99D8-F7B3B4BD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FE75-B248-498E-B1B8-7C215F13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EB11-756D-4C00-A975-F07447FF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4E59-6480-4C50-A7F3-F09FAF45E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77385-242F-4BB6-989E-9B08A2F62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Daniel Chin, 3/23/2022. </a:t>
            </a:r>
          </a:p>
        </p:txBody>
      </p:sp>
    </p:spTree>
    <p:extLst>
      <p:ext uri="{BB962C8B-B14F-4D97-AF65-F5344CB8AC3E}">
        <p14:creationId xmlns:p14="http://schemas.microsoft.com/office/powerpoint/2010/main" val="74321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02B2-77FF-4BD9-9702-C2E3217F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Policing: extra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60F-B90F-4BEF-B61F-542ABF4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45"/>
            <a:ext cx="10515600" cy="4622493"/>
          </a:xfrm>
        </p:spPr>
        <p:txBody>
          <a:bodyPr>
            <a:normAutofit/>
          </a:bodyPr>
          <a:lstStyle/>
          <a:p>
            <a:r>
              <a:rPr lang="en-US" sz="3200" dirty="0"/>
              <a:t>Servers may scream for help when they suspect a DoS on them. </a:t>
            </a:r>
          </a:p>
          <a:p>
            <a:pPr lvl="1"/>
            <a:r>
              <a:rPr lang="en-US" sz="2800" dirty="0"/>
              <a:t>The server notifies Controller. Controller will then alarm some border routers. </a:t>
            </a:r>
          </a:p>
        </p:txBody>
      </p:sp>
    </p:spTree>
    <p:extLst>
      <p:ext uri="{BB962C8B-B14F-4D97-AF65-F5344CB8AC3E}">
        <p14:creationId xmlns:p14="http://schemas.microsoft.com/office/powerpoint/2010/main" val="405143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D466-6892-4BF7-8143-D64FB0D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AuthedIP</a:t>
            </a:r>
            <a:r>
              <a:rPr lang="en-US" dirty="0"/>
              <a:t> routers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796F4-041C-4834-9822-3BC5671BD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Capability:</a:t>
                </a:r>
              </a:p>
              <a:p>
                <a:pPr lvl="1"/>
                <a:r>
                  <a:rPr lang="en-US" sz="2800" dirty="0"/>
                  <a:t>Know which links connect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lvl="1"/>
                <a:r>
                  <a:rPr lang="en-US" sz="2800" dirty="0"/>
                  <a:t>Talk with Controller and verifier servers over TCP. </a:t>
                </a:r>
              </a:p>
              <a:p>
                <a:pPr lvl="1"/>
                <a:r>
                  <a:rPr lang="en-US" sz="2800" dirty="0"/>
                  <a:t>Duplicate packets to verifier servers. </a:t>
                </a:r>
              </a:p>
              <a:p>
                <a:r>
                  <a:rPr lang="en-US" sz="3200" dirty="0"/>
                  <a:t>All border routers need to be </a:t>
                </a:r>
                <a:r>
                  <a:rPr lang="en-US" sz="3200" dirty="0" err="1"/>
                  <a:t>AuthedIP</a:t>
                </a:r>
                <a:r>
                  <a:rPr lang="en-US" sz="3200" dirty="0"/>
                  <a:t> routers.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796F4-041C-4834-9822-3BC5671BD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05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ECD-9F73-4814-A453-05E56437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 actively subscribes to border routers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0B87A-EAD4-479A-8DB8-200A1CB9D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3614"/>
                <a:ext cx="10515600" cy="504829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Verifier servers actively subscribe to border routers. Subscription auto-timeouts. </a:t>
                </a:r>
              </a:p>
              <a:p>
                <a:r>
                  <a:rPr lang="en-US" sz="3200" dirty="0"/>
                  <a:t>This avoids flooding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dirty="0"/>
                  <a:t> with to-check packets. </a:t>
                </a:r>
              </a:p>
              <a:p>
                <a:pPr lvl="1"/>
                <a:r>
                  <a:rPr lang="en-US" sz="2800" dirty="0"/>
                  <a:t>We don’t want a situation when the “unsubscribe” command packets get dropped because the network is flooded. </a:t>
                </a:r>
              </a:p>
              <a:p>
                <a:r>
                  <a:rPr lang="en-US" sz="3200" dirty="0"/>
                  <a:t>Alternatively, we could let border routers decide whether/to who to duplicate packets. But that is less centralized and less manageable. With active subscription, we only have to configure the verifier servers. Routers are all the same.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0B87A-EAD4-479A-8DB8-200A1CB9D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3614"/>
                <a:ext cx="10515600" cy="5048296"/>
              </a:xfrm>
              <a:blipFill>
                <a:blip r:embed="rId2"/>
                <a:stretch>
                  <a:fillRect l="-1333" t="-253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9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E9D-FED2-44F8-AAED-5FC64E0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1AEB-EC85-4C42-B957-0CF404E5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72"/>
          </a:xfrm>
        </p:spPr>
        <p:txBody>
          <a:bodyPr>
            <a:normAutofit/>
          </a:bodyPr>
          <a:lstStyle/>
          <a:p>
            <a:r>
              <a:rPr lang="en-US" sz="3600" dirty="0"/>
              <a:t>Threats from…</a:t>
            </a:r>
          </a:p>
          <a:p>
            <a:pPr lvl="1"/>
            <a:r>
              <a:rPr lang="en-US" sz="3200" dirty="0"/>
              <a:t>Registered but misaligned employees? </a:t>
            </a:r>
          </a:p>
          <a:p>
            <a:pPr lvl="2"/>
            <a:r>
              <a:rPr lang="en-US" sz="2800" dirty="0"/>
              <a:t>They are not anonymous. </a:t>
            </a:r>
          </a:p>
          <a:p>
            <a:pPr lvl="1"/>
            <a:r>
              <a:rPr lang="en-US" sz="3200" dirty="0"/>
              <a:t>Malware on registered hosts. </a:t>
            </a:r>
          </a:p>
          <a:p>
            <a:pPr lvl="2"/>
            <a:r>
              <a:rPr lang="en-US" sz="2800" dirty="0"/>
              <a:t>Stealing the private key is harder than infiltrating a host. </a:t>
            </a:r>
          </a:p>
          <a:p>
            <a:pPr lvl="2"/>
            <a:r>
              <a:rPr lang="en-US" sz="2800" dirty="0"/>
              <a:t>We know which user/host is problematic. </a:t>
            </a:r>
            <a:endParaRPr lang="en-US" sz="3200" dirty="0"/>
          </a:p>
          <a:p>
            <a:pPr lvl="1"/>
            <a:r>
              <a:rPr lang="en-US" sz="3200" dirty="0"/>
              <a:t>Unregistered hosts in your building. </a:t>
            </a:r>
          </a:p>
          <a:p>
            <a:pPr lvl="2"/>
            <a:r>
              <a:rPr lang="en-US" sz="2800" dirty="0"/>
              <a:t>We know which border router they connected to, and by extension, which outside subnet they are in. </a:t>
            </a:r>
          </a:p>
        </p:txBody>
      </p:sp>
    </p:spTree>
    <p:extLst>
      <p:ext uri="{BB962C8B-B14F-4D97-AF65-F5344CB8AC3E}">
        <p14:creationId xmlns:p14="http://schemas.microsoft.com/office/powerpoint/2010/main" val="378772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8CA4-07F1-4408-A6A2-859DB3E0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9D4C-BC57-45C3-B771-8FB21A27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Attack: duplicate recent packets to DoS. </a:t>
            </a:r>
          </a:p>
          <a:p>
            <a:r>
              <a:rPr lang="en-US" sz="3200" dirty="0"/>
              <a:t>May need salting to prevent slow brute force of RSA signature. Controller should declare “salt of the day”. </a:t>
            </a:r>
          </a:p>
          <a:p>
            <a:r>
              <a:rPr lang="en-US" sz="3200" dirty="0"/>
              <a:t>Maybe the routers check the signature and servers check the hash? </a:t>
            </a:r>
          </a:p>
        </p:txBody>
      </p:sp>
    </p:spTree>
    <p:extLst>
      <p:ext uri="{BB962C8B-B14F-4D97-AF65-F5344CB8AC3E}">
        <p14:creationId xmlns:p14="http://schemas.microsoft.com/office/powerpoint/2010/main" val="2210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E9D-FED2-44F8-AAED-5FC64E0B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1AEB-EC85-4C42-B957-0CF404E5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72"/>
          </a:xfrm>
        </p:spPr>
        <p:txBody>
          <a:bodyPr>
            <a:normAutofit/>
          </a:bodyPr>
          <a:lstStyle/>
          <a:p>
            <a:r>
              <a:rPr lang="en-US" sz="3600" dirty="0"/>
              <a:t>Setting? </a:t>
            </a:r>
          </a:p>
          <a:p>
            <a:pPr lvl="1"/>
            <a:r>
              <a:rPr lang="en-US" sz="3200" dirty="0"/>
              <a:t>Enterprise network. </a:t>
            </a:r>
          </a:p>
          <a:p>
            <a:r>
              <a:rPr lang="en-US" sz="3600" dirty="0"/>
              <a:t>What threat? </a:t>
            </a:r>
          </a:p>
          <a:p>
            <a:pPr lvl="1"/>
            <a:r>
              <a:rPr lang="en-US" sz="3200" dirty="0"/>
              <a:t>DoS. </a:t>
            </a:r>
          </a:p>
          <a:p>
            <a:r>
              <a:rPr lang="en-US" sz="3600" dirty="0"/>
              <a:t>From who? </a:t>
            </a:r>
          </a:p>
          <a:p>
            <a:pPr lvl="1"/>
            <a:r>
              <a:rPr lang="en-US" sz="3200" dirty="0"/>
              <a:t>Registered but misaligned employees. </a:t>
            </a:r>
          </a:p>
          <a:p>
            <a:pPr lvl="1"/>
            <a:r>
              <a:rPr lang="en-US" sz="3200" dirty="0"/>
              <a:t>Malwares on registered hosts. </a:t>
            </a:r>
          </a:p>
          <a:p>
            <a:pPr lvl="1"/>
            <a:r>
              <a:rPr lang="en-US" sz="3200" dirty="0"/>
              <a:t>Unregistered hosts in your building. </a:t>
            </a:r>
          </a:p>
        </p:txBody>
      </p:sp>
    </p:spTree>
    <p:extLst>
      <p:ext uri="{BB962C8B-B14F-4D97-AF65-F5344CB8AC3E}">
        <p14:creationId xmlns:p14="http://schemas.microsoft.com/office/powerpoint/2010/main" val="70106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93D1-8617-473D-AB42-57EFAD7C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Assumptions:</a:t>
            </a:r>
          </a:p>
          <a:p>
            <a:pPr lvl="1"/>
            <a:r>
              <a:rPr lang="en-US" sz="3200" dirty="0"/>
              <a:t>You have full control on a subset of routers and links. </a:t>
            </a:r>
          </a:p>
        </p:txBody>
      </p:sp>
    </p:spTree>
    <p:extLst>
      <p:ext uri="{BB962C8B-B14F-4D97-AF65-F5344CB8AC3E}">
        <p14:creationId xmlns:p14="http://schemas.microsoft.com/office/powerpoint/2010/main" val="93455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and outside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You have a graph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of all routers and links. </a:t>
                </a:r>
              </a:p>
              <a:p>
                <a:r>
                  <a:rPr lang="en-US" sz="3200" dirty="0"/>
                  <a:t>You have full control over the “safe set”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Define a partition of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“inside” routers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dirty="0"/>
                  <a:t> “outside” routers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so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dirty="0"/>
                  <a:t> is a connected graph.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3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and outside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88E8F6-E415-4917-95B2-666595A12CD8}"/>
              </a:ext>
            </a:extLst>
          </p:cNvPr>
          <p:cNvSpPr/>
          <p:nvPr/>
        </p:nvSpPr>
        <p:spPr>
          <a:xfrm>
            <a:off x="1301086" y="2069911"/>
            <a:ext cx="2547582" cy="1724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Safe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502B6-8376-4906-9806-B930A7C3D1B5}"/>
              </a:ext>
            </a:extLst>
          </p:cNvPr>
          <p:cNvSpPr/>
          <p:nvPr/>
        </p:nvSpPr>
        <p:spPr>
          <a:xfrm>
            <a:off x="7490346" y="1967553"/>
            <a:ext cx="2547582" cy="17241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Safe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9ED7E3-BD87-454C-85D8-D3FFADBE4587}"/>
              </a:ext>
            </a:extLst>
          </p:cNvPr>
          <p:cNvSpPr/>
          <p:nvPr/>
        </p:nvSpPr>
        <p:spPr>
          <a:xfrm>
            <a:off x="3257266" y="2579427"/>
            <a:ext cx="4708478" cy="705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Unsafe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8B75A-B5FB-4D07-929C-D57A59EE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7576"/>
            <a:ext cx="10515600" cy="1459386"/>
          </a:xfrm>
        </p:spPr>
        <p:txBody>
          <a:bodyPr>
            <a:normAutofit/>
          </a:bodyPr>
          <a:lstStyle/>
          <a:p>
            <a:r>
              <a:rPr lang="en-US" sz="3200" dirty="0"/>
              <a:t>Only one of the “safe” subgraph can be “inside”. </a:t>
            </a:r>
          </a:p>
        </p:txBody>
      </p:sp>
    </p:spTree>
    <p:extLst>
      <p:ext uri="{BB962C8B-B14F-4D97-AF65-F5344CB8AC3E}">
        <p14:creationId xmlns:p14="http://schemas.microsoft.com/office/powerpoint/2010/main" val="221121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4621-6020-4411-9442-1F11BE4E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and outside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988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Define a “border router” to have links to both inside routers and outside routers. </a:t>
                </a:r>
              </a:p>
              <a:p>
                <a:r>
                  <a:rPr lang="en-US" sz="3200" dirty="0"/>
                  <a:t>Any packet from the outside is assumed to be potentially fabricated by an attacker. </a:t>
                </a:r>
              </a:p>
              <a:p>
                <a:r>
                  <a:rPr lang="en-US" sz="3200" dirty="0"/>
                  <a:t>Generally, you want</a:t>
                </a:r>
              </a:p>
              <a:p>
                <a:pPr lvl="1"/>
                <a:r>
                  <a:rPr lang="en-US" sz="2800" dirty="0"/>
                  <a:t>Robust connectivity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Many islands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:r>
                  <a:rPr lang="en-US" sz="2800" dirty="0"/>
                  <a:t>Controller and verifier </a:t>
                </a:r>
                <a:br>
                  <a:rPr lang="en-US" sz="2800" dirty="0"/>
                </a:br>
                <a:r>
                  <a:rPr lang="en-US" sz="2800" dirty="0"/>
                  <a:t>servers should all be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C93D1-8617-473D-AB42-57EFAD7C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9881"/>
              </a:xfrm>
              <a:blipFill>
                <a:blip r:embed="rId2"/>
                <a:stretch>
                  <a:fillRect l="-1333" t="-280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879B01-CBAE-439E-8E46-F62172C19FBE}"/>
                  </a:ext>
                </a:extLst>
              </p:cNvPr>
              <p:cNvSpPr/>
              <p:nvPr/>
            </p:nvSpPr>
            <p:spPr>
              <a:xfrm>
                <a:off x="7774674" y="4399128"/>
                <a:ext cx="1651379" cy="15285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879B01-CBAE-439E-8E46-F62172C19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74" y="4399128"/>
                <a:ext cx="1651379" cy="15285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6F2BDD-82B5-491F-96C4-FB90DEB46E1D}"/>
              </a:ext>
            </a:extLst>
          </p:cNvPr>
          <p:cNvCxnSpPr>
            <a:cxnSpLocks/>
          </p:cNvCxnSpPr>
          <p:nvPr/>
        </p:nvCxnSpPr>
        <p:spPr>
          <a:xfrm flipV="1">
            <a:off x="6937612" y="5166855"/>
            <a:ext cx="905619" cy="205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8EE57-F0B9-4687-A5C9-A4B30BFF4EB7}"/>
              </a:ext>
            </a:extLst>
          </p:cNvPr>
          <p:cNvCxnSpPr>
            <a:cxnSpLocks/>
          </p:cNvCxnSpPr>
          <p:nvPr/>
        </p:nvCxnSpPr>
        <p:spPr>
          <a:xfrm>
            <a:off x="7145739" y="4729316"/>
            <a:ext cx="247935" cy="1286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907E3A-D0F4-4981-84F3-B2A2788E62F3}"/>
              </a:ext>
            </a:extLst>
          </p:cNvPr>
          <p:cNvCxnSpPr>
            <a:cxnSpLocks/>
          </p:cNvCxnSpPr>
          <p:nvPr/>
        </p:nvCxnSpPr>
        <p:spPr>
          <a:xfrm flipV="1">
            <a:off x="6985621" y="5632929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1D395-F2F8-434E-8F0D-A60DFE6CF877}"/>
              </a:ext>
            </a:extLst>
          </p:cNvPr>
          <p:cNvCxnSpPr>
            <a:cxnSpLocks/>
          </p:cNvCxnSpPr>
          <p:nvPr/>
        </p:nvCxnSpPr>
        <p:spPr>
          <a:xfrm flipV="1">
            <a:off x="7073438" y="5951684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90E3D3-FC33-4851-9E21-06CCE3E111F3}"/>
              </a:ext>
            </a:extLst>
          </p:cNvPr>
          <p:cNvCxnSpPr>
            <a:cxnSpLocks/>
          </p:cNvCxnSpPr>
          <p:nvPr/>
        </p:nvCxnSpPr>
        <p:spPr>
          <a:xfrm flipV="1">
            <a:off x="6881558" y="5050718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E6AFF6-19C9-447E-BE3D-14B28D3FC398}"/>
              </a:ext>
            </a:extLst>
          </p:cNvPr>
          <p:cNvCxnSpPr>
            <a:cxnSpLocks/>
          </p:cNvCxnSpPr>
          <p:nvPr/>
        </p:nvCxnSpPr>
        <p:spPr>
          <a:xfrm flipV="1">
            <a:off x="6825503" y="4754033"/>
            <a:ext cx="320236" cy="61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C55901-37C6-41D2-9985-1A74A9FBD30C}"/>
              </a:ext>
            </a:extLst>
          </p:cNvPr>
          <p:cNvGrpSpPr/>
          <p:nvPr/>
        </p:nvGrpSpPr>
        <p:grpSpPr>
          <a:xfrm rot="17329338">
            <a:off x="8120703" y="5564538"/>
            <a:ext cx="776300" cy="1286705"/>
            <a:chOff x="6825503" y="4729316"/>
            <a:chExt cx="776300" cy="12867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26F4BE-FE5F-425F-A660-A69C27C38F39}"/>
                </a:ext>
              </a:extLst>
            </p:cNvPr>
            <p:cNvCxnSpPr/>
            <p:nvPr/>
          </p:nvCxnSpPr>
          <p:spPr>
            <a:xfrm flipV="1">
              <a:off x="6937612" y="5245290"/>
              <a:ext cx="664191" cy="127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1D08BD-B35F-4594-B06E-0C0DA110E63A}"/>
                </a:ext>
              </a:extLst>
            </p:cNvPr>
            <p:cNvCxnSpPr>
              <a:cxnSpLocks/>
            </p:cNvCxnSpPr>
            <p:nvPr/>
          </p:nvCxnSpPr>
          <p:spPr>
            <a:xfrm>
              <a:off x="7145739" y="4729316"/>
              <a:ext cx="247935" cy="1286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1BF86C-E2B4-4D8A-A316-FB02132AF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621" y="5632929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831A66-730F-4A08-BCF2-6B75827ED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438" y="5951684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F42595-6291-4DE4-BF4D-E0391477E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1558" y="5050718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6B8FE7-FDF7-4494-8687-978AA0EE9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5503" y="4754033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494B67-6D5B-4342-90C5-03D7B3D48A20}"/>
              </a:ext>
            </a:extLst>
          </p:cNvPr>
          <p:cNvGrpSpPr/>
          <p:nvPr/>
        </p:nvGrpSpPr>
        <p:grpSpPr>
          <a:xfrm rot="12834662">
            <a:off x="9256885" y="4925803"/>
            <a:ext cx="776300" cy="1286705"/>
            <a:chOff x="6825503" y="4729316"/>
            <a:chExt cx="776300" cy="128670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807672-2B15-43FE-9B50-E57520C97043}"/>
                </a:ext>
              </a:extLst>
            </p:cNvPr>
            <p:cNvCxnSpPr/>
            <p:nvPr/>
          </p:nvCxnSpPr>
          <p:spPr>
            <a:xfrm flipV="1">
              <a:off x="6937612" y="5245290"/>
              <a:ext cx="664191" cy="127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8C4C68-7ED7-4E9F-AE59-34DA818DB930}"/>
                </a:ext>
              </a:extLst>
            </p:cNvPr>
            <p:cNvCxnSpPr>
              <a:cxnSpLocks/>
            </p:cNvCxnSpPr>
            <p:nvPr/>
          </p:nvCxnSpPr>
          <p:spPr>
            <a:xfrm>
              <a:off x="7145739" y="4729316"/>
              <a:ext cx="247935" cy="1286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E750F2-654E-41A5-9A69-234CAB094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621" y="5632929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FDCF3-4947-40A8-BCCF-680DCEFE6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438" y="5951684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E9C147-666C-4AB0-802F-4A216F074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1558" y="5050718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455B02-0E46-420A-8263-8178FE00A6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5503" y="4754033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84A258-36A1-4BCB-80DD-5C50285275DB}"/>
              </a:ext>
            </a:extLst>
          </p:cNvPr>
          <p:cNvGrpSpPr/>
          <p:nvPr/>
        </p:nvGrpSpPr>
        <p:grpSpPr>
          <a:xfrm rot="8588850">
            <a:off x="8827296" y="3631989"/>
            <a:ext cx="776300" cy="1286705"/>
            <a:chOff x="6825503" y="4729316"/>
            <a:chExt cx="776300" cy="128670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FC12BD-4DA6-4A9A-9736-77F87B89370C}"/>
                </a:ext>
              </a:extLst>
            </p:cNvPr>
            <p:cNvCxnSpPr/>
            <p:nvPr/>
          </p:nvCxnSpPr>
          <p:spPr>
            <a:xfrm flipV="1">
              <a:off x="6937612" y="5245290"/>
              <a:ext cx="664191" cy="1273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DF4AF5-8F61-42AA-AA97-B16BF700B3E3}"/>
                </a:ext>
              </a:extLst>
            </p:cNvPr>
            <p:cNvCxnSpPr>
              <a:cxnSpLocks/>
            </p:cNvCxnSpPr>
            <p:nvPr/>
          </p:nvCxnSpPr>
          <p:spPr>
            <a:xfrm>
              <a:off x="7145739" y="4729316"/>
              <a:ext cx="247935" cy="1286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88E6CC-591C-4EE5-8AF8-69C245821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621" y="5632929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1A62A9-13A6-4BE2-BE61-AC3206D269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438" y="5951684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23FA3A-E896-4FBB-8D4F-873F1583F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1558" y="5050718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DE456-C1C9-424B-91C1-A7A1217FA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5503" y="4754033"/>
              <a:ext cx="320236" cy="61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26B58-1D63-4738-A51E-18F8EA861D77}"/>
              </a:ext>
            </a:extLst>
          </p:cNvPr>
          <p:cNvCxnSpPr>
            <a:cxnSpLocks/>
          </p:cNvCxnSpPr>
          <p:nvPr/>
        </p:nvCxnSpPr>
        <p:spPr>
          <a:xfrm flipV="1">
            <a:off x="7348108" y="5456681"/>
            <a:ext cx="685874" cy="173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77DE6A-B39E-48CD-BEB8-850A94ADFC45}"/>
              </a:ext>
            </a:extLst>
          </p:cNvPr>
          <p:cNvCxnSpPr>
            <a:cxnSpLocks/>
          </p:cNvCxnSpPr>
          <p:nvPr/>
        </p:nvCxnSpPr>
        <p:spPr>
          <a:xfrm>
            <a:off x="7725468" y="4093346"/>
            <a:ext cx="512002" cy="578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9705-311B-4F53-B8D7-C94187E1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Policing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ECAAE-009A-4FC3-AC3A-8D0D24D4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8340"/>
                <a:ext cx="10515600" cy="530442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Every packet that goes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 dirty="0"/>
                  <a:t> has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3200" dirty="0"/>
                  <a:t> of being duplicated to a verifier server. </a:t>
                </a:r>
              </a:p>
              <a:p>
                <a:r>
                  <a:rPr lang="en-US" sz="3200" dirty="0"/>
                  <a:t>When a packet fails verification at a verifier server: </a:t>
                </a:r>
              </a:p>
              <a:p>
                <a:pPr lvl="1"/>
                <a:r>
                  <a:rPr lang="en-US" sz="2800" dirty="0"/>
                  <a:t>Maybe it’s an attack. Maybe it’s from link distortion. </a:t>
                </a:r>
              </a:p>
              <a:p>
                <a:pPr lvl="1"/>
                <a:r>
                  <a:rPr lang="en-US" sz="2800" dirty="0"/>
                  <a:t>No matter, alarm the border router! </a:t>
                </a:r>
              </a:p>
              <a:p>
                <a:pPr lvl="2"/>
                <a:r>
                  <a:rPr lang="en-US" sz="2400" dirty="0"/>
                  <a:t>The verifier trusts the identity of the border router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safe. </a:t>
                </a:r>
              </a:p>
              <a:p>
                <a:r>
                  <a:rPr lang="en-US" sz="3200" dirty="0"/>
                  <a:t>When a border router is alarmed, temporarily switch to the verify-then-forward mode. </a:t>
                </a:r>
              </a:p>
              <a:p>
                <a:pPr lvl="1"/>
                <a:r>
                  <a:rPr lang="en-US" sz="2800" dirty="0"/>
                  <a:t>Specifically, forward all packets to some verifier servers, and let them forward verified packets. </a:t>
                </a:r>
              </a:p>
              <a:p>
                <a:pPr lvl="1"/>
                <a:r>
                  <a:rPr lang="en-US" sz="2800" dirty="0"/>
                  <a:t>If too bad, operator may shutdown the border router.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ECAAE-009A-4FC3-AC3A-8D0D24D4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8340"/>
                <a:ext cx="10515600" cy="5304429"/>
              </a:xfrm>
              <a:blipFill>
                <a:blip r:embed="rId2"/>
                <a:stretch>
                  <a:fillRect l="-1333" t="-2299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8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02B2-77FF-4BD9-9702-C2E3217F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60F-B90F-4BEF-B61F-542ABF4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45490"/>
          </a:xfrm>
        </p:spPr>
        <p:txBody>
          <a:bodyPr>
            <a:normAutofit/>
          </a:bodyPr>
          <a:lstStyle/>
          <a:p>
            <a:r>
              <a:rPr lang="en-US" sz="3200" dirty="0"/>
              <a:t>After an attack with </a:t>
            </a:r>
            <a:r>
              <a:rPr lang="en-US" sz="3200" b="1" dirty="0"/>
              <a:t>unverified </a:t>
            </a:r>
            <a:r>
              <a:rPr lang="en-US" sz="3200" dirty="0"/>
              <a:t>packets, </a:t>
            </a:r>
          </a:p>
          <a:p>
            <a:r>
              <a:rPr lang="en-US" sz="3200" dirty="0"/>
              <a:t>we know which </a:t>
            </a:r>
            <a:r>
              <a:rPr lang="en-US" sz="3200" b="1" dirty="0"/>
              <a:t>border router </a:t>
            </a:r>
            <a:r>
              <a:rPr lang="en-US" sz="3200" dirty="0"/>
              <a:t>the attack originated from. </a:t>
            </a:r>
          </a:p>
          <a:p>
            <a:pPr lvl="1"/>
            <a:r>
              <a:rPr lang="en-US" sz="2800" dirty="0"/>
              <a:t>Either investigate that outside subnet. </a:t>
            </a:r>
          </a:p>
          <a:p>
            <a:pPr lvl="1"/>
            <a:r>
              <a:rPr lang="en-US" sz="2800" dirty="0"/>
              <a:t>Or turn that outside subnet into a safe subnet, essentially making them inside. This will pinpoint the attacker’s host in future. </a:t>
            </a:r>
          </a:p>
          <a:p>
            <a:r>
              <a:rPr lang="en-US" sz="3200" dirty="0"/>
              <a:t>After an attack with </a:t>
            </a:r>
            <a:r>
              <a:rPr lang="en-US" sz="3200" b="1" dirty="0"/>
              <a:t>verified </a:t>
            </a:r>
            <a:r>
              <a:rPr lang="en-US" sz="3200" dirty="0"/>
              <a:t>packets, </a:t>
            </a:r>
          </a:p>
          <a:p>
            <a:r>
              <a:rPr lang="en-US" sz="3200" dirty="0"/>
              <a:t>We know which </a:t>
            </a:r>
            <a:r>
              <a:rPr lang="en-US" sz="3200" b="1" dirty="0"/>
              <a:t>registered user </a:t>
            </a:r>
            <a:r>
              <a:rPr lang="en-US" sz="3200" dirty="0"/>
              <a:t>signed the packets. </a:t>
            </a:r>
          </a:p>
          <a:p>
            <a:pPr lvl="1"/>
            <a:r>
              <a:rPr lang="en-US" sz="2800" dirty="0"/>
              <a:t>Investigate that user, or check their machine for malware. </a:t>
            </a:r>
          </a:p>
        </p:txBody>
      </p:sp>
    </p:spTree>
    <p:extLst>
      <p:ext uri="{BB962C8B-B14F-4D97-AF65-F5344CB8AC3E}">
        <p14:creationId xmlns:p14="http://schemas.microsoft.com/office/powerpoint/2010/main" val="11548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C37B-D99C-40EA-9A19-6DB451E5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09D5-6D62-44D0-9F16-3E36BDF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DoS? </a:t>
            </a:r>
          </a:p>
          <a:p>
            <a:pPr lvl="1"/>
            <a:r>
              <a:rPr lang="en-US" sz="2800" dirty="0"/>
              <a:t>During the time it takes to verify the first invalid packet, the attacker can send as much traffic as possible towards the victim. </a:t>
            </a:r>
          </a:p>
          <a:p>
            <a:pPr lvl="1"/>
            <a:r>
              <a:rPr lang="en-US" sz="2800" dirty="0"/>
              <a:t>But after that, all packets will be rejected by the closest verifier server, localizing the damage. </a:t>
            </a:r>
          </a:p>
          <a:p>
            <a:r>
              <a:rPr lang="en-US" sz="3200" dirty="0"/>
              <a:t>Attack sporadically, waiting for the alarm to reset? </a:t>
            </a:r>
          </a:p>
          <a:p>
            <a:pPr lvl="1"/>
            <a:r>
              <a:rPr lang="en-US" sz="2800" dirty="0"/>
              <a:t>This attack disguises as random link distortion. </a:t>
            </a:r>
          </a:p>
          <a:p>
            <a:pPr lvl="1"/>
            <a:r>
              <a:rPr lang="en-US" sz="2800" dirty="0"/>
              <a:t>Therefore, its effect is at most as bad as random link distortion, up to a constant multiplier. </a:t>
            </a:r>
          </a:p>
        </p:txBody>
      </p:sp>
    </p:spTree>
    <p:extLst>
      <p:ext uri="{BB962C8B-B14F-4D97-AF65-F5344CB8AC3E}">
        <p14:creationId xmlns:p14="http://schemas.microsoft.com/office/powerpoint/2010/main" val="12374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726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AuthedIP protocol</vt:lpstr>
      <vt:lpstr>Threat model</vt:lpstr>
      <vt:lpstr>Threat model</vt:lpstr>
      <vt:lpstr>Inside and outside</vt:lpstr>
      <vt:lpstr>Inside and outside</vt:lpstr>
      <vt:lpstr>Inside and outside</vt:lpstr>
      <vt:lpstr>Policing</vt:lpstr>
      <vt:lpstr>Policing</vt:lpstr>
      <vt:lpstr>What if</vt:lpstr>
      <vt:lpstr>Policing: extra idea</vt:lpstr>
      <vt:lpstr>AuthedIP routers</vt:lpstr>
      <vt:lpstr>Verifier actively subscribes to border routers</vt:lpstr>
      <vt:lpstr>Recap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AuthedIP threat model</dc:title>
  <dc:creator>秦 Daniel</dc:creator>
  <cp:lastModifiedBy>秦 Daniel</cp:lastModifiedBy>
  <cp:revision>165</cp:revision>
  <dcterms:created xsi:type="dcterms:W3CDTF">2022-03-23T15:14:51Z</dcterms:created>
  <dcterms:modified xsi:type="dcterms:W3CDTF">2022-03-23T17:00:32Z</dcterms:modified>
</cp:coreProperties>
</file>