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446" autoAdjust="0"/>
  </p:normalViewPr>
  <p:slideViewPr>
    <p:cSldViewPr snapToGrid="0">
      <p:cViewPr varScale="1">
        <p:scale>
          <a:sx n="62" d="100"/>
          <a:sy n="62" d="100"/>
        </p:scale>
        <p:origin x="29"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C6CD4-4459-4390-B27F-B14261E85D4C}"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0AE36E-1303-40CC-8764-E99B98238EB6}" type="slidenum">
              <a:rPr lang="en-US" smtClean="0"/>
              <a:t>‹#›</a:t>
            </a:fld>
            <a:endParaRPr lang="en-US"/>
          </a:p>
        </p:txBody>
      </p:sp>
    </p:spTree>
    <p:extLst>
      <p:ext uri="{BB962C8B-B14F-4D97-AF65-F5344CB8AC3E}">
        <p14:creationId xmlns:p14="http://schemas.microsoft.com/office/powerpoint/2010/main" val="383806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DengXian" panose="02010600030101010101" pitchFamily="2" charset="-122"/>
              </a:rPr>
              <a:t>The first problem is with Ethane’s binding between the user, the MAC address, and the IP address. When a user appears in the network, they first authenticate with the Controller with their credentials. This endorses their IP and MAC addresses. However, multiple users may share the same addresses, and Ethane is blind to that. </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The binding between the user and the addresses is therefore weak. The fundamental cause is that IP has no per-packet </a:t>
            </a:r>
            <a:r>
              <a:rPr lang="en-US" sz="1800" i="1" dirty="0">
                <a:effectLst/>
                <a:latin typeface="Times New Roman" panose="02020603050405020304" pitchFamily="18" charset="0"/>
                <a:ea typeface="DengXian" panose="02010600030101010101" pitchFamily="2" charset="-122"/>
                <a:cs typeface="Times New Roman" panose="02020603050405020304" pitchFamily="18" charset="0"/>
              </a:rPr>
              <a:t>user</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identity.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DengXian" panose="02010600030101010101" pitchFamily="2" charset="-122"/>
              </a:rPr>
              <a:t>The second problem is with Ethane’s binding between the packet, its first Ethane router ingress port, and its source addresses. Via MAC spoofing, a packet can easily lie about its source addresses, so the only secure information is which Ethan router ingress port the packet first went through. That is insufficient to hold packets accountable, unless the enterprise has deployed Ethane routers to all edges and each end host is connected directly to a different port on an Ethane router. Therefore, the second binding is also weak. </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An attacker, sharing the same ingress port with a valid user, can steal that user’s MAC address and send packets in their name. From Ethane’s perspective, a stream of packets with the same source address arrives at one ingress port after the user authenticated successfully with the Controller. No anomaly is noticeable. More generally, a user’s authentication only proves “such a user is behind such an ingress port” and nothing else. The user endorses the ingress port, and not their packets. In other words, the core problem is that Ethane has no </a:t>
            </a:r>
            <a:r>
              <a:rPr lang="en-US" sz="1800" i="1" dirty="0">
                <a:effectLst/>
                <a:latin typeface="Times New Roman" panose="02020603050405020304" pitchFamily="18" charset="0"/>
                <a:ea typeface="DengXian" panose="02010600030101010101" pitchFamily="2" charset="-122"/>
                <a:cs typeface="Times New Roman" panose="02020603050405020304" pitchFamily="18" charset="0"/>
              </a:rPr>
              <a:t>per-packet</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user verification.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70AE36E-1303-40CC-8764-E99B98238EB6}" type="slidenum">
              <a:rPr lang="en-US" smtClean="0"/>
              <a:t>2</a:t>
            </a:fld>
            <a:endParaRPr lang="en-US"/>
          </a:p>
        </p:txBody>
      </p:sp>
    </p:spTree>
    <p:extLst>
      <p:ext uri="{BB962C8B-B14F-4D97-AF65-F5344CB8AC3E}">
        <p14:creationId xmlns:p14="http://schemas.microsoft.com/office/powerpoint/2010/main" val="1230433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DengXian" panose="02010600030101010101" pitchFamily="2" charset="-122"/>
              </a:rPr>
              <a:t>in this project, I only focus on the Denial of Service (DoS) attack originating from within the network. </a:t>
            </a:r>
          </a:p>
          <a:p>
            <a:endParaRPr lang="en-US" sz="1800" dirty="0">
              <a:effectLst/>
              <a:latin typeface="Times New Roman" panose="02020603050405020304" pitchFamily="18" charset="0"/>
              <a:ea typeface="DengXian" panose="02010600030101010101" pitchFamily="2" charset="-122"/>
            </a:endParaRPr>
          </a:p>
          <a:p>
            <a:r>
              <a:rPr lang="en-US" sz="1800" dirty="0">
                <a:effectLst/>
                <a:latin typeface="Times New Roman" panose="02020603050405020304" pitchFamily="18" charset="0"/>
                <a:ea typeface="DengXian" panose="02010600030101010101" pitchFamily="2" charset="-122"/>
              </a:rPr>
              <a:t>A non-user may connect to the enterprise network and perform a DoS. A corrupted end host may perform a DoS against its user’s will. A misaligned employee may willingly perform a DoS. Those cases should all be addressed. </a:t>
            </a:r>
            <a:endParaRPr lang="en-US" dirty="0"/>
          </a:p>
        </p:txBody>
      </p:sp>
      <p:sp>
        <p:nvSpPr>
          <p:cNvPr id="4" name="Slide Number Placeholder 3"/>
          <p:cNvSpPr>
            <a:spLocks noGrp="1"/>
          </p:cNvSpPr>
          <p:nvPr>
            <p:ph type="sldNum" sz="quarter" idx="5"/>
          </p:nvPr>
        </p:nvSpPr>
        <p:spPr/>
        <p:txBody>
          <a:bodyPr/>
          <a:lstStyle/>
          <a:p>
            <a:fld id="{F70AE36E-1303-40CC-8764-E99B98238EB6}" type="slidenum">
              <a:rPr lang="en-US" smtClean="0"/>
              <a:t>3</a:t>
            </a:fld>
            <a:endParaRPr lang="en-US"/>
          </a:p>
        </p:txBody>
      </p:sp>
    </p:spTree>
    <p:extLst>
      <p:ext uri="{BB962C8B-B14F-4D97-AF65-F5344CB8AC3E}">
        <p14:creationId xmlns:p14="http://schemas.microsoft.com/office/powerpoint/2010/main" val="1823797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DengXian" panose="02010600030101010101" pitchFamily="2" charset="-122"/>
                  </a:rPr>
                  <a:t>A DoS will increase </a:t>
                </a:r>
                <a14:m>
                  <m:oMath xmlns:m="http://schemas.openxmlformats.org/officeDocument/2006/math">
                    <m:r>
                      <a:rPr lang="en-US" sz="1800" i="1">
                        <a:effectLst/>
                        <a:latin typeface="Cambria Math" panose="02040503050406030204" pitchFamily="18" charset="0"/>
                        <a:ea typeface="DengXian" panose="02010600030101010101" pitchFamily="2" charset="-122"/>
                        <a:cs typeface="Times New Roman" panose="02020603050405020304" pitchFamily="18" charset="0"/>
                      </a:rPr>
                      <m:t>𝑠𝑢𝑠</m:t>
                    </m:r>
                  </m:oMath>
                </a14:m>
                <a:r>
                  <a:rPr lang="en-US" sz="1800" dirty="0">
                    <a:effectLst/>
                    <a:latin typeface="Times New Roman" panose="02020603050405020304" pitchFamily="18" charset="0"/>
                    <a:ea typeface="DengXian" panose="02010600030101010101" pitchFamily="2" charset="-122"/>
                  </a:rPr>
                  <a:t> quickly, while sporadic verification failures due to link distortion will decay spontaneously.</a:t>
                </a:r>
                <a:endParaRPr lang="en-US" dirty="0"/>
              </a:p>
            </p:txBody>
          </p:sp>
        </mc:Choice>
        <mc:Fallback xmlns="">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DengXian" panose="02010600030101010101" pitchFamily="2" charset="-122"/>
                  </a:rPr>
                  <a:t>A DoS will increase </a:t>
                </a:r>
                <a:r>
                  <a:rPr lang="en-US" sz="1800" i="0">
                    <a:effectLst/>
                    <a:latin typeface="Cambria Math" panose="02040503050406030204" pitchFamily="18" charset="0"/>
                    <a:ea typeface="DengXian" panose="02010600030101010101" pitchFamily="2" charset="-122"/>
                    <a:cs typeface="Times New Roman" panose="02020603050405020304" pitchFamily="18" charset="0"/>
                  </a:rPr>
                  <a:t>𝑠𝑢𝑠</a:t>
                </a:r>
                <a:r>
                  <a:rPr lang="en-US" sz="1800" dirty="0">
                    <a:effectLst/>
                    <a:latin typeface="Times New Roman" panose="02020603050405020304" pitchFamily="18" charset="0"/>
                    <a:ea typeface="DengXian" panose="02010600030101010101" pitchFamily="2" charset="-122"/>
                  </a:rPr>
                  <a:t> quickly, while sporadic verification failures due to link distortion will decay spontaneously.</a:t>
                </a:r>
                <a:endParaRPr lang="en-US" dirty="0"/>
              </a:p>
            </p:txBody>
          </p:sp>
        </mc:Fallback>
      </mc:AlternateContent>
      <p:sp>
        <p:nvSpPr>
          <p:cNvPr id="4" name="Slide Number Placeholder 3"/>
          <p:cNvSpPr>
            <a:spLocks noGrp="1"/>
          </p:cNvSpPr>
          <p:nvPr>
            <p:ph type="sldNum" sz="quarter" idx="5"/>
          </p:nvPr>
        </p:nvSpPr>
        <p:spPr/>
        <p:txBody>
          <a:bodyPr/>
          <a:lstStyle/>
          <a:p>
            <a:fld id="{F70AE36E-1303-40CC-8764-E99B98238EB6}" type="slidenum">
              <a:rPr lang="en-US" smtClean="0"/>
              <a:t>7</a:t>
            </a:fld>
            <a:endParaRPr lang="en-US"/>
          </a:p>
        </p:txBody>
      </p:sp>
    </p:spTree>
    <p:extLst>
      <p:ext uri="{BB962C8B-B14F-4D97-AF65-F5344CB8AC3E}">
        <p14:creationId xmlns:p14="http://schemas.microsoft.com/office/powerpoint/2010/main" val="280025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Conceptually redirected to go thru a verifier as a middlebox. </a:t>
            </a:r>
          </a:p>
        </p:txBody>
      </p:sp>
      <p:sp>
        <p:nvSpPr>
          <p:cNvPr id="4" name="Slide Number Placeholder 3"/>
          <p:cNvSpPr>
            <a:spLocks noGrp="1"/>
          </p:cNvSpPr>
          <p:nvPr>
            <p:ph type="sldNum" sz="quarter" idx="5"/>
          </p:nvPr>
        </p:nvSpPr>
        <p:spPr/>
        <p:txBody>
          <a:bodyPr/>
          <a:lstStyle/>
          <a:p>
            <a:fld id="{F70AE36E-1303-40CC-8764-E99B98238EB6}" type="slidenum">
              <a:rPr lang="en-US" smtClean="0"/>
              <a:t>8</a:t>
            </a:fld>
            <a:endParaRPr lang="en-US"/>
          </a:p>
        </p:txBody>
      </p:sp>
    </p:spTree>
    <p:extLst>
      <p:ext uri="{BB962C8B-B14F-4D97-AF65-F5344CB8AC3E}">
        <p14:creationId xmlns:p14="http://schemas.microsoft.com/office/powerpoint/2010/main" val="3005332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First, consider using </a:t>
                </a:r>
                <a:r>
                  <a:rPr lang="en-US" sz="1800" b="1" dirty="0">
                    <a:effectLst/>
                    <a:latin typeface="Times New Roman" panose="02020603050405020304" pitchFamily="18" charset="0"/>
                    <a:ea typeface="DengXian" panose="02010600030101010101" pitchFamily="2" charset="-122"/>
                    <a:cs typeface="Times New Roman" panose="02020603050405020304" pitchFamily="18" charset="0"/>
                  </a:rPr>
                  <a:t>unverified</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packets to attack.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Suppose an attacker sends a stream of unverified packets. It takes time for the first packet to be duplicated, arrive at a verifier server, get rejected, and lead to an alert. It also takes time for </a:t>
                </a:r>
                <a14:m>
                  <m:oMath xmlns:m="http://schemas.openxmlformats.org/officeDocument/2006/math">
                    <m:r>
                      <a:rPr lang="en-US" sz="1800" i="1">
                        <a:effectLst/>
                        <a:latin typeface="Cambria Math" panose="02040503050406030204" pitchFamily="18" charset="0"/>
                        <a:ea typeface="DengXian" panose="02010600030101010101" pitchFamily="2" charset="-122"/>
                        <a:cs typeface="Times New Roman" panose="02020603050405020304" pitchFamily="18" charset="0"/>
                      </a:rPr>
                      <m:t>𝑠𝑢𝑠</m:t>
                    </m:r>
                  </m:oMath>
                </a14:m>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to accumulate. During this time window, unverified packets can freely flow into the network. However, such a time window is short. In my simulation (section </a:t>
                </a:r>
                <a:r>
                  <a:rPr lang="en-US" sz="1800" dirty="0">
                    <a:solidFill>
                      <a:srgbClr val="0000FF"/>
                    </a:solidFill>
                    <a:effectLst/>
                    <a:latin typeface="Times New Roman" panose="02020603050405020304" pitchFamily="18" charset="0"/>
                    <a:ea typeface="DengXian" panose="02010600030101010101" pitchFamily="2" charset="-122"/>
                    <a:cs typeface="Times New Roman" panose="02020603050405020304" pitchFamily="18" charset="0"/>
                  </a:rPr>
                  <a:t>6.4</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such a time window is shorter than one second. </a:t>
                </a:r>
              </a:p>
              <a:p>
                <a:pPr marL="0" marR="0" algn="just">
                  <a:lnSpc>
                    <a:spcPct val="107000"/>
                  </a:lnSpc>
                  <a:spcBef>
                    <a:spcPts val="0"/>
                  </a:spcBef>
                  <a:spcAft>
                    <a:spcPts val="800"/>
                  </a:spcAft>
                </a:pP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The </a:t>
                </a:r>
                <a14:m>
                  <m:oMath xmlns:m="http://schemas.openxmlformats.org/officeDocument/2006/math">
                    <m:r>
                      <a:rPr lang="en-US" sz="1800" i="1">
                        <a:effectLst/>
                        <a:latin typeface="Cambria Math" panose="02040503050406030204" pitchFamily="18" charset="0"/>
                        <a:ea typeface="DengXian" panose="02010600030101010101" pitchFamily="2" charset="-122"/>
                        <a:cs typeface="Times New Roman" panose="02020603050405020304" pitchFamily="18" charset="0"/>
                      </a:rPr>
                      <m:t>𝑠𝑢𝑠</m:t>
                    </m:r>
                  </m:oMath>
                </a14:m>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levels decay over time. An attacker can send unverified packets sporadically, waiting for </a:t>
                </a:r>
                <a14:m>
                  <m:oMath xmlns:m="http://schemas.openxmlformats.org/officeDocument/2006/math">
                    <m:r>
                      <a:rPr lang="en-US" sz="1800" i="1">
                        <a:effectLst/>
                        <a:latin typeface="Cambria Math" panose="02040503050406030204" pitchFamily="18" charset="0"/>
                        <a:ea typeface="DengXian" panose="02010600030101010101" pitchFamily="2" charset="-122"/>
                        <a:cs typeface="Times New Roman" panose="02020603050405020304" pitchFamily="18" charset="0"/>
                      </a:rPr>
                      <m:t>𝑠𝑢𝑠</m:t>
                    </m:r>
                  </m:oMath>
                </a14:m>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to reach zero before sending another one. This attack disguises as random link distortions. Therefore, it must not send unverified packets at a significantly higher rate than random link distortions. That means, this attack’s damage is at most as bad as random link distortions, up to a constant multiplier. </a:t>
                </a:r>
              </a:p>
              <a:p>
                <a:pPr marL="0" marR="0" lvl="0" indent="0" algn="just" defTabSz="914400" rtl="0" eaLnBrk="1" fontAlgn="auto" latinLnBrk="0" hangingPunct="1">
                  <a:lnSpc>
                    <a:spcPct val="107000"/>
                  </a:lnSpc>
                  <a:spcBef>
                    <a:spcPts val="0"/>
                  </a:spcBef>
                  <a:spcAft>
                    <a:spcPts val="800"/>
                  </a:spcAft>
                  <a:buClrTx/>
                  <a:buSzTx/>
                  <a:buFontTx/>
                  <a:buNone/>
                  <a:tabLst/>
                  <a:defRPr/>
                </a:pP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Then, consider using </a:t>
                </a:r>
                <a:r>
                  <a:rPr lang="en-US" sz="1800" b="1" dirty="0">
                    <a:effectLst/>
                    <a:latin typeface="Times New Roman" panose="02020603050405020304" pitchFamily="18" charset="0"/>
                    <a:ea typeface="DengXian" panose="02010600030101010101" pitchFamily="2" charset="-122"/>
                    <a:cs typeface="Times New Roman" panose="02020603050405020304" pitchFamily="18" charset="0"/>
                  </a:rPr>
                  <a:t>verified</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packets to attack.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An attacker can try to brute force the signature, but as long as we use up-to-date cryptography standards, brute forcing should take a very long time. Timestamps expire in 10 seconds, so the attacker must brute force signatures for timestamps for a planned, future attack. Every successful cracking of signature grants the attacker 10 seconds of DoS time. So, good luck. </a:t>
                </a:r>
              </a:p>
              <a:p>
                <a:pPr marL="0" marR="0" algn="just">
                  <a:lnSpc>
                    <a:spcPct val="107000"/>
                  </a:lnSpc>
                  <a:spcBef>
                    <a:spcPts val="0"/>
                  </a:spcBef>
                  <a:spcAft>
                    <a:spcPts val="800"/>
                  </a:spcAf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 malware on a valid user’s machine may try to steal the private key, but key files are protected in the OS. The malware may try to trick the user’s programs into signing some DoS packets. Programming-wise, signing with a private key has much more salient semantics than shipping packets, which hopefully makes it harder to inadvertently sign packets.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An attacker can replay recent packets sniffed from the network. For a sustained DoS attack, this requires a valid user in the same Outside subnet to be talking with the victim at least once every 10 seconds. That is possible. To make things worse, the signed (!) DoS packets all share the same border router with the valid conversation. It is not even clear that an attack is happening at all. AuthedIP fails to defend against such an attack. However, note that this attack requires specific circumstances.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First, consider using </a:t>
                </a:r>
                <a:r>
                  <a:rPr lang="en-US" sz="1800" b="1" dirty="0">
                    <a:effectLst/>
                    <a:latin typeface="Times New Roman" panose="02020603050405020304" pitchFamily="18" charset="0"/>
                    <a:ea typeface="DengXian" panose="02010600030101010101" pitchFamily="2" charset="-122"/>
                    <a:cs typeface="Times New Roman" panose="02020603050405020304" pitchFamily="18" charset="0"/>
                  </a:rPr>
                  <a:t>unverified</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packets to attack.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Suppose an attacker sends a stream of unverified packets. It takes time for the first packet to be duplicated, arrive at a verifier server, get rejected, and lead to an alert. It also takes time for </a:t>
                </a:r>
                <a:r>
                  <a:rPr lang="en-US" sz="1800" i="0">
                    <a:effectLst/>
                    <a:latin typeface="Cambria Math" panose="02040503050406030204" pitchFamily="18" charset="0"/>
                    <a:ea typeface="DengXian" panose="02010600030101010101" pitchFamily="2" charset="-122"/>
                    <a:cs typeface="Times New Roman" panose="02020603050405020304" pitchFamily="18" charset="0"/>
                  </a:rPr>
                  <a:t>𝑠𝑢𝑠</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to accumulate. During this time window, unverified packets can freely flow into the network. However, such a time window is short. In my simulation (section </a:t>
                </a:r>
                <a:r>
                  <a:rPr lang="en-US" sz="1800" dirty="0">
                    <a:solidFill>
                      <a:srgbClr val="0000FF"/>
                    </a:solidFill>
                    <a:effectLst/>
                    <a:latin typeface="Times New Roman" panose="02020603050405020304" pitchFamily="18" charset="0"/>
                    <a:ea typeface="DengXian" panose="02010600030101010101" pitchFamily="2" charset="-122"/>
                    <a:cs typeface="Times New Roman" panose="02020603050405020304" pitchFamily="18" charset="0"/>
                  </a:rPr>
                  <a:t>6.4</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such a time window is shorter than one second. </a:t>
                </a:r>
              </a:p>
              <a:p>
                <a:pPr marL="0" marR="0" lvl="0" indent="0" algn="just" defTabSz="914400" rtl="0" eaLnBrk="1" fontAlgn="auto" latinLnBrk="0" hangingPunct="1">
                  <a:lnSpc>
                    <a:spcPct val="107000"/>
                  </a:lnSpc>
                  <a:spcBef>
                    <a:spcPts val="0"/>
                  </a:spcBef>
                  <a:spcAft>
                    <a:spcPts val="800"/>
                  </a:spcAft>
                  <a:buClrTx/>
                  <a:buSzTx/>
                  <a:buFontTx/>
                  <a:buNone/>
                  <a:tabLst/>
                  <a:defRPr/>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The </a:t>
                </a:r>
                <a:r>
                  <a:rPr lang="en-US" sz="1800" i="0">
                    <a:effectLst/>
                    <a:latin typeface="Cambria Math" panose="02040503050406030204" pitchFamily="18" charset="0"/>
                    <a:ea typeface="DengXian" panose="02010600030101010101" pitchFamily="2" charset="-122"/>
                    <a:cs typeface="Times New Roman" panose="02020603050405020304" pitchFamily="18" charset="0"/>
                  </a:rPr>
                  <a:t>𝑠𝑢𝑠</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levels decay over time. An attacker can send unverified packets sporadically, waiting for </a:t>
                </a:r>
                <a:r>
                  <a:rPr lang="en-US" sz="1800" i="0">
                    <a:effectLst/>
                    <a:latin typeface="Cambria Math" panose="02040503050406030204" pitchFamily="18" charset="0"/>
                    <a:ea typeface="DengXian" panose="02010600030101010101" pitchFamily="2" charset="-122"/>
                    <a:cs typeface="Times New Roman" panose="02020603050405020304" pitchFamily="18" charset="0"/>
                  </a:rPr>
                  <a:t>𝑠𝑢𝑠</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to reach zero before sending another one. This attack disguises as random link distortions. Therefore, it must not send unverified packets at a significantly higher rate than random link distortions. That means, this attack’s damage is at most as bad as random link distortions, up to a constant multiplier. </a:t>
                </a:r>
              </a:p>
              <a:p>
                <a:pPr marL="0" marR="0" algn="just">
                  <a:lnSpc>
                    <a:spcPct val="107000"/>
                  </a:lnSpc>
                  <a:spcBef>
                    <a:spcPts val="0"/>
                  </a:spcBef>
                  <a:spcAft>
                    <a:spcPts val="8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Then, consider using </a:t>
                </a:r>
                <a:r>
                  <a:rPr lang="en-US" sz="1800" b="1" dirty="0">
                    <a:effectLst/>
                    <a:latin typeface="Times New Roman" panose="02020603050405020304" pitchFamily="18" charset="0"/>
                    <a:ea typeface="DengXian" panose="02010600030101010101" pitchFamily="2" charset="-122"/>
                    <a:cs typeface="Times New Roman" panose="02020603050405020304" pitchFamily="18" charset="0"/>
                  </a:rPr>
                  <a:t>verified</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packets to attack.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An attacker can try to brute force the signature, but as long as we use up-to-date cryptography standards, brute forcing should take a very long time. Timestamps expire in 10 seconds, so the attacker must brute force signatures for timestamps for a planned, future attack. Every successful cracking of signature grants the attacker 10 seconds of DoS time. So, good luck.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 malware on a valid user’s machine may try to steal the private key, but key files are protected in the OS. The malware may try to trick the user’s programs into signing some DoS packets. Programming-wise, signing with a private key has much more salient semantics than shipping packets, which hopefully makes it harder to inadvertently sign packets.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An attacker can replay recent packets sniffed from the network. For a sustained DoS attack, this requires a valid user in the same Outside subnet to be talking with the victim at least once every 10 seconds. That is possible. To make things worse, the signed (!) DoS packets all share the same border router with the valid conversation. It is not even clear that an attack is happening at all. AuthedIP fails to defend against such an attack. However, note that this attack requires specific circumstances.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F70AE36E-1303-40CC-8764-E99B98238EB6}" type="slidenum">
              <a:rPr lang="en-US" smtClean="0"/>
              <a:t>13</a:t>
            </a:fld>
            <a:endParaRPr lang="en-US"/>
          </a:p>
        </p:txBody>
      </p:sp>
    </p:spTree>
    <p:extLst>
      <p:ext uri="{BB962C8B-B14F-4D97-AF65-F5344CB8AC3E}">
        <p14:creationId xmlns:p14="http://schemas.microsoft.com/office/powerpoint/2010/main" val="3492693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AE36E-1303-40CC-8764-E99B98238EB6}" type="slidenum">
              <a:rPr lang="en-US" smtClean="0"/>
              <a:t>15</a:t>
            </a:fld>
            <a:endParaRPr lang="en-US"/>
          </a:p>
        </p:txBody>
      </p:sp>
    </p:spTree>
    <p:extLst>
      <p:ext uri="{BB962C8B-B14F-4D97-AF65-F5344CB8AC3E}">
        <p14:creationId xmlns:p14="http://schemas.microsoft.com/office/powerpoint/2010/main" val="1132681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AE36E-1303-40CC-8764-E99B98238EB6}" type="slidenum">
              <a:rPr lang="en-US" smtClean="0"/>
              <a:t>20</a:t>
            </a:fld>
            <a:endParaRPr lang="en-US"/>
          </a:p>
        </p:txBody>
      </p:sp>
    </p:spTree>
    <p:extLst>
      <p:ext uri="{BB962C8B-B14F-4D97-AF65-F5344CB8AC3E}">
        <p14:creationId xmlns:p14="http://schemas.microsoft.com/office/powerpoint/2010/main" val="1722857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A744-17BE-47C7-FC69-B5065C4C95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A7687A-B15B-D14D-AB2D-D5023C1545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88A908-40B5-BB18-D1D9-38D1C90F7AD4}"/>
              </a:ext>
            </a:extLst>
          </p:cNvPr>
          <p:cNvSpPr>
            <a:spLocks noGrp="1"/>
          </p:cNvSpPr>
          <p:nvPr>
            <p:ph type="dt" sz="half" idx="10"/>
          </p:nvPr>
        </p:nvSpPr>
        <p:spPr/>
        <p:txBody>
          <a:bodyPr/>
          <a:lstStyle/>
          <a:p>
            <a:fld id="{E68CD4B4-3A34-453E-AD14-A627FD5D4599}" type="datetimeFigureOut">
              <a:rPr lang="en-US" smtClean="0"/>
              <a:t>5/9/2022</a:t>
            </a:fld>
            <a:endParaRPr lang="en-US"/>
          </a:p>
        </p:txBody>
      </p:sp>
      <p:sp>
        <p:nvSpPr>
          <p:cNvPr id="5" name="Footer Placeholder 4">
            <a:extLst>
              <a:ext uri="{FF2B5EF4-FFF2-40B4-BE49-F238E27FC236}">
                <a16:creationId xmlns:a16="http://schemas.microsoft.com/office/drawing/2014/main" id="{7867417E-EC44-29A5-284F-D372F8A65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7AD4F-447C-424D-8EF6-7DF6D06C443D}"/>
              </a:ext>
            </a:extLst>
          </p:cNvPr>
          <p:cNvSpPr>
            <a:spLocks noGrp="1"/>
          </p:cNvSpPr>
          <p:nvPr>
            <p:ph type="sldNum" sz="quarter" idx="12"/>
          </p:nvPr>
        </p:nvSpPr>
        <p:spPr/>
        <p:txBody>
          <a:bodyPr/>
          <a:lstStyle/>
          <a:p>
            <a:fld id="{1912F868-4B50-4591-998D-AA012A7478F4}" type="slidenum">
              <a:rPr lang="en-US" smtClean="0"/>
              <a:t>‹#›</a:t>
            </a:fld>
            <a:endParaRPr lang="en-US"/>
          </a:p>
        </p:txBody>
      </p:sp>
    </p:spTree>
    <p:extLst>
      <p:ext uri="{BB962C8B-B14F-4D97-AF65-F5344CB8AC3E}">
        <p14:creationId xmlns:p14="http://schemas.microsoft.com/office/powerpoint/2010/main" val="315136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720AC-3B1A-0C27-6120-25E6508814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B6D4EF-5AB4-FBDD-6D76-00C886DEE1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C53AF3-0E1C-395B-A681-189543F1CE85}"/>
              </a:ext>
            </a:extLst>
          </p:cNvPr>
          <p:cNvSpPr>
            <a:spLocks noGrp="1"/>
          </p:cNvSpPr>
          <p:nvPr>
            <p:ph type="dt" sz="half" idx="10"/>
          </p:nvPr>
        </p:nvSpPr>
        <p:spPr/>
        <p:txBody>
          <a:bodyPr/>
          <a:lstStyle/>
          <a:p>
            <a:fld id="{E68CD4B4-3A34-453E-AD14-A627FD5D4599}" type="datetimeFigureOut">
              <a:rPr lang="en-US" smtClean="0"/>
              <a:t>5/9/2022</a:t>
            </a:fld>
            <a:endParaRPr lang="en-US"/>
          </a:p>
        </p:txBody>
      </p:sp>
      <p:sp>
        <p:nvSpPr>
          <p:cNvPr id="5" name="Footer Placeholder 4">
            <a:extLst>
              <a:ext uri="{FF2B5EF4-FFF2-40B4-BE49-F238E27FC236}">
                <a16:creationId xmlns:a16="http://schemas.microsoft.com/office/drawing/2014/main" id="{6851985B-3798-AD22-C857-C43F38ECC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B228A-6F83-0DAF-564D-8829C74BEEC3}"/>
              </a:ext>
            </a:extLst>
          </p:cNvPr>
          <p:cNvSpPr>
            <a:spLocks noGrp="1"/>
          </p:cNvSpPr>
          <p:nvPr>
            <p:ph type="sldNum" sz="quarter" idx="12"/>
          </p:nvPr>
        </p:nvSpPr>
        <p:spPr/>
        <p:txBody>
          <a:bodyPr/>
          <a:lstStyle/>
          <a:p>
            <a:fld id="{1912F868-4B50-4591-998D-AA012A7478F4}" type="slidenum">
              <a:rPr lang="en-US" smtClean="0"/>
              <a:t>‹#›</a:t>
            </a:fld>
            <a:endParaRPr lang="en-US"/>
          </a:p>
        </p:txBody>
      </p:sp>
    </p:spTree>
    <p:extLst>
      <p:ext uri="{BB962C8B-B14F-4D97-AF65-F5344CB8AC3E}">
        <p14:creationId xmlns:p14="http://schemas.microsoft.com/office/powerpoint/2010/main" val="132220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B1BB48-3954-CF31-FD95-B1CC84399F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C9A397-4DB9-360B-E7E1-457CFBC2F0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CB0EB8-D67E-9590-092C-A7111130148C}"/>
              </a:ext>
            </a:extLst>
          </p:cNvPr>
          <p:cNvSpPr>
            <a:spLocks noGrp="1"/>
          </p:cNvSpPr>
          <p:nvPr>
            <p:ph type="dt" sz="half" idx="10"/>
          </p:nvPr>
        </p:nvSpPr>
        <p:spPr/>
        <p:txBody>
          <a:bodyPr/>
          <a:lstStyle/>
          <a:p>
            <a:fld id="{E68CD4B4-3A34-453E-AD14-A627FD5D4599}" type="datetimeFigureOut">
              <a:rPr lang="en-US" smtClean="0"/>
              <a:t>5/9/2022</a:t>
            </a:fld>
            <a:endParaRPr lang="en-US"/>
          </a:p>
        </p:txBody>
      </p:sp>
      <p:sp>
        <p:nvSpPr>
          <p:cNvPr id="5" name="Footer Placeholder 4">
            <a:extLst>
              <a:ext uri="{FF2B5EF4-FFF2-40B4-BE49-F238E27FC236}">
                <a16:creationId xmlns:a16="http://schemas.microsoft.com/office/drawing/2014/main" id="{10CCE168-270A-B4BD-C688-2E2ECEEF4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A58DD5-0287-04A1-18CA-70CBA5E5B2D8}"/>
              </a:ext>
            </a:extLst>
          </p:cNvPr>
          <p:cNvSpPr>
            <a:spLocks noGrp="1"/>
          </p:cNvSpPr>
          <p:nvPr>
            <p:ph type="sldNum" sz="quarter" idx="12"/>
          </p:nvPr>
        </p:nvSpPr>
        <p:spPr/>
        <p:txBody>
          <a:bodyPr/>
          <a:lstStyle/>
          <a:p>
            <a:fld id="{1912F868-4B50-4591-998D-AA012A7478F4}" type="slidenum">
              <a:rPr lang="en-US" smtClean="0"/>
              <a:t>‹#›</a:t>
            </a:fld>
            <a:endParaRPr lang="en-US"/>
          </a:p>
        </p:txBody>
      </p:sp>
    </p:spTree>
    <p:extLst>
      <p:ext uri="{BB962C8B-B14F-4D97-AF65-F5344CB8AC3E}">
        <p14:creationId xmlns:p14="http://schemas.microsoft.com/office/powerpoint/2010/main" val="3477658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65DA7-D61F-2385-626D-18578372CE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A21038-B8D8-1E1D-543D-66A2318B2E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5655CC-7A32-B9A2-2CDB-99D4ED75648A}"/>
              </a:ext>
            </a:extLst>
          </p:cNvPr>
          <p:cNvSpPr>
            <a:spLocks noGrp="1"/>
          </p:cNvSpPr>
          <p:nvPr>
            <p:ph type="dt" sz="half" idx="10"/>
          </p:nvPr>
        </p:nvSpPr>
        <p:spPr/>
        <p:txBody>
          <a:bodyPr/>
          <a:lstStyle/>
          <a:p>
            <a:fld id="{E68CD4B4-3A34-453E-AD14-A627FD5D4599}" type="datetimeFigureOut">
              <a:rPr lang="en-US" smtClean="0"/>
              <a:t>5/9/2022</a:t>
            </a:fld>
            <a:endParaRPr lang="en-US"/>
          </a:p>
        </p:txBody>
      </p:sp>
      <p:sp>
        <p:nvSpPr>
          <p:cNvPr id="5" name="Footer Placeholder 4">
            <a:extLst>
              <a:ext uri="{FF2B5EF4-FFF2-40B4-BE49-F238E27FC236}">
                <a16:creationId xmlns:a16="http://schemas.microsoft.com/office/drawing/2014/main" id="{F70C6FE3-D2AB-80A7-42E4-9B03233392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0646E-2DB8-1BEB-0C49-5360F96B23AB}"/>
              </a:ext>
            </a:extLst>
          </p:cNvPr>
          <p:cNvSpPr>
            <a:spLocks noGrp="1"/>
          </p:cNvSpPr>
          <p:nvPr>
            <p:ph type="sldNum" sz="quarter" idx="12"/>
          </p:nvPr>
        </p:nvSpPr>
        <p:spPr/>
        <p:txBody>
          <a:bodyPr/>
          <a:lstStyle/>
          <a:p>
            <a:fld id="{1912F868-4B50-4591-998D-AA012A7478F4}" type="slidenum">
              <a:rPr lang="en-US" smtClean="0"/>
              <a:t>‹#›</a:t>
            </a:fld>
            <a:endParaRPr lang="en-US"/>
          </a:p>
        </p:txBody>
      </p:sp>
    </p:spTree>
    <p:extLst>
      <p:ext uri="{BB962C8B-B14F-4D97-AF65-F5344CB8AC3E}">
        <p14:creationId xmlns:p14="http://schemas.microsoft.com/office/powerpoint/2010/main" val="3115185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1A8A-3FEF-3199-44B0-6EF6FC18F9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C1181C-BE4E-F594-7992-C612BCB86E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778F72-62BF-471E-426F-A9D4C51D5333}"/>
              </a:ext>
            </a:extLst>
          </p:cNvPr>
          <p:cNvSpPr>
            <a:spLocks noGrp="1"/>
          </p:cNvSpPr>
          <p:nvPr>
            <p:ph type="dt" sz="half" idx="10"/>
          </p:nvPr>
        </p:nvSpPr>
        <p:spPr/>
        <p:txBody>
          <a:bodyPr/>
          <a:lstStyle/>
          <a:p>
            <a:fld id="{E68CD4B4-3A34-453E-AD14-A627FD5D4599}" type="datetimeFigureOut">
              <a:rPr lang="en-US" smtClean="0"/>
              <a:t>5/9/2022</a:t>
            </a:fld>
            <a:endParaRPr lang="en-US"/>
          </a:p>
        </p:txBody>
      </p:sp>
      <p:sp>
        <p:nvSpPr>
          <p:cNvPr id="5" name="Footer Placeholder 4">
            <a:extLst>
              <a:ext uri="{FF2B5EF4-FFF2-40B4-BE49-F238E27FC236}">
                <a16:creationId xmlns:a16="http://schemas.microsoft.com/office/drawing/2014/main" id="{99273CA4-2EC0-58CD-9C28-462B22A6C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CDEA4-84E7-B1D1-7790-BB8C32F45814}"/>
              </a:ext>
            </a:extLst>
          </p:cNvPr>
          <p:cNvSpPr>
            <a:spLocks noGrp="1"/>
          </p:cNvSpPr>
          <p:nvPr>
            <p:ph type="sldNum" sz="quarter" idx="12"/>
          </p:nvPr>
        </p:nvSpPr>
        <p:spPr/>
        <p:txBody>
          <a:bodyPr/>
          <a:lstStyle/>
          <a:p>
            <a:fld id="{1912F868-4B50-4591-998D-AA012A7478F4}" type="slidenum">
              <a:rPr lang="en-US" smtClean="0"/>
              <a:t>‹#›</a:t>
            </a:fld>
            <a:endParaRPr lang="en-US"/>
          </a:p>
        </p:txBody>
      </p:sp>
    </p:spTree>
    <p:extLst>
      <p:ext uri="{BB962C8B-B14F-4D97-AF65-F5344CB8AC3E}">
        <p14:creationId xmlns:p14="http://schemas.microsoft.com/office/powerpoint/2010/main" val="824599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9D7-D3C8-A85C-3637-BEBC9A3C68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75815E-2C26-5310-C5B4-E021F6B736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BF9883-AAA6-9D6C-95A9-78F37EA59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2AABE1-4ADF-1D18-C45F-C52146EFEB11}"/>
              </a:ext>
            </a:extLst>
          </p:cNvPr>
          <p:cNvSpPr>
            <a:spLocks noGrp="1"/>
          </p:cNvSpPr>
          <p:nvPr>
            <p:ph type="dt" sz="half" idx="10"/>
          </p:nvPr>
        </p:nvSpPr>
        <p:spPr/>
        <p:txBody>
          <a:bodyPr/>
          <a:lstStyle/>
          <a:p>
            <a:fld id="{E68CD4B4-3A34-453E-AD14-A627FD5D4599}" type="datetimeFigureOut">
              <a:rPr lang="en-US" smtClean="0"/>
              <a:t>5/9/2022</a:t>
            </a:fld>
            <a:endParaRPr lang="en-US"/>
          </a:p>
        </p:txBody>
      </p:sp>
      <p:sp>
        <p:nvSpPr>
          <p:cNvPr id="6" name="Footer Placeholder 5">
            <a:extLst>
              <a:ext uri="{FF2B5EF4-FFF2-40B4-BE49-F238E27FC236}">
                <a16:creationId xmlns:a16="http://schemas.microsoft.com/office/drawing/2014/main" id="{C650385F-BF40-1C85-2CBD-37DC30B9BD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5E1A13-6144-7190-D1FC-691AF64354B0}"/>
              </a:ext>
            </a:extLst>
          </p:cNvPr>
          <p:cNvSpPr>
            <a:spLocks noGrp="1"/>
          </p:cNvSpPr>
          <p:nvPr>
            <p:ph type="sldNum" sz="quarter" idx="12"/>
          </p:nvPr>
        </p:nvSpPr>
        <p:spPr/>
        <p:txBody>
          <a:bodyPr/>
          <a:lstStyle/>
          <a:p>
            <a:fld id="{1912F868-4B50-4591-998D-AA012A7478F4}" type="slidenum">
              <a:rPr lang="en-US" smtClean="0"/>
              <a:t>‹#›</a:t>
            </a:fld>
            <a:endParaRPr lang="en-US"/>
          </a:p>
        </p:txBody>
      </p:sp>
    </p:spTree>
    <p:extLst>
      <p:ext uri="{BB962C8B-B14F-4D97-AF65-F5344CB8AC3E}">
        <p14:creationId xmlns:p14="http://schemas.microsoft.com/office/powerpoint/2010/main" val="238242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0846-C986-ED16-95E0-7B98D82A01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377C4D-BEDB-6300-FD46-A375ABC29C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DCBB7C-DD6A-C806-A7E6-9984C73D9C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C313AD-A7AA-1C07-82FA-E6EBE0A226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B15EA7-009A-8ACF-5B7B-9DBF08AFA7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1592F8-E3DE-A355-84D6-CDB1043F3E15}"/>
              </a:ext>
            </a:extLst>
          </p:cNvPr>
          <p:cNvSpPr>
            <a:spLocks noGrp="1"/>
          </p:cNvSpPr>
          <p:nvPr>
            <p:ph type="dt" sz="half" idx="10"/>
          </p:nvPr>
        </p:nvSpPr>
        <p:spPr/>
        <p:txBody>
          <a:bodyPr/>
          <a:lstStyle/>
          <a:p>
            <a:fld id="{E68CD4B4-3A34-453E-AD14-A627FD5D4599}" type="datetimeFigureOut">
              <a:rPr lang="en-US" smtClean="0"/>
              <a:t>5/9/2022</a:t>
            </a:fld>
            <a:endParaRPr lang="en-US"/>
          </a:p>
        </p:txBody>
      </p:sp>
      <p:sp>
        <p:nvSpPr>
          <p:cNvPr id="8" name="Footer Placeholder 7">
            <a:extLst>
              <a:ext uri="{FF2B5EF4-FFF2-40B4-BE49-F238E27FC236}">
                <a16:creationId xmlns:a16="http://schemas.microsoft.com/office/drawing/2014/main" id="{A15D620A-02E3-E2A5-8058-4C6C87E329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67BD90-BE30-CB10-3802-2184F5F03008}"/>
              </a:ext>
            </a:extLst>
          </p:cNvPr>
          <p:cNvSpPr>
            <a:spLocks noGrp="1"/>
          </p:cNvSpPr>
          <p:nvPr>
            <p:ph type="sldNum" sz="quarter" idx="12"/>
          </p:nvPr>
        </p:nvSpPr>
        <p:spPr/>
        <p:txBody>
          <a:bodyPr/>
          <a:lstStyle/>
          <a:p>
            <a:fld id="{1912F868-4B50-4591-998D-AA012A7478F4}" type="slidenum">
              <a:rPr lang="en-US" smtClean="0"/>
              <a:t>‹#›</a:t>
            </a:fld>
            <a:endParaRPr lang="en-US"/>
          </a:p>
        </p:txBody>
      </p:sp>
    </p:spTree>
    <p:extLst>
      <p:ext uri="{BB962C8B-B14F-4D97-AF65-F5344CB8AC3E}">
        <p14:creationId xmlns:p14="http://schemas.microsoft.com/office/powerpoint/2010/main" val="68092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0380-4A1D-79B1-7208-EDB536568F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469A43-EA01-D7E0-EA41-05BD28552222}"/>
              </a:ext>
            </a:extLst>
          </p:cNvPr>
          <p:cNvSpPr>
            <a:spLocks noGrp="1"/>
          </p:cNvSpPr>
          <p:nvPr>
            <p:ph type="dt" sz="half" idx="10"/>
          </p:nvPr>
        </p:nvSpPr>
        <p:spPr/>
        <p:txBody>
          <a:bodyPr/>
          <a:lstStyle/>
          <a:p>
            <a:fld id="{E68CD4B4-3A34-453E-AD14-A627FD5D4599}" type="datetimeFigureOut">
              <a:rPr lang="en-US" smtClean="0"/>
              <a:t>5/9/2022</a:t>
            </a:fld>
            <a:endParaRPr lang="en-US"/>
          </a:p>
        </p:txBody>
      </p:sp>
      <p:sp>
        <p:nvSpPr>
          <p:cNvPr id="4" name="Footer Placeholder 3">
            <a:extLst>
              <a:ext uri="{FF2B5EF4-FFF2-40B4-BE49-F238E27FC236}">
                <a16:creationId xmlns:a16="http://schemas.microsoft.com/office/drawing/2014/main" id="{C24936A0-B2E0-7FB3-82A4-0B6B110C52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871910-63F0-7BC8-8867-676B8DB66137}"/>
              </a:ext>
            </a:extLst>
          </p:cNvPr>
          <p:cNvSpPr>
            <a:spLocks noGrp="1"/>
          </p:cNvSpPr>
          <p:nvPr>
            <p:ph type="sldNum" sz="quarter" idx="12"/>
          </p:nvPr>
        </p:nvSpPr>
        <p:spPr/>
        <p:txBody>
          <a:bodyPr/>
          <a:lstStyle/>
          <a:p>
            <a:fld id="{1912F868-4B50-4591-998D-AA012A7478F4}" type="slidenum">
              <a:rPr lang="en-US" smtClean="0"/>
              <a:t>‹#›</a:t>
            </a:fld>
            <a:endParaRPr lang="en-US"/>
          </a:p>
        </p:txBody>
      </p:sp>
    </p:spTree>
    <p:extLst>
      <p:ext uri="{BB962C8B-B14F-4D97-AF65-F5344CB8AC3E}">
        <p14:creationId xmlns:p14="http://schemas.microsoft.com/office/powerpoint/2010/main" val="3158997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BF42C8-CFB8-FF92-B19E-1260714B00B9}"/>
              </a:ext>
            </a:extLst>
          </p:cNvPr>
          <p:cNvSpPr>
            <a:spLocks noGrp="1"/>
          </p:cNvSpPr>
          <p:nvPr>
            <p:ph type="dt" sz="half" idx="10"/>
          </p:nvPr>
        </p:nvSpPr>
        <p:spPr/>
        <p:txBody>
          <a:bodyPr/>
          <a:lstStyle/>
          <a:p>
            <a:fld id="{E68CD4B4-3A34-453E-AD14-A627FD5D4599}" type="datetimeFigureOut">
              <a:rPr lang="en-US" smtClean="0"/>
              <a:t>5/9/2022</a:t>
            </a:fld>
            <a:endParaRPr lang="en-US"/>
          </a:p>
        </p:txBody>
      </p:sp>
      <p:sp>
        <p:nvSpPr>
          <p:cNvPr id="3" name="Footer Placeholder 2">
            <a:extLst>
              <a:ext uri="{FF2B5EF4-FFF2-40B4-BE49-F238E27FC236}">
                <a16:creationId xmlns:a16="http://schemas.microsoft.com/office/drawing/2014/main" id="{6574D6BE-5173-B173-ED0D-D29DCCB7BE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98FF34-93EC-8E03-89EF-F315551F8287}"/>
              </a:ext>
            </a:extLst>
          </p:cNvPr>
          <p:cNvSpPr>
            <a:spLocks noGrp="1"/>
          </p:cNvSpPr>
          <p:nvPr>
            <p:ph type="sldNum" sz="quarter" idx="12"/>
          </p:nvPr>
        </p:nvSpPr>
        <p:spPr/>
        <p:txBody>
          <a:bodyPr/>
          <a:lstStyle/>
          <a:p>
            <a:fld id="{1912F868-4B50-4591-998D-AA012A7478F4}" type="slidenum">
              <a:rPr lang="en-US" smtClean="0"/>
              <a:t>‹#›</a:t>
            </a:fld>
            <a:endParaRPr lang="en-US"/>
          </a:p>
        </p:txBody>
      </p:sp>
    </p:spTree>
    <p:extLst>
      <p:ext uri="{BB962C8B-B14F-4D97-AF65-F5344CB8AC3E}">
        <p14:creationId xmlns:p14="http://schemas.microsoft.com/office/powerpoint/2010/main" val="938435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09FBB-5593-AE28-591B-76DD62B84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83CF47-ECC1-28C1-3BB4-3F5DCBC53D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C41596-F644-6360-5B08-68436250E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215F41-1715-732D-82E3-116EC418A11F}"/>
              </a:ext>
            </a:extLst>
          </p:cNvPr>
          <p:cNvSpPr>
            <a:spLocks noGrp="1"/>
          </p:cNvSpPr>
          <p:nvPr>
            <p:ph type="dt" sz="half" idx="10"/>
          </p:nvPr>
        </p:nvSpPr>
        <p:spPr/>
        <p:txBody>
          <a:bodyPr/>
          <a:lstStyle/>
          <a:p>
            <a:fld id="{E68CD4B4-3A34-453E-AD14-A627FD5D4599}" type="datetimeFigureOut">
              <a:rPr lang="en-US" smtClean="0"/>
              <a:t>5/9/2022</a:t>
            </a:fld>
            <a:endParaRPr lang="en-US"/>
          </a:p>
        </p:txBody>
      </p:sp>
      <p:sp>
        <p:nvSpPr>
          <p:cNvPr id="6" name="Footer Placeholder 5">
            <a:extLst>
              <a:ext uri="{FF2B5EF4-FFF2-40B4-BE49-F238E27FC236}">
                <a16:creationId xmlns:a16="http://schemas.microsoft.com/office/drawing/2014/main" id="{C3364AC0-4228-969E-6CF7-3807463440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FE537-4CE4-A979-C7E2-0B088ED68177}"/>
              </a:ext>
            </a:extLst>
          </p:cNvPr>
          <p:cNvSpPr>
            <a:spLocks noGrp="1"/>
          </p:cNvSpPr>
          <p:nvPr>
            <p:ph type="sldNum" sz="quarter" idx="12"/>
          </p:nvPr>
        </p:nvSpPr>
        <p:spPr/>
        <p:txBody>
          <a:bodyPr/>
          <a:lstStyle/>
          <a:p>
            <a:fld id="{1912F868-4B50-4591-998D-AA012A7478F4}" type="slidenum">
              <a:rPr lang="en-US" smtClean="0"/>
              <a:t>‹#›</a:t>
            </a:fld>
            <a:endParaRPr lang="en-US"/>
          </a:p>
        </p:txBody>
      </p:sp>
    </p:spTree>
    <p:extLst>
      <p:ext uri="{BB962C8B-B14F-4D97-AF65-F5344CB8AC3E}">
        <p14:creationId xmlns:p14="http://schemas.microsoft.com/office/powerpoint/2010/main" val="1051432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D910D-AD80-0300-765F-E6A70641BA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DAEDB1-7150-8FCC-A2FF-173DF45BB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87309B-9522-94F5-E95B-E1B2DFCA9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E7875-D2CC-6C5E-BF0B-D4EECB1F7DA0}"/>
              </a:ext>
            </a:extLst>
          </p:cNvPr>
          <p:cNvSpPr>
            <a:spLocks noGrp="1"/>
          </p:cNvSpPr>
          <p:nvPr>
            <p:ph type="dt" sz="half" idx="10"/>
          </p:nvPr>
        </p:nvSpPr>
        <p:spPr/>
        <p:txBody>
          <a:bodyPr/>
          <a:lstStyle/>
          <a:p>
            <a:fld id="{E68CD4B4-3A34-453E-AD14-A627FD5D4599}" type="datetimeFigureOut">
              <a:rPr lang="en-US" smtClean="0"/>
              <a:t>5/9/2022</a:t>
            </a:fld>
            <a:endParaRPr lang="en-US"/>
          </a:p>
        </p:txBody>
      </p:sp>
      <p:sp>
        <p:nvSpPr>
          <p:cNvPr id="6" name="Footer Placeholder 5">
            <a:extLst>
              <a:ext uri="{FF2B5EF4-FFF2-40B4-BE49-F238E27FC236}">
                <a16:creationId xmlns:a16="http://schemas.microsoft.com/office/drawing/2014/main" id="{A8999C58-94FB-6307-D5ED-0DC4AE166A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2C93BB-0F13-C265-0233-C48ED2ACF937}"/>
              </a:ext>
            </a:extLst>
          </p:cNvPr>
          <p:cNvSpPr>
            <a:spLocks noGrp="1"/>
          </p:cNvSpPr>
          <p:nvPr>
            <p:ph type="sldNum" sz="quarter" idx="12"/>
          </p:nvPr>
        </p:nvSpPr>
        <p:spPr/>
        <p:txBody>
          <a:bodyPr/>
          <a:lstStyle/>
          <a:p>
            <a:fld id="{1912F868-4B50-4591-998D-AA012A7478F4}" type="slidenum">
              <a:rPr lang="en-US" smtClean="0"/>
              <a:t>‹#›</a:t>
            </a:fld>
            <a:endParaRPr lang="en-US"/>
          </a:p>
        </p:txBody>
      </p:sp>
    </p:spTree>
    <p:extLst>
      <p:ext uri="{BB962C8B-B14F-4D97-AF65-F5344CB8AC3E}">
        <p14:creationId xmlns:p14="http://schemas.microsoft.com/office/powerpoint/2010/main" val="2016364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E7B11-CBB6-80F7-1616-036CD0669E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21E8DB-A826-8019-1864-69B592261D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DF635-22BB-E977-18CA-117792E72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8CD4B4-3A34-453E-AD14-A627FD5D4599}" type="datetimeFigureOut">
              <a:rPr lang="en-US" smtClean="0"/>
              <a:t>5/9/2022</a:t>
            </a:fld>
            <a:endParaRPr lang="en-US"/>
          </a:p>
        </p:txBody>
      </p:sp>
      <p:sp>
        <p:nvSpPr>
          <p:cNvPr id="5" name="Footer Placeholder 4">
            <a:extLst>
              <a:ext uri="{FF2B5EF4-FFF2-40B4-BE49-F238E27FC236}">
                <a16:creationId xmlns:a16="http://schemas.microsoft.com/office/drawing/2014/main" id="{5C9409D4-8809-9AF1-BAC0-386A6BCD39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1D922E-C4A1-BB90-DE81-D7D5A3D46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2F868-4B50-4591-998D-AA012A7478F4}" type="slidenum">
              <a:rPr lang="en-US" smtClean="0"/>
              <a:t>‹#›</a:t>
            </a:fld>
            <a:endParaRPr lang="en-US"/>
          </a:p>
        </p:txBody>
      </p:sp>
    </p:spTree>
    <p:extLst>
      <p:ext uri="{BB962C8B-B14F-4D97-AF65-F5344CB8AC3E}">
        <p14:creationId xmlns:p14="http://schemas.microsoft.com/office/powerpoint/2010/main" val="3716728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Daniel-Chin/AuthedIP/blob/main/report.pdf" TargetMode="External"/><Relationship Id="rId2" Type="http://schemas.openxmlformats.org/officeDocument/2006/relationships/hyperlink" Target="https://github.com/Daniel-Chin/AuthedI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DC90C-7537-412C-A169-7E109D07BED8}"/>
              </a:ext>
            </a:extLst>
          </p:cNvPr>
          <p:cNvSpPr>
            <a:spLocks noGrp="1"/>
          </p:cNvSpPr>
          <p:nvPr>
            <p:ph type="ctrTitle"/>
          </p:nvPr>
        </p:nvSpPr>
        <p:spPr/>
        <p:txBody>
          <a:bodyPr/>
          <a:lstStyle/>
          <a:p>
            <a:r>
              <a:rPr lang="en-US" dirty="0"/>
              <a:t>AuthedIP: </a:t>
            </a:r>
            <a:br>
              <a:rPr lang="en-US" dirty="0"/>
            </a:br>
            <a:r>
              <a:rPr lang="en-US" dirty="0"/>
              <a:t>Authenticated IP Layer</a:t>
            </a:r>
          </a:p>
        </p:txBody>
      </p:sp>
      <p:sp>
        <p:nvSpPr>
          <p:cNvPr id="3" name="Subtitle 2">
            <a:extLst>
              <a:ext uri="{FF2B5EF4-FFF2-40B4-BE49-F238E27FC236}">
                <a16:creationId xmlns:a16="http://schemas.microsoft.com/office/drawing/2014/main" id="{25FCA24A-C847-4145-BD62-0E235FA188EA}"/>
              </a:ext>
            </a:extLst>
          </p:cNvPr>
          <p:cNvSpPr>
            <a:spLocks noGrp="1"/>
          </p:cNvSpPr>
          <p:nvPr>
            <p:ph type="subTitle" idx="1"/>
          </p:nvPr>
        </p:nvSpPr>
        <p:spPr/>
        <p:txBody>
          <a:bodyPr/>
          <a:lstStyle/>
          <a:p>
            <a:r>
              <a:rPr lang="en-US" dirty="0"/>
              <a:t>Daniel Chin. 5/9/2022. </a:t>
            </a:r>
          </a:p>
        </p:txBody>
      </p:sp>
    </p:spTree>
    <p:extLst>
      <p:ext uri="{BB962C8B-B14F-4D97-AF65-F5344CB8AC3E}">
        <p14:creationId xmlns:p14="http://schemas.microsoft.com/office/powerpoint/2010/main" val="2039750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8C9FE-45D0-FE24-22F8-50A8C9F66DC1}"/>
              </a:ext>
            </a:extLst>
          </p:cNvPr>
          <p:cNvSpPr>
            <a:spLocks noGrp="1"/>
          </p:cNvSpPr>
          <p:nvPr>
            <p:ph type="title"/>
          </p:nvPr>
        </p:nvSpPr>
        <p:spPr/>
        <p:txBody>
          <a:bodyPr/>
          <a:lstStyle/>
          <a:p>
            <a:r>
              <a:rPr lang="en-US" dirty="0"/>
              <a:t>Controller</a:t>
            </a:r>
          </a:p>
        </p:txBody>
      </p:sp>
      <p:sp>
        <p:nvSpPr>
          <p:cNvPr id="3" name="Content Placeholder 2">
            <a:extLst>
              <a:ext uri="{FF2B5EF4-FFF2-40B4-BE49-F238E27FC236}">
                <a16:creationId xmlns:a16="http://schemas.microsoft.com/office/drawing/2014/main" id="{DF12ED4F-E20C-FEEC-79D3-C1E6071AC809}"/>
              </a:ext>
            </a:extLst>
          </p:cNvPr>
          <p:cNvSpPr>
            <a:spLocks noGrp="1"/>
          </p:cNvSpPr>
          <p:nvPr>
            <p:ph idx="1"/>
          </p:nvPr>
        </p:nvSpPr>
        <p:spPr/>
        <p:txBody>
          <a:bodyPr>
            <a:normAutofit/>
          </a:bodyPr>
          <a:lstStyle/>
          <a:p>
            <a:r>
              <a:rPr lang="en-US" sz="3200" dirty="0"/>
              <a:t>In addition to doing Ethan things, maintain a hash table that maps public key IDs into public keys.</a:t>
            </a:r>
          </a:p>
        </p:txBody>
      </p:sp>
    </p:spTree>
    <p:extLst>
      <p:ext uri="{BB962C8B-B14F-4D97-AF65-F5344CB8AC3E}">
        <p14:creationId xmlns:p14="http://schemas.microsoft.com/office/powerpoint/2010/main" val="3993136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540E-E8F6-E574-4C32-822F16E3F61A}"/>
              </a:ext>
            </a:extLst>
          </p:cNvPr>
          <p:cNvSpPr>
            <a:spLocks noGrp="1"/>
          </p:cNvSpPr>
          <p:nvPr>
            <p:ph type="title"/>
          </p:nvPr>
        </p:nvSpPr>
        <p:spPr/>
        <p:txBody>
          <a:bodyPr/>
          <a:lstStyle/>
          <a:p>
            <a:r>
              <a:rPr lang="en-US" dirty="0"/>
              <a:t>End host</a:t>
            </a:r>
          </a:p>
        </p:txBody>
      </p:sp>
      <p:sp>
        <p:nvSpPr>
          <p:cNvPr id="3" name="Content Placeholder 2">
            <a:extLst>
              <a:ext uri="{FF2B5EF4-FFF2-40B4-BE49-F238E27FC236}">
                <a16:creationId xmlns:a16="http://schemas.microsoft.com/office/drawing/2014/main" id="{27F70DAA-DCFE-C68E-6F39-B1D5B4D72CB9}"/>
              </a:ext>
            </a:extLst>
          </p:cNvPr>
          <p:cNvSpPr>
            <a:spLocks noGrp="1"/>
          </p:cNvSpPr>
          <p:nvPr>
            <p:ph idx="1"/>
          </p:nvPr>
        </p:nvSpPr>
        <p:spPr/>
        <p:txBody>
          <a:bodyPr>
            <a:normAutofit/>
          </a:bodyPr>
          <a:lstStyle/>
          <a:p>
            <a:r>
              <a:rPr lang="en-US" sz="3200" dirty="0"/>
              <a:t>When sending an IP packet, prepend the 88-byte AuthedIP fields. </a:t>
            </a:r>
          </a:p>
          <a:p>
            <a:pPr lvl="1"/>
            <a:r>
              <a:rPr lang="en-US" sz="2800" dirty="0"/>
              <a:t>This includes signing. </a:t>
            </a:r>
          </a:p>
          <a:p>
            <a:r>
              <a:rPr lang="en-US" sz="3200" dirty="0"/>
              <a:t>When receiving an IP packet, know that the “real payload” is offset by 88 bytes. </a:t>
            </a:r>
          </a:p>
          <a:p>
            <a:pPr lvl="1"/>
            <a:r>
              <a:rPr lang="en-US" sz="2800" dirty="0"/>
              <a:t>The receiver has no reason to verify the signature. </a:t>
            </a:r>
          </a:p>
        </p:txBody>
      </p:sp>
    </p:spTree>
    <p:extLst>
      <p:ext uri="{BB962C8B-B14F-4D97-AF65-F5344CB8AC3E}">
        <p14:creationId xmlns:p14="http://schemas.microsoft.com/office/powerpoint/2010/main" val="3705405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3004-4A57-1F3F-EC25-482EEDAF5BFD}"/>
              </a:ext>
            </a:extLst>
          </p:cNvPr>
          <p:cNvSpPr>
            <a:spLocks noGrp="1"/>
          </p:cNvSpPr>
          <p:nvPr>
            <p:ph type="title"/>
          </p:nvPr>
        </p:nvSpPr>
        <p:spPr/>
        <p:txBody>
          <a:bodyPr/>
          <a:lstStyle/>
          <a:p>
            <a:r>
              <a:rPr lang="en-US" dirty="0"/>
              <a:t>Active subscription? </a:t>
            </a:r>
          </a:p>
        </p:txBody>
      </p:sp>
      <p:sp>
        <p:nvSpPr>
          <p:cNvPr id="3" name="Content Placeholder 2">
            <a:extLst>
              <a:ext uri="{FF2B5EF4-FFF2-40B4-BE49-F238E27FC236}">
                <a16:creationId xmlns:a16="http://schemas.microsoft.com/office/drawing/2014/main" id="{E1636ACA-8352-23FF-C06F-11A2D4A772B2}"/>
              </a:ext>
            </a:extLst>
          </p:cNvPr>
          <p:cNvSpPr>
            <a:spLocks noGrp="1"/>
          </p:cNvSpPr>
          <p:nvPr>
            <p:ph idx="1"/>
          </p:nvPr>
        </p:nvSpPr>
        <p:spPr/>
        <p:txBody>
          <a:bodyPr>
            <a:normAutofit/>
          </a:bodyPr>
          <a:lstStyle/>
          <a:p>
            <a:r>
              <a:rPr lang="en-US" sz="3200" dirty="0"/>
              <a:t>Check out the report? </a:t>
            </a:r>
          </a:p>
        </p:txBody>
      </p:sp>
    </p:spTree>
    <p:extLst>
      <p:ext uri="{BB962C8B-B14F-4D97-AF65-F5344CB8AC3E}">
        <p14:creationId xmlns:p14="http://schemas.microsoft.com/office/powerpoint/2010/main" val="3511950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E32C-47A6-CD50-9E69-416A7525B7C0}"/>
              </a:ext>
            </a:extLst>
          </p:cNvPr>
          <p:cNvSpPr>
            <a:spLocks noGrp="1"/>
          </p:cNvSpPr>
          <p:nvPr>
            <p:ph type="title"/>
          </p:nvPr>
        </p:nvSpPr>
        <p:spPr/>
        <p:txBody>
          <a:bodyPr/>
          <a:lstStyle/>
          <a:p>
            <a:r>
              <a:rPr lang="en-US" dirty="0"/>
              <a:t>How to DoS AuthedIP</a:t>
            </a:r>
          </a:p>
        </p:txBody>
      </p:sp>
      <p:sp>
        <p:nvSpPr>
          <p:cNvPr id="3" name="Content Placeholder 2">
            <a:extLst>
              <a:ext uri="{FF2B5EF4-FFF2-40B4-BE49-F238E27FC236}">
                <a16:creationId xmlns:a16="http://schemas.microsoft.com/office/drawing/2014/main" id="{D1D5E9A9-4527-2116-4472-315C44C70C09}"/>
              </a:ext>
            </a:extLst>
          </p:cNvPr>
          <p:cNvSpPr>
            <a:spLocks noGrp="1"/>
          </p:cNvSpPr>
          <p:nvPr>
            <p:ph idx="1"/>
          </p:nvPr>
        </p:nvSpPr>
        <p:spPr/>
        <p:txBody>
          <a:bodyPr>
            <a:normAutofit/>
          </a:bodyPr>
          <a:lstStyle/>
          <a:p>
            <a:r>
              <a:rPr lang="en-US" sz="3200" dirty="0"/>
              <a:t>Using unverified packets?</a:t>
            </a:r>
          </a:p>
          <a:p>
            <a:pPr lvl="1"/>
            <a:r>
              <a:rPr lang="en-US" sz="2800" dirty="0"/>
              <a:t>Rapid? Rejected within one second. </a:t>
            </a:r>
          </a:p>
          <a:p>
            <a:pPr lvl="1"/>
            <a:r>
              <a:rPr lang="en-US" sz="2800" dirty="0"/>
              <a:t>Sporadic? As bad as link distortion. </a:t>
            </a:r>
          </a:p>
          <a:p>
            <a:r>
              <a:rPr lang="en-US" sz="3200" dirty="0"/>
              <a:t>Using verified packets?</a:t>
            </a:r>
          </a:p>
          <a:p>
            <a:pPr lvl="1"/>
            <a:r>
              <a:rPr lang="en-US" sz="2800" dirty="0"/>
              <a:t>Brute-force signature? No. </a:t>
            </a:r>
          </a:p>
          <a:p>
            <a:pPr lvl="1"/>
            <a:r>
              <a:rPr lang="en-US" sz="2800" dirty="0"/>
              <a:t>Steal key / trick signing? Hard. </a:t>
            </a:r>
          </a:p>
          <a:p>
            <a:pPr lvl="1"/>
            <a:r>
              <a:rPr lang="en-US" sz="2800" dirty="0"/>
              <a:t>Replay recent packets? DoS succeeds! </a:t>
            </a:r>
          </a:p>
        </p:txBody>
      </p:sp>
    </p:spTree>
    <p:extLst>
      <p:ext uri="{BB962C8B-B14F-4D97-AF65-F5344CB8AC3E}">
        <p14:creationId xmlns:p14="http://schemas.microsoft.com/office/powerpoint/2010/main" val="1778794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9BC5-62EF-B9B3-225C-6F516E5CD0EC}"/>
              </a:ext>
            </a:extLst>
          </p:cNvPr>
          <p:cNvSpPr>
            <a:spLocks noGrp="1"/>
          </p:cNvSpPr>
          <p:nvPr>
            <p:ph type="title"/>
          </p:nvPr>
        </p:nvSpPr>
        <p:spPr/>
        <p:txBody>
          <a:bodyPr/>
          <a:lstStyle/>
          <a:p>
            <a:r>
              <a:rPr lang="en-US" dirty="0"/>
              <a:t>After an Attack</a:t>
            </a:r>
          </a:p>
        </p:txBody>
      </p:sp>
      <p:sp>
        <p:nvSpPr>
          <p:cNvPr id="3" name="Content Placeholder 2">
            <a:extLst>
              <a:ext uri="{FF2B5EF4-FFF2-40B4-BE49-F238E27FC236}">
                <a16:creationId xmlns:a16="http://schemas.microsoft.com/office/drawing/2014/main" id="{1388C2F6-95E7-381B-D8CE-86BC5023C01C}"/>
              </a:ext>
            </a:extLst>
          </p:cNvPr>
          <p:cNvSpPr>
            <a:spLocks noGrp="1"/>
          </p:cNvSpPr>
          <p:nvPr>
            <p:ph idx="1"/>
          </p:nvPr>
        </p:nvSpPr>
        <p:spPr/>
        <p:txBody>
          <a:bodyPr>
            <a:normAutofit/>
          </a:bodyPr>
          <a:lstStyle/>
          <a:p>
            <a:r>
              <a:rPr lang="en-US" sz="3200" dirty="0"/>
              <a:t>After an attack with </a:t>
            </a:r>
            <a:r>
              <a:rPr lang="en-US" sz="3200" b="1" dirty="0"/>
              <a:t>unverified</a:t>
            </a:r>
            <a:r>
              <a:rPr lang="en-US" sz="3200" dirty="0"/>
              <a:t> packets, </a:t>
            </a:r>
            <a:br>
              <a:rPr lang="en-US" sz="3200" dirty="0"/>
            </a:br>
            <a:r>
              <a:rPr lang="en-US" sz="3200" dirty="0"/>
              <a:t>we know which border router the attack originated from. Either investigate that subnet on the Outside, or install more AuthedIP routers with physical security to push the frontier of the Inside. That will pinpoint the attacker’s host in the future. </a:t>
            </a:r>
          </a:p>
          <a:p>
            <a:r>
              <a:rPr lang="en-US" sz="3200" dirty="0"/>
              <a:t>After an attack with </a:t>
            </a:r>
            <a:r>
              <a:rPr lang="en-US" sz="3200" b="1" dirty="0"/>
              <a:t>verified</a:t>
            </a:r>
            <a:r>
              <a:rPr lang="en-US" sz="3200" dirty="0"/>
              <a:t> packets, </a:t>
            </a:r>
            <a:br>
              <a:rPr lang="en-US" sz="3200" dirty="0"/>
            </a:br>
            <a:r>
              <a:rPr lang="en-US" sz="3200" dirty="0"/>
              <a:t>we know which registered user signed the packets. Either investigate that user, or check their machine for malware. </a:t>
            </a:r>
          </a:p>
        </p:txBody>
      </p:sp>
    </p:spTree>
    <p:extLst>
      <p:ext uri="{BB962C8B-B14F-4D97-AF65-F5344CB8AC3E}">
        <p14:creationId xmlns:p14="http://schemas.microsoft.com/office/powerpoint/2010/main" val="2231369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05F9EC-0B37-FCAF-273B-B6DFFE91CF02}"/>
              </a:ext>
            </a:extLst>
          </p:cNvPr>
          <p:cNvSpPr>
            <a:spLocks noGrp="1"/>
          </p:cNvSpPr>
          <p:nvPr>
            <p:ph type="title"/>
          </p:nvPr>
        </p:nvSpPr>
        <p:spPr/>
        <p:txBody>
          <a:bodyPr/>
          <a:lstStyle/>
          <a:p>
            <a:r>
              <a:rPr lang="en-US" dirty="0"/>
              <a:t>Simulation Results</a:t>
            </a:r>
          </a:p>
        </p:txBody>
      </p:sp>
      <p:sp>
        <p:nvSpPr>
          <p:cNvPr id="5" name="Text Placeholder 4">
            <a:extLst>
              <a:ext uri="{FF2B5EF4-FFF2-40B4-BE49-F238E27FC236}">
                <a16:creationId xmlns:a16="http://schemas.microsoft.com/office/drawing/2014/main" id="{40EC3011-E89E-1D1C-C2FD-F0420C259CD0}"/>
              </a:ext>
            </a:extLst>
          </p:cNvPr>
          <p:cNvSpPr>
            <a:spLocks noGrp="1"/>
          </p:cNvSpPr>
          <p:nvPr>
            <p:ph type="body" idx="1"/>
          </p:nvPr>
        </p:nvSpPr>
        <p:spPr/>
        <p:txBody>
          <a:bodyPr>
            <a:normAutofit fontScale="92500" lnSpcReduction="10000"/>
          </a:bodyPr>
          <a:lstStyle/>
          <a:p>
            <a:pPr>
              <a:lnSpc>
                <a:spcPct val="100000"/>
              </a:lnSpc>
            </a:pPr>
            <a:r>
              <a:rPr lang="en-US" sz="2800" dirty="0"/>
              <a:t>IP-over-socket on a localhost. </a:t>
            </a:r>
          </a:p>
          <a:p>
            <a:pPr>
              <a:lnSpc>
                <a:spcPct val="100000"/>
              </a:lnSpc>
            </a:pPr>
            <a:r>
              <a:rPr lang="en-US" sz="2800" dirty="0"/>
              <a:t>Each machine is a thread. </a:t>
            </a:r>
          </a:p>
          <a:p>
            <a:pPr>
              <a:lnSpc>
                <a:spcPct val="100000"/>
              </a:lnSpc>
            </a:pPr>
            <a:r>
              <a:rPr lang="en-US" sz="2800" dirty="0"/>
              <a:t>Routes are pre-installed. </a:t>
            </a:r>
          </a:p>
        </p:txBody>
      </p:sp>
    </p:spTree>
    <p:extLst>
      <p:ext uri="{BB962C8B-B14F-4D97-AF65-F5344CB8AC3E}">
        <p14:creationId xmlns:p14="http://schemas.microsoft.com/office/powerpoint/2010/main" val="3963801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653B8-83EC-A12C-CE37-A3BD23F8744D}"/>
              </a:ext>
            </a:extLst>
          </p:cNvPr>
          <p:cNvSpPr>
            <a:spLocks noGrp="1"/>
          </p:cNvSpPr>
          <p:nvPr>
            <p:ph type="title"/>
          </p:nvPr>
        </p:nvSpPr>
        <p:spPr/>
        <p:txBody>
          <a:bodyPr/>
          <a:lstStyle/>
          <a:p>
            <a:r>
              <a:rPr lang="en-US" dirty="0"/>
              <a:t>The simulated network</a:t>
            </a:r>
          </a:p>
        </p:txBody>
      </p:sp>
      <p:pic>
        <p:nvPicPr>
          <p:cNvPr id="4" name="Graphic 1">
            <a:extLst>
              <a:ext uri="{FF2B5EF4-FFF2-40B4-BE49-F238E27FC236}">
                <a16:creationId xmlns:a16="http://schemas.microsoft.com/office/drawing/2014/main" id="{2E6A0398-3C99-D5A5-3B6A-06F7A756BF8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43054" y="1640987"/>
            <a:ext cx="5385484" cy="4486996"/>
          </a:xfrm>
          <a:prstGeom prst="rect">
            <a:avLst/>
          </a:prstGeom>
        </p:spPr>
      </p:pic>
    </p:spTree>
    <p:extLst>
      <p:ext uri="{BB962C8B-B14F-4D97-AF65-F5344CB8AC3E}">
        <p14:creationId xmlns:p14="http://schemas.microsoft.com/office/powerpoint/2010/main" val="1709720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5FFF-4566-A62A-0CB3-408BB0E403CA}"/>
              </a:ext>
            </a:extLst>
          </p:cNvPr>
          <p:cNvSpPr>
            <a:spLocks noGrp="1"/>
          </p:cNvSpPr>
          <p:nvPr>
            <p:ph type="title"/>
          </p:nvPr>
        </p:nvSpPr>
        <p:spPr/>
        <p:txBody>
          <a:bodyPr/>
          <a:lstStyle/>
          <a:p>
            <a:r>
              <a:rPr lang="en-US" dirty="0"/>
              <a:t>Latency</a:t>
            </a:r>
          </a:p>
        </p:txBody>
      </p:sp>
      <p:sp>
        <p:nvSpPr>
          <p:cNvPr id="3" name="Content Placeholder 2">
            <a:extLst>
              <a:ext uri="{FF2B5EF4-FFF2-40B4-BE49-F238E27FC236}">
                <a16:creationId xmlns:a16="http://schemas.microsoft.com/office/drawing/2014/main" id="{48880312-2FB1-225A-899C-E872A570DBF6}"/>
              </a:ext>
            </a:extLst>
          </p:cNvPr>
          <p:cNvSpPr>
            <a:spLocks noGrp="1"/>
          </p:cNvSpPr>
          <p:nvPr>
            <p:ph idx="1"/>
          </p:nvPr>
        </p:nvSpPr>
        <p:spPr>
          <a:xfrm>
            <a:off x="838200" y="1825625"/>
            <a:ext cx="4459165" cy="4351338"/>
          </a:xfrm>
        </p:spPr>
        <p:txBody>
          <a:bodyPr>
            <a:normAutofit/>
          </a:bodyPr>
          <a:lstStyle/>
          <a:p>
            <a:r>
              <a:rPr lang="en-US" sz="3200" dirty="0"/>
              <a:t>The end-to-end latency viewed from the transport layer. </a:t>
            </a:r>
          </a:p>
          <a:p>
            <a:pPr lvl="1"/>
            <a:r>
              <a:rPr lang="en-US" sz="2800" dirty="0"/>
              <a:t>so it includes </a:t>
            </a:r>
          </a:p>
          <a:p>
            <a:pPr lvl="2"/>
            <a:r>
              <a:rPr lang="en-US" sz="2400" dirty="0"/>
              <a:t>packet signing, </a:t>
            </a:r>
          </a:p>
          <a:p>
            <a:pPr lvl="2"/>
            <a:r>
              <a:rPr lang="en-US" sz="2400" dirty="0"/>
              <a:t>network flight (which includes router computations), </a:t>
            </a:r>
          </a:p>
          <a:p>
            <a:pPr lvl="2"/>
            <a:r>
              <a:rPr lang="en-US" sz="2400" dirty="0"/>
              <a:t>receiver parsing. </a:t>
            </a:r>
          </a:p>
        </p:txBody>
      </p:sp>
      <p:pic>
        <p:nvPicPr>
          <p:cNvPr id="4" name="Graphic 2">
            <a:extLst>
              <a:ext uri="{FF2B5EF4-FFF2-40B4-BE49-F238E27FC236}">
                <a16:creationId xmlns:a16="http://schemas.microsoft.com/office/drawing/2014/main" id="{7796A767-F01A-2C87-7FCA-9BB1CA6401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38586" y="1690688"/>
            <a:ext cx="6489152" cy="4794983"/>
          </a:xfrm>
          <a:prstGeom prst="rect">
            <a:avLst/>
          </a:prstGeom>
        </p:spPr>
      </p:pic>
    </p:spTree>
    <p:extLst>
      <p:ext uri="{BB962C8B-B14F-4D97-AF65-F5344CB8AC3E}">
        <p14:creationId xmlns:p14="http://schemas.microsoft.com/office/powerpoint/2010/main" val="2503573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6C08-C96A-3CC7-F0D3-52B0EC12C52B}"/>
              </a:ext>
            </a:extLst>
          </p:cNvPr>
          <p:cNvSpPr>
            <a:spLocks noGrp="1"/>
          </p:cNvSpPr>
          <p:nvPr>
            <p:ph type="title"/>
          </p:nvPr>
        </p:nvSpPr>
        <p:spPr/>
        <p:txBody>
          <a:bodyPr/>
          <a:lstStyle/>
          <a:p>
            <a:r>
              <a:rPr lang="en-US" dirty="0"/>
              <a:t>Traffic load over 5 seconds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79284A-00AA-B0D3-F3B8-2DAF7FA7CCE8}"/>
                  </a:ext>
                </a:extLst>
              </p:cNvPr>
              <p:cNvSpPr>
                <a:spLocks noGrp="1"/>
              </p:cNvSpPr>
              <p:nvPr>
                <p:ph idx="1"/>
              </p:nvPr>
            </p:nvSpPr>
            <p:spPr>
              <a:xfrm>
                <a:off x="838200" y="1825625"/>
                <a:ext cx="4511919" cy="4351338"/>
              </a:xfrm>
            </p:spPr>
            <p:txBody>
              <a:bodyPr>
                <a:normAutofit/>
              </a:bodyPr>
              <a:lstStyle/>
              <a:p>
                <a:r>
                  <a:rPr lang="en-US" sz="3200" dirty="0"/>
                  <a:t>The aggregate traffic load over all routers, for AuthedIP, is </a:t>
                </a:r>
                <a14:m>
                  <m:oMath xmlns:m="http://schemas.openxmlformats.org/officeDocument/2006/math">
                    <m:r>
                      <a:rPr lang="en-US" sz="3200" i="1" dirty="0" smtClean="0">
                        <a:latin typeface="Cambria Math" panose="02040503050406030204" pitchFamily="18" charset="0"/>
                      </a:rPr>
                      <m:t>17%</m:t>
                    </m:r>
                  </m:oMath>
                </a14:m>
                <a:r>
                  <a:rPr lang="en-US" sz="3200" dirty="0"/>
                  <a:t> higher than IP. </a:t>
                </a:r>
              </a:p>
            </p:txBody>
          </p:sp>
        </mc:Choice>
        <mc:Fallback xmlns="">
          <p:sp>
            <p:nvSpPr>
              <p:cNvPr id="3" name="Content Placeholder 2">
                <a:extLst>
                  <a:ext uri="{FF2B5EF4-FFF2-40B4-BE49-F238E27FC236}">
                    <a16:creationId xmlns:a16="http://schemas.microsoft.com/office/drawing/2014/main" id="{7779284A-00AA-B0D3-F3B8-2DAF7FA7CCE8}"/>
                  </a:ext>
                </a:extLst>
              </p:cNvPr>
              <p:cNvSpPr>
                <a:spLocks noGrp="1" noRot="1" noChangeAspect="1" noMove="1" noResize="1" noEditPoints="1" noAdjustHandles="1" noChangeArrowheads="1" noChangeShapeType="1" noTextEdit="1"/>
              </p:cNvSpPr>
              <p:nvPr>
                <p:ph idx="1"/>
              </p:nvPr>
            </p:nvSpPr>
            <p:spPr>
              <a:xfrm>
                <a:off x="838200" y="1825625"/>
                <a:ext cx="4511919" cy="4351338"/>
              </a:xfrm>
              <a:blipFill>
                <a:blip r:embed="rId2"/>
                <a:stretch>
                  <a:fillRect l="-3108" t="-2941" r="-2703"/>
                </a:stretch>
              </a:blipFill>
            </p:spPr>
            <p:txBody>
              <a:bodyPr/>
              <a:lstStyle/>
              <a:p>
                <a:r>
                  <a:rPr lang="en-US">
                    <a:noFill/>
                  </a:rPr>
                  <a:t> </a:t>
                </a:r>
              </a:p>
            </p:txBody>
          </p:sp>
        </mc:Fallback>
      </mc:AlternateContent>
      <p:pic>
        <p:nvPicPr>
          <p:cNvPr id="4" name="Graphic 4">
            <a:extLst>
              <a:ext uri="{FF2B5EF4-FFF2-40B4-BE49-F238E27FC236}">
                <a16:creationId xmlns:a16="http://schemas.microsoft.com/office/drawing/2014/main" id="{875C9735-3914-333A-1E20-5528E60E148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414" y="1825625"/>
            <a:ext cx="5902967" cy="4590733"/>
          </a:xfrm>
          <a:prstGeom prst="rect">
            <a:avLst/>
          </a:prstGeom>
        </p:spPr>
      </p:pic>
    </p:spTree>
    <p:extLst>
      <p:ext uri="{BB962C8B-B14F-4D97-AF65-F5344CB8AC3E}">
        <p14:creationId xmlns:p14="http://schemas.microsoft.com/office/powerpoint/2010/main" val="991979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87423-B010-09F2-F14E-9B2238AC2D46}"/>
              </a:ext>
            </a:extLst>
          </p:cNvPr>
          <p:cNvSpPr>
            <a:spLocks noGrp="1"/>
          </p:cNvSpPr>
          <p:nvPr>
            <p:ph type="title"/>
          </p:nvPr>
        </p:nvSpPr>
        <p:spPr/>
        <p:txBody>
          <a:bodyPr/>
          <a:lstStyle/>
          <a:p>
            <a:r>
              <a:rPr lang="en-US" dirty="0"/>
              <a:t>Verification Power Puts a Bound on Throughput</a:t>
            </a:r>
          </a:p>
        </p:txBody>
      </p:sp>
      <p:sp>
        <p:nvSpPr>
          <p:cNvPr id="3" name="Content Placeholder 2">
            <a:extLst>
              <a:ext uri="{FF2B5EF4-FFF2-40B4-BE49-F238E27FC236}">
                <a16:creationId xmlns:a16="http://schemas.microsoft.com/office/drawing/2014/main" id="{7D7AFCE1-F2D5-39AB-DDCC-CBFDEAE447BD}"/>
              </a:ext>
            </a:extLst>
          </p:cNvPr>
          <p:cNvSpPr>
            <a:spLocks noGrp="1"/>
          </p:cNvSpPr>
          <p:nvPr>
            <p:ph idx="1"/>
          </p:nvPr>
        </p:nvSpPr>
        <p:spPr/>
        <p:txBody>
          <a:bodyPr>
            <a:normAutofit/>
          </a:bodyPr>
          <a:lstStyle/>
          <a:p>
            <a:r>
              <a:rPr lang="en-US" sz="3200" dirty="0"/>
              <a:t>One verifier server grants 15.1 GB/s of flux to enter the Inside. </a:t>
            </a:r>
          </a:p>
          <a:p>
            <a:r>
              <a:rPr lang="en-US" sz="3200" dirty="0"/>
              <a:t>This efficiency is achieved with a single-thread Python implementation on my laptop. </a:t>
            </a:r>
          </a:p>
        </p:txBody>
      </p:sp>
    </p:spTree>
    <p:extLst>
      <p:ext uri="{BB962C8B-B14F-4D97-AF65-F5344CB8AC3E}">
        <p14:creationId xmlns:p14="http://schemas.microsoft.com/office/powerpoint/2010/main" val="922712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AAE5A-DC29-4CC5-B39A-AB25262672F3}"/>
              </a:ext>
            </a:extLst>
          </p:cNvPr>
          <p:cNvSpPr>
            <a:spLocks noGrp="1"/>
          </p:cNvSpPr>
          <p:nvPr>
            <p:ph type="title"/>
          </p:nvPr>
        </p:nvSpPr>
        <p:spPr/>
        <p:txBody>
          <a:bodyPr/>
          <a:lstStyle/>
          <a:p>
            <a:r>
              <a:rPr lang="en-US" dirty="0"/>
              <a:t>A security problem with Ethane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B16B1F-B8CD-4ABF-B622-67D88DFF53F4}"/>
                  </a:ext>
                </a:extLst>
              </p:cNvPr>
              <p:cNvSpPr>
                <a:spLocks noGrp="1"/>
              </p:cNvSpPr>
              <p:nvPr>
                <p:ph idx="1"/>
              </p:nvPr>
            </p:nvSpPr>
            <p:spPr/>
            <p:txBody>
              <a:bodyPr>
                <a:normAutofit/>
              </a:bodyPr>
              <a:lstStyle/>
              <a:p>
                <a:r>
                  <a:rPr lang="en-US" sz="3200" b="1" dirty="0"/>
                  <a:t>User</a:t>
                </a:r>
                <a:r>
                  <a:rPr lang="en-US" sz="3200" dirty="0"/>
                  <a:t> </a:t>
                </a:r>
                <a:r>
                  <a:rPr lang="en-US" sz="3200" b="1" dirty="0"/>
                  <a:t>-?-</a:t>
                </a:r>
                <a:r>
                  <a:rPr lang="en-US" sz="3200" dirty="0"/>
                  <a:t> MAC </a:t>
                </a:r>
                <a:r>
                  <a:rPr lang="en-US" sz="3200" dirty="0" err="1"/>
                  <a:t>addr</a:t>
                </a:r>
                <a:r>
                  <a:rPr lang="en-US" sz="3200" dirty="0"/>
                  <a:t> – IP </a:t>
                </a:r>
                <a:r>
                  <a:rPr lang="en-US" sz="3200" dirty="0" err="1"/>
                  <a:t>addr</a:t>
                </a:r>
                <a:endParaRPr lang="en-US" sz="3200" dirty="0"/>
              </a:p>
              <a:p>
                <a:pPr lvl="1"/>
                <a14:m>
                  <m:oMath xmlns:m="http://schemas.openxmlformats.org/officeDocument/2006/math">
                    <m:r>
                      <a:rPr lang="en-US" sz="2800" b="0" i="1" smtClean="0">
                        <a:latin typeface="Cambria Math" panose="02040503050406030204" pitchFamily="18" charset="0"/>
                      </a:rPr>
                      <m:t>∴ </m:t>
                    </m:r>
                  </m:oMath>
                </a14:m>
                <a:r>
                  <a:rPr lang="en-US" sz="2800" dirty="0"/>
                  <a:t>Blind to: Multi-user </a:t>
                </a:r>
                <a:r>
                  <a:rPr lang="en-US" sz="2800" dirty="0" err="1"/>
                  <a:t>addr</a:t>
                </a:r>
                <a:r>
                  <a:rPr lang="en-US" sz="2800" dirty="0"/>
                  <a:t> sharing. </a:t>
                </a:r>
              </a:p>
              <a:p>
                <a:pPr lvl="1"/>
                <a:r>
                  <a:rPr lang="en-US" sz="2800" dirty="0"/>
                  <a:t>The core problem: No per-packet </a:t>
                </a:r>
                <a:r>
                  <a:rPr lang="en-US" sz="2800" i="1" dirty="0"/>
                  <a:t>user</a:t>
                </a:r>
                <a:r>
                  <a:rPr lang="en-US" sz="2800" dirty="0"/>
                  <a:t> verification! </a:t>
                </a:r>
              </a:p>
              <a:p>
                <a:endParaRPr lang="en-US" sz="3200" dirty="0"/>
              </a:p>
              <a:p>
                <a:r>
                  <a:rPr lang="en-US" sz="3200" dirty="0"/>
                  <a:t>Packet – </a:t>
                </a:r>
                <a:r>
                  <a:rPr lang="en-US" sz="3200" b="1" dirty="0"/>
                  <a:t>first Ethane router ingress port</a:t>
                </a:r>
                <a:r>
                  <a:rPr lang="en-US" sz="3200" dirty="0"/>
                  <a:t> </a:t>
                </a:r>
                <a:r>
                  <a:rPr lang="en-US" sz="3200" b="1" dirty="0"/>
                  <a:t>-?- </a:t>
                </a:r>
                <a:r>
                  <a:rPr lang="en-US" sz="3200" dirty="0"/>
                  <a:t>MAC </a:t>
                </a:r>
                <a:r>
                  <a:rPr lang="en-US" sz="3200" dirty="0" err="1"/>
                  <a:t>addr</a:t>
                </a:r>
                <a:r>
                  <a:rPr lang="en-US" sz="3200" dirty="0"/>
                  <a:t> – IP </a:t>
                </a:r>
                <a:r>
                  <a:rPr lang="en-US" sz="3200" dirty="0" err="1"/>
                  <a:t>addr</a:t>
                </a:r>
                <a:endParaRPr lang="en-US" sz="3200" dirty="0"/>
              </a:p>
              <a:p>
                <a:pPr lvl="1"/>
                <a14:m>
                  <m:oMath xmlns:m="http://schemas.openxmlformats.org/officeDocument/2006/math">
                    <m:r>
                      <a:rPr lang="en-US" sz="2800" b="0" i="1" smtClean="0">
                        <a:latin typeface="Cambria Math" panose="02040503050406030204" pitchFamily="18" charset="0"/>
                      </a:rPr>
                      <m:t>∴ </m:t>
                    </m:r>
                  </m:oMath>
                </a14:m>
                <a:r>
                  <a:rPr lang="en-US" sz="2800" dirty="0"/>
                  <a:t>Blind to: MAC spoofing. </a:t>
                </a:r>
              </a:p>
              <a:p>
                <a:pPr lvl="1"/>
                <a:r>
                  <a:rPr lang="en-US" sz="2800" dirty="0"/>
                  <a:t>The core problem: No </a:t>
                </a:r>
                <a:r>
                  <a:rPr lang="en-US" sz="2800" i="1" dirty="0"/>
                  <a:t>per-packet</a:t>
                </a:r>
                <a:r>
                  <a:rPr lang="en-US" sz="2800" dirty="0"/>
                  <a:t> user verification! </a:t>
                </a:r>
              </a:p>
            </p:txBody>
          </p:sp>
        </mc:Choice>
        <mc:Fallback xmlns="">
          <p:sp>
            <p:nvSpPr>
              <p:cNvPr id="3" name="Content Placeholder 2">
                <a:extLst>
                  <a:ext uri="{FF2B5EF4-FFF2-40B4-BE49-F238E27FC236}">
                    <a16:creationId xmlns:a16="http://schemas.microsoft.com/office/drawing/2014/main" id="{BEB16B1F-B8CD-4ABF-B622-67D88DFF53F4}"/>
                  </a:ext>
                </a:extLst>
              </p:cNvPr>
              <p:cNvSpPr>
                <a:spLocks noGrp="1" noRot="1" noChangeAspect="1" noMove="1" noResize="1" noEditPoints="1" noAdjustHandles="1" noChangeArrowheads="1" noChangeShapeType="1" noTextEdit="1"/>
              </p:cNvSpPr>
              <p:nvPr>
                <p:ph idx="1"/>
              </p:nvPr>
            </p:nvSpPr>
            <p:spPr>
              <a:blipFill>
                <a:blip r:embed="rId3"/>
                <a:stretch>
                  <a:fillRect l="-1333" t="-2941"/>
                </a:stretch>
              </a:blipFill>
            </p:spPr>
            <p:txBody>
              <a:bodyPr/>
              <a:lstStyle/>
              <a:p>
                <a:r>
                  <a:rPr lang="en-US">
                    <a:noFill/>
                  </a:rPr>
                  <a:t> </a:t>
                </a:r>
              </a:p>
            </p:txBody>
          </p:sp>
        </mc:Fallback>
      </mc:AlternateContent>
    </p:spTree>
    <p:extLst>
      <p:ext uri="{BB962C8B-B14F-4D97-AF65-F5344CB8AC3E}">
        <p14:creationId xmlns:p14="http://schemas.microsoft.com/office/powerpoint/2010/main" val="3386295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7C33-2034-B661-492A-3D05E30E973E}"/>
              </a:ext>
            </a:extLst>
          </p:cNvPr>
          <p:cNvSpPr>
            <a:spLocks noGrp="1"/>
          </p:cNvSpPr>
          <p:nvPr>
            <p:ph type="title"/>
          </p:nvPr>
        </p:nvSpPr>
        <p:spPr/>
        <p:txBody>
          <a:bodyPr/>
          <a:lstStyle/>
          <a:p>
            <a:r>
              <a:rPr lang="en-US" dirty="0"/>
              <a:t>Defending DoS</a:t>
            </a:r>
          </a:p>
        </p:txBody>
      </p:sp>
      <p:sp>
        <p:nvSpPr>
          <p:cNvPr id="3" name="Content Placeholder 2">
            <a:extLst>
              <a:ext uri="{FF2B5EF4-FFF2-40B4-BE49-F238E27FC236}">
                <a16:creationId xmlns:a16="http://schemas.microsoft.com/office/drawing/2014/main" id="{22C402EF-3A8F-BEF0-69F4-BB7B371C0605}"/>
              </a:ext>
            </a:extLst>
          </p:cNvPr>
          <p:cNvSpPr>
            <a:spLocks noGrp="1"/>
          </p:cNvSpPr>
          <p:nvPr>
            <p:ph idx="1"/>
          </p:nvPr>
        </p:nvSpPr>
        <p:spPr>
          <a:xfrm>
            <a:off x="465991" y="1517895"/>
            <a:ext cx="5380893" cy="4974980"/>
          </a:xfrm>
        </p:spPr>
        <p:txBody>
          <a:bodyPr>
            <a:normAutofit lnSpcReduction="10000"/>
          </a:bodyPr>
          <a:lstStyle/>
          <a:p>
            <a:r>
              <a:rPr lang="en-US" sz="3200" dirty="0"/>
              <a:t>Within &lt;1 sec, R1 enters the verify-then-forward mode. </a:t>
            </a:r>
          </a:p>
          <a:p>
            <a:pPr lvl="1"/>
            <a:r>
              <a:rPr lang="en-US" sz="2800" dirty="0"/>
              <a:t>R2 and E3 have only received 0.05 MB of DoS traffic. </a:t>
            </a:r>
          </a:p>
          <a:p>
            <a:r>
              <a:rPr lang="en-US" sz="3200" dirty="0"/>
              <a:t>Afterwards, all DoS traffic is redirected to V and gets dropped. </a:t>
            </a:r>
          </a:p>
          <a:p>
            <a:r>
              <a:rPr lang="en-US" sz="3200" dirty="0"/>
              <a:t>Total traffic load for AuthedIP is 36% lower than IP. Importantly, R2 and E3 are almost unaffected. </a:t>
            </a:r>
          </a:p>
        </p:txBody>
      </p:sp>
      <p:pic>
        <p:nvPicPr>
          <p:cNvPr id="5" name="Graphic 6">
            <a:extLst>
              <a:ext uri="{FF2B5EF4-FFF2-40B4-BE49-F238E27FC236}">
                <a16:creationId xmlns:a16="http://schemas.microsoft.com/office/drawing/2014/main" id="{9675DC24-06FA-368E-CF98-189A109C788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8233" y="1690688"/>
            <a:ext cx="6127228" cy="4764649"/>
          </a:xfrm>
          <a:prstGeom prst="rect">
            <a:avLst/>
          </a:prstGeom>
        </p:spPr>
      </p:pic>
    </p:spTree>
    <p:extLst>
      <p:ext uri="{BB962C8B-B14F-4D97-AF65-F5344CB8AC3E}">
        <p14:creationId xmlns:p14="http://schemas.microsoft.com/office/powerpoint/2010/main" val="3661201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7C33-2034-B661-492A-3D05E30E973E}"/>
              </a:ext>
            </a:extLst>
          </p:cNvPr>
          <p:cNvSpPr>
            <a:spLocks noGrp="1"/>
          </p:cNvSpPr>
          <p:nvPr>
            <p:ph type="title"/>
          </p:nvPr>
        </p:nvSpPr>
        <p:spPr/>
        <p:txBody>
          <a:bodyPr/>
          <a:lstStyle/>
          <a:p>
            <a:r>
              <a:rPr lang="en-US" dirty="0"/>
              <a:t>Defending DoS (cont’d)</a:t>
            </a:r>
          </a:p>
        </p:txBody>
      </p:sp>
      <p:sp>
        <p:nvSpPr>
          <p:cNvPr id="3" name="Content Placeholder 2">
            <a:extLst>
              <a:ext uri="{FF2B5EF4-FFF2-40B4-BE49-F238E27FC236}">
                <a16:creationId xmlns:a16="http://schemas.microsoft.com/office/drawing/2014/main" id="{22C402EF-3A8F-BEF0-69F4-BB7B371C0605}"/>
              </a:ext>
            </a:extLst>
          </p:cNvPr>
          <p:cNvSpPr>
            <a:spLocks noGrp="1"/>
          </p:cNvSpPr>
          <p:nvPr>
            <p:ph idx="1"/>
          </p:nvPr>
        </p:nvSpPr>
        <p:spPr>
          <a:xfrm>
            <a:off x="306265" y="1517895"/>
            <a:ext cx="5540620" cy="4974980"/>
          </a:xfrm>
        </p:spPr>
        <p:txBody>
          <a:bodyPr>
            <a:normAutofit/>
          </a:bodyPr>
          <a:lstStyle/>
          <a:p>
            <a:r>
              <a:rPr lang="en-US" sz="3200" dirty="0"/>
              <a:t>Surprisingly, even R1 experiences lower traffic load in AuthedIP than in IP! </a:t>
            </a:r>
          </a:p>
          <a:p>
            <a:pPr lvl="1"/>
            <a:r>
              <a:rPr lang="en-US" sz="2800" dirty="0"/>
              <a:t>That happens because V is CPU-bound, which makes R1’s output queue towards V full, which makes R1 forward less packets than in IP. </a:t>
            </a:r>
          </a:p>
          <a:p>
            <a:pPr lvl="1"/>
            <a:r>
              <a:rPr lang="en-US" sz="2800" dirty="0"/>
              <a:t>This is related to something I skipped in this presentation. Check out the report. </a:t>
            </a:r>
          </a:p>
        </p:txBody>
      </p:sp>
      <p:pic>
        <p:nvPicPr>
          <p:cNvPr id="5" name="Graphic 6">
            <a:extLst>
              <a:ext uri="{FF2B5EF4-FFF2-40B4-BE49-F238E27FC236}">
                <a16:creationId xmlns:a16="http://schemas.microsoft.com/office/drawing/2014/main" id="{9675DC24-06FA-368E-CF98-189A109C788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18233" y="1690688"/>
            <a:ext cx="6127228" cy="4764649"/>
          </a:xfrm>
          <a:prstGeom prst="rect">
            <a:avLst/>
          </a:prstGeom>
        </p:spPr>
      </p:pic>
    </p:spTree>
    <p:extLst>
      <p:ext uri="{BB962C8B-B14F-4D97-AF65-F5344CB8AC3E}">
        <p14:creationId xmlns:p14="http://schemas.microsoft.com/office/powerpoint/2010/main" val="87834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6AD7-71EA-1069-896C-5C3BAA69A790}"/>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77BE41CD-61A0-991E-BBF0-29F71AFC6D0D}"/>
              </a:ext>
            </a:extLst>
          </p:cNvPr>
          <p:cNvSpPr>
            <a:spLocks noGrp="1"/>
          </p:cNvSpPr>
          <p:nvPr>
            <p:ph idx="1"/>
          </p:nvPr>
        </p:nvSpPr>
        <p:spPr>
          <a:xfrm>
            <a:off x="838200" y="1825624"/>
            <a:ext cx="10515600" cy="4860925"/>
          </a:xfrm>
        </p:spPr>
        <p:txBody>
          <a:bodyPr>
            <a:normAutofit/>
          </a:bodyPr>
          <a:lstStyle/>
          <a:p>
            <a:r>
              <a:rPr lang="en-US" sz="3200" dirty="0"/>
              <a:t>Attacker can predict the timestamp. </a:t>
            </a:r>
          </a:p>
          <a:p>
            <a:pPr lvl="1"/>
            <a:r>
              <a:rPr lang="en-US" sz="2800" dirty="0"/>
              <a:t>Maybe: Controller announces a random </a:t>
            </a:r>
            <a:r>
              <a:rPr lang="en-US" sz="2800" i="1" dirty="0"/>
              <a:t>salt</a:t>
            </a:r>
            <a:r>
              <a:rPr lang="en-US" sz="2800" dirty="0"/>
              <a:t> every day, to be </a:t>
            </a:r>
            <a:r>
              <a:rPr lang="en-US" sz="2800" dirty="0">
                <a:latin typeface="Lucida Console" panose="020B0609040504020204" pitchFamily="49" charset="0"/>
              </a:rPr>
              <a:t>xor</a:t>
            </a:r>
            <a:r>
              <a:rPr lang="en-US" sz="2800" dirty="0"/>
              <a:t>-ed with the timestamp. </a:t>
            </a:r>
          </a:p>
          <a:p>
            <a:r>
              <a:rPr lang="en-US" sz="3200" dirty="0"/>
              <a:t>Conversations between routers, verifier servers, and the Controller are insecure. </a:t>
            </a:r>
          </a:p>
          <a:p>
            <a:pPr lvl="1"/>
            <a:r>
              <a:rPr lang="en-US" sz="2800" dirty="0"/>
              <a:t>An attacker can send fake “duplicated packets” to verifier servers, or send fake alerts to border routers, essentially playing AuthedIP against itself. </a:t>
            </a:r>
          </a:p>
          <a:p>
            <a:pPr lvl="1"/>
            <a:r>
              <a:rPr lang="en-US" sz="2800" dirty="0"/>
              <a:t>Maybe: encrypt. </a:t>
            </a:r>
          </a:p>
          <a:p>
            <a:pPr lvl="1"/>
            <a:r>
              <a:rPr lang="en-US" sz="2800" dirty="0"/>
              <a:t>Maybe: physical security. </a:t>
            </a:r>
          </a:p>
        </p:txBody>
      </p:sp>
    </p:spTree>
    <p:extLst>
      <p:ext uri="{BB962C8B-B14F-4D97-AF65-F5344CB8AC3E}">
        <p14:creationId xmlns:p14="http://schemas.microsoft.com/office/powerpoint/2010/main" val="3329465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510C-F532-AFDC-F03F-DCB6096103F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F792CD6-966B-E1B0-1880-872847E3C6A4}"/>
              </a:ext>
            </a:extLst>
          </p:cNvPr>
          <p:cNvSpPr>
            <a:spLocks noGrp="1"/>
          </p:cNvSpPr>
          <p:nvPr>
            <p:ph idx="1"/>
          </p:nvPr>
        </p:nvSpPr>
        <p:spPr/>
        <p:txBody>
          <a:bodyPr>
            <a:normAutofit/>
          </a:bodyPr>
          <a:lstStyle/>
          <a:p>
            <a:r>
              <a:rPr lang="en-US" sz="3200" dirty="0"/>
              <a:t>In this project I design and study AuthedIP, an augmentation to the Internet Protocol for the enterprise network. In an AuthedIP network, each packet is signed by a user. Non-users can be rejected within seconds. Anomalies can be traced back to its endorsing user. </a:t>
            </a:r>
          </a:p>
          <a:p>
            <a:r>
              <a:rPr lang="en-US" sz="3200" dirty="0"/>
              <a:t>Repo   : </a:t>
            </a:r>
            <a:r>
              <a:rPr lang="en-US" sz="2000" u="sng" dirty="0">
                <a:solidFill>
                  <a:srgbClr val="0000FF"/>
                </a:solidFill>
                <a:effectLst/>
                <a:latin typeface="Verdana" panose="020B0604030504040204" pitchFamily="34" charset="0"/>
                <a:ea typeface="Verdana" panose="020B0604030504040204" pitchFamily="34" charset="0"/>
                <a:cs typeface="Times New Roman" panose="02020603050405020304" pitchFamily="18" charset="0"/>
                <a:hlinkClick r:id="rId2"/>
              </a:rPr>
              <a:t>github.com/Daniel-Chin/AuthedIP</a:t>
            </a:r>
            <a:endParaRPr lang="en-US" sz="2000" dirty="0">
              <a:latin typeface="Verdana" panose="020B0604030504040204" pitchFamily="34" charset="0"/>
              <a:ea typeface="Verdana" panose="020B0604030504040204" pitchFamily="34" charset="0"/>
            </a:endParaRPr>
          </a:p>
          <a:p>
            <a:r>
              <a:rPr lang="en-US" sz="3200" dirty="0"/>
              <a:t>Report: </a:t>
            </a:r>
            <a:r>
              <a:rPr lang="en-US" sz="2000" u="sng" dirty="0">
                <a:solidFill>
                  <a:srgbClr val="0000FF"/>
                </a:solidFill>
                <a:latin typeface="Verdana" panose="020B0604030504040204" pitchFamily="34" charset="0"/>
                <a:ea typeface="Verdana" panose="020B060403050404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github.com/Daniel-Chin/AuthedIP/blob/main/report.pdf</a:t>
            </a:r>
            <a:endParaRPr lang="en-US" sz="2000" u="sng" dirty="0">
              <a:solidFill>
                <a:srgbClr val="0000FF"/>
              </a:solidFill>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60177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4284-0464-9D97-07A4-477CEE5D9BE7}"/>
              </a:ext>
            </a:extLst>
          </p:cNvPr>
          <p:cNvSpPr>
            <a:spLocks noGrp="1"/>
          </p:cNvSpPr>
          <p:nvPr>
            <p:ph type="title"/>
          </p:nvPr>
        </p:nvSpPr>
        <p:spPr/>
        <p:txBody>
          <a:bodyPr/>
          <a:lstStyle/>
          <a:p>
            <a:r>
              <a:rPr lang="en-US" dirty="0"/>
              <a:t>Thread model</a:t>
            </a:r>
          </a:p>
        </p:txBody>
      </p:sp>
      <p:sp>
        <p:nvSpPr>
          <p:cNvPr id="3" name="Content Placeholder 2">
            <a:extLst>
              <a:ext uri="{FF2B5EF4-FFF2-40B4-BE49-F238E27FC236}">
                <a16:creationId xmlns:a16="http://schemas.microsoft.com/office/drawing/2014/main" id="{6C5B2AF7-22AA-12DD-433D-3E300F2EFFAC}"/>
              </a:ext>
            </a:extLst>
          </p:cNvPr>
          <p:cNvSpPr>
            <a:spLocks noGrp="1"/>
          </p:cNvSpPr>
          <p:nvPr>
            <p:ph idx="1"/>
          </p:nvPr>
        </p:nvSpPr>
        <p:spPr/>
        <p:txBody>
          <a:bodyPr>
            <a:normAutofit/>
          </a:bodyPr>
          <a:lstStyle/>
          <a:p>
            <a:r>
              <a:rPr lang="en-US" sz="3200" dirty="0"/>
              <a:t>DoS attack: </a:t>
            </a:r>
          </a:p>
          <a:p>
            <a:pPr lvl="1"/>
            <a:r>
              <a:rPr lang="en-US" sz="2800" dirty="0"/>
              <a:t>From within the enterprise network / outside the network? </a:t>
            </a:r>
          </a:p>
          <a:p>
            <a:pPr lvl="1"/>
            <a:r>
              <a:rPr lang="en-US" sz="2800" dirty="0"/>
              <a:t>From user / non-user? </a:t>
            </a:r>
          </a:p>
          <a:p>
            <a:r>
              <a:rPr lang="en-US" sz="3200" dirty="0"/>
              <a:t>The Inside vs. the Outside. </a:t>
            </a:r>
          </a:p>
          <a:p>
            <a:pPr lvl="1"/>
            <a:r>
              <a:rPr lang="en-US" sz="2800" dirty="0"/>
              <a:t>The Inside is physically secure. </a:t>
            </a:r>
          </a:p>
        </p:txBody>
      </p:sp>
    </p:spTree>
    <p:extLst>
      <p:ext uri="{BB962C8B-B14F-4D97-AF65-F5344CB8AC3E}">
        <p14:creationId xmlns:p14="http://schemas.microsoft.com/office/powerpoint/2010/main" val="2401591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2E5ED-8EFE-D19D-DFA4-DC0A7108F9F4}"/>
              </a:ext>
            </a:extLst>
          </p:cNvPr>
          <p:cNvSpPr>
            <a:spLocks noGrp="1"/>
          </p:cNvSpPr>
          <p:nvPr>
            <p:ph type="title"/>
          </p:nvPr>
        </p:nvSpPr>
        <p:spPr/>
        <p:txBody>
          <a:bodyPr/>
          <a:lstStyle/>
          <a:p>
            <a:r>
              <a:rPr lang="en-US" dirty="0"/>
              <a:t>Overall design of AuthedIP</a:t>
            </a:r>
          </a:p>
        </p:txBody>
      </p:sp>
      <p:sp>
        <p:nvSpPr>
          <p:cNvPr id="3" name="Content Placeholder 2">
            <a:extLst>
              <a:ext uri="{FF2B5EF4-FFF2-40B4-BE49-F238E27FC236}">
                <a16:creationId xmlns:a16="http://schemas.microsoft.com/office/drawing/2014/main" id="{04734B8F-0125-B606-842F-F89169167AF0}"/>
              </a:ext>
            </a:extLst>
          </p:cNvPr>
          <p:cNvSpPr>
            <a:spLocks noGrp="1"/>
          </p:cNvSpPr>
          <p:nvPr>
            <p:ph idx="1"/>
          </p:nvPr>
        </p:nvSpPr>
        <p:spPr/>
        <p:txBody>
          <a:bodyPr/>
          <a:lstStyle/>
          <a:p>
            <a:r>
              <a:rPr lang="en-US" dirty="0"/>
              <a:t>Each user’s RSA public key is registered with the Controller. </a:t>
            </a:r>
          </a:p>
          <a:p>
            <a:r>
              <a:rPr lang="en-US" dirty="0"/>
              <a:t>Each IP packet is signed by a user. </a:t>
            </a:r>
          </a:p>
          <a:p>
            <a:r>
              <a:rPr lang="en-US" dirty="0"/>
              <a:t>Routers forward packets, but duplicate some of them to the nearest verifier server. </a:t>
            </a:r>
          </a:p>
          <a:p>
            <a:r>
              <a:rPr lang="en-US" dirty="0"/>
              <a:t>Verifier servers check the packets’ signature. If verification fails, alert the responsible router. </a:t>
            </a:r>
          </a:p>
          <a:p>
            <a:r>
              <a:rPr lang="en-US" dirty="0"/>
              <a:t>When sufficiently alerted, routers enter the verify-then-forward mode to reject unverified packets. </a:t>
            </a:r>
          </a:p>
          <a:p>
            <a:endParaRPr lang="en-US" dirty="0"/>
          </a:p>
        </p:txBody>
      </p:sp>
    </p:spTree>
    <p:extLst>
      <p:ext uri="{BB962C8B-B14F-4D97-AF65-F5344CB8AC3E}">
        <p14:creationId xmlns:p14="http://schemas.microsoft.com/office/powerpoint/2010/main" val="4010929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51EE-850D-1BF7-6716-05997864DCAC}"/>
              </a:ext>
            </a:extLst>
          </p:cNvPr>
          <p:cNvSpPr>
            <a:spLocks noGrp="1"/>
          </p:cNvSpPr>
          <p:nvPr>
            <p:ph type="title"/>
          </p:nvPr>
        </p:nvSpPr>
        <p:spPr/>
        <p:txBody>
          <a:bodyPr/>
          <a:lstStyle/>
          <a:p>
            <a:r>
              <a:rPr lang="en-US" dirty="0"/>
              <a:t>User registration</a:t>
            </a:r>
          </a:p>
        </p:txBody>
      </p:sp>
      <p:sp>
        <p:nvSpPr>
          <p:cNvPr id="3" name="Content Placeholder 2">
            <a:extLst>
              <a:ext uri="{FF2B5EF4-FFF2-40B4-BE49-F238E27FC236}">
                <a16:creationId xmlns:a16="http://schemas.microsoft.com/office/drawing/2014/main" id="{9BA08435-D253-1B7B-4444-98664E6060D6}"/>
              </a:ext>
            </a:extLst>
          </p:cNvPr>
          <p:cNvSpPr>
            <a:spLocks noGrp="1"/>
          </p:cNvSpPr>
          <p:nvPr>
            <p:ph idx="1"/>
          </p:nvPr>
        </p:nvSpPr>
        <p:spPr/>
        <p:txBody>
          <a:bodyPr>
            <a:normAutofit/>
          </a:bodyPr>
          <a:lstStyle/>
          <a:p>
            <a:r>
              <a:rPr lang="en-US" sz="3200" dirty="0"/>
              <a:t>Public key: 512-bit. </a:t>
            </a:r>
          </a:p>
          <a:p>
            <a:r>
              <a:rPr lang="en-US" sz="3200" dirty="0"/>
              <a:t>Public key ID: 64-bit. </a:t>
            </a:r>
          </a:p>
          <a:p>
            <a:r>
              <a:rPr lang="en-US" sz="3200" dirty="0"/>
              <a:t>The Controller stores a hash table that maps public key IDs to public keys. </a:t>
            </a:r>
          </a:p>
        </p:txBody>
      </p:sp>
    </p:spTree>
    <p:extLst>
      <p:ext uri="{BB962C8B-B14F-4D97-AF65-F5344CB8AC3E}">
        <p14:creationId xmlns:p14="http://schemas.microsoft.com/office/powerpoint/2010/main" val="56312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DC3FC-9D17-0874-B1C7-EC740236FFDB}"/>
              </a:ext>
            </a:extLst>
          </p:cNvPr>
          <p:cNvSpPr>
            <a:spLocks noGrp="1"/>
          </p:cNvSpPr>
          <p:nvPr>
            <p:ph type="title"/>
          </p:nvPr>
        </p:nvSpPr>
        <p:spPr/>
        <p:txBody>
          <a:bodyPr/>
          <a:lstStyle/>
          <a:p>
            <a:r>
              <a:rPr lang="en-US" dirty="0"/>
              <a:t>Packet</a:t>
            </a:r>
          </a:p>
        </p:txBody>
      </p:sp>
      <p:sp>
        <p:nvSpPr>
          <p:cNvPr id="3" name="Content Placeholder 2">
            <a:extLst>
              <a:ext uri="{FF2B5EF4-FFF2-40B4-BE49-F238E27FC236}">
                <a16:creationId xmlns:a16="http://schemas.microsoft.com/office/drawing/2014/main" id="{0CA4FFDC-6D2E-A155-40CF-668B67855120}"/>
              </a:ext>
            </a:extLst>
          </p:cNvPr>
          <p:cNvSpPr>
            <a:spLocks noGrp="1"/>
          </p:cNvSpPr>
          <p:nvPr>
            <p:ph idx="1"/>
          </p:nvPr>
        </p:nvSpPr>
        <p:spPr/>
        <p:txBody>
          <a:bodyPr>
            <a:normAutofit/>
          </a:bodyPr>
          <a:lstStyle/>
          <a:p>
            <a:r>
              <a:rPr lang="en-US" sz="3200" dirty="0"/>
              <a:t>In addition to an IP packet, an AuthedIP packet has three extra fields: </a:t>
            </a:r>
          </a:p>
          <a:p>
            <a:pPr lvl="1"/>
            <a:r>
              <a:rPr lang="en-US" sz="2800" dirty="0"/>
              <a:t>timestamp (16 bytes), </a:t>
            </a:r>
          </a:p>
          <a:p>
            <a:pPr lvl="1"/>
            <a:r>
              <a:rPr lang="en-US" sz="2800" dirty="0"/>
              <a:t>public key ID (8 bytes), </a:t>
            </a:r>
          </a:p>
          <a:p>
            <a:pPr lvl="1"/>
            <a:r>
              <a:rPr lang="en-US" sz="2800" dirty="0"/>
              <a:t>signature (64 bytes). </a:t>
            </a:r>
          </a:p>
          <a:p>
            <a:r>
              <a:rPr lang="en-US" sz="3200" dirty="0"/>
              <a:t>The signature is an RSA signature of the SHA-256 hash of the packet’s </a:t>
            </a:r>
            <a:r>
              <a:rPr lang="en-US" sz="3200" i="1" dirty="0"/>
              <a:t>identity</a:t>
            </a:r>
            <a:r>
              <a:rPr lang="en-US" sz="3200" dirty="0"/>
              <a:t>. The packet’s identity is the 24-byte concatenation of its timestamp, its source address, and its destination address. </a:t>
            </a:r>
          </a:p>
        </p:txBody>
      </p:sp>
    </p:spTree>
    <p:extLst>
      <p:ext uri="{BB962C8B-B14F-4D97-AF65-F5344CB8AC3E}">
        <p14:creationId xmlns:p14="http://schemas.microsoft.com/office/powerpoint/2010/main" val="3484247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7073D-9108-8963-2AA2-90BD3A7D6DE6}"/>
              </a:ext>
            </a:extLst>
          </p:cNvPr>
          <p:cNvSpPr>
            <a:spLocks noGrp="1"/>
          </p:cNvSpPr>
          <p:nvPr>
            <p:ph type="title"/>
          </p:nvPr>
        </p:nvSpPr>
        <p:spPr/>
        <p:txBody>
          <a:bodyPr/>
          <a:lstStyle/>
          <a:p>
            <a:r>
              <a:rPr lang="en-US" dirty="0"/>
              <a:t>Router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4CD493-88E1-0E9F-4F31-E0A6269B14CF}"/>
                  </a:ext>
                </a:extLst>
              </p:cNvPr>
              <p:cNvSpPr>
                <a:spLocks noGrp="1"/>
              </p:cNvSpPr>
              <p:nvPr>
                <p:ph idx="1"/>
              </p:nvPr>
            </p:nvSpPr>
            <p:spPr/>
            <p:txBody>
              <a:bodyPr>
                <a:normAutofit/>
              </a:bodyPr>
              <a:lstStyle/>
              <a:p>
                <a:r>
                  <a:rPr lang="en-US" sz="3200" dirty="0"/>
                  <a:t>Every border router has to be an AuthedIP router. </a:t>
                </a:r>
              </a:p>
              <a:p>
                <a:r>
                  <a:rPr lang="en-US" sz="3200" dirty="0"/>
                  <a:t>An AuthedIP router maintains a suspicion score, </a:t>
                </a:r>
                <a14:m>
                  <m:oMath xmlns:m="http://schemas.openxmlformats.org/officeDocument/2006/math">
                    <m:r>
                      <a:rPr lang="en-US" sz="3200" i="1" dirty="0" smtClean="0">
                        <a:latin typeface="Cambria Math" panose="02040503050406030204" pitchFamily="18" charset="0"/>
                      </a:rPr>
                      <m:t>𝑠𝑢𝑠</m:t>
                    </m:r>
                  </m:oMath>
                </a14:m>
                <a:r>
                  <a:rPr lang="en-US" sz="3200" dirty="0"/>
                  <a:t>, for each of its ingress port. </a:t>
                </a:r>
                <a14:m>
                  <m:oMath xmlns:m="http://schemas.openxmlformats.org/officeDocument/2006/math">
                    <m:r>
                      <a:rPr lang="en-US" sz="3200" i="1" dirty="0" smtClean="0">
                        <a:latin typeface="Cambria Math" panose="02040503050406030204" pitchFamily="18" charset="0"/>
                      </a:rPr>
                      <m:t>𝑠𝑢𝑠</m:t>
                    </m:r>
                  </m:oMath>
                </a14:m>
                <a:r>
                  <a:rPr lang="en-US" sz="3200" dirty="0"/>
                  <a:t> is the only persistent state, and is initialized to be zero for every port. </a:t>
                </a:r>
              </a:p>
              <a:p>
                <a:r>
                  <a:rPr lang="en-US" sz="3200" dirty="0">
                    <a:effectLst/>
                    <a:cs typeface="Times New Roman" panose="02020603050405020304" pitchFamily="18" charset="0"/>
                  </a:rPr>
                  <a:t>Probability to check a packet </a:t>
                </a:r>
                <a14:m>
                  <m:oMath xmlns:m="http://schemas.openxmlformats.org/officeDocument/2006/math">
                    <m:sSub>
                      <m:sSubPr>
                        <m:ctrlPr>
                          <a:rPr lang="en-US" sz="3200" i="1" smtClean="0">
                            <a:effectLst/>
                            <a:latin typeface="Cambria Math" panose="02040503050406030204" pitchFamily="18" charset="0"/>
                            <a:cs typeface="Times New Roman" panose="02020603050405020304" pitchFamily="18" charset="0"/>
                          </a:rPr>
                        </m:ctrlPr>
                      </m:sSubPr>
                      <m:e>
                        <m:r>
                          <a:rPr lang="en-US" sz="3200" i="1">
                            <a:effectLst/>
                            <a:latin typeface="Cambria Math" panose="02040503050406030204" pitchFamily="18" charset="0"/>
                            <a:ea typeface="DengXian" panose="02010600030101010101" pitchFamily="2" charset="-122"/>
                            <a:cs typeface="Times New Roman" panose="02020603050405020304" pitchFamily="18" charset="0"/>
                          </a:rPr>
                          <m:t>𝑃</m:t>
                        </m:r>
                      </m:e>
                      <m:sub>
                        <m:r>
                          <a:rPr lang="en-US" sz="3200" i="1">
                            <a:effectLst/>
                            <a:latin typeface="Cambria Math" panose="02040503050406030204" pitchFamily="18" charset="0"/>
                            <a:ea typeface="DengXian" panose="02010600030101010101" pitchFamily="2" charset="-122"/>
                            <a:cs typeface="Times New Roman" panose="02020603050405020304" pitchFamily="18" charset="0"/>
                          </a:rPr>
                          <m:t>𝑐</m:t>
                        </m:r>
                      </m:sub>
                    </m:sSub>
                    <m:r>
                      <a:rPr lang="en-US" sz="3200" i="1">
                        <a:effectLst/>
                        <a:latin typeface="Cambria Math" panose="02040503050406030204" pitchFamily="18" charset="0"/>
                        <a:ea typeface="DengXian" panose="02010600030101010101" pitchFamily="2" charset="-122"/>
                        <a:cs typeface="Times New Roman" panose="02020603050405020304" pitchFamily="18" charset="0"/>
                      </a:rPr>
                      <m:t>=10%×</m:t>
                    </m:r>
                    <m:d>
                      <m:dPr>
                        <m:ctrlPr>
                          <a:rPr lang="en-US" sz="3200" i="1">
                            <a:effectLst/>
                            <a:latin typeface="Cambria Math" panose="02040503050406030204" pitchFamily="18" charset="0"/>
                            <a:cs typeface="Times New Roman" panose="02020603050405020304" pitchFamily="18" charset="0"/>
                          </a:rPr>
                        </m:ctrlPr>
                      </m:dPr>
                      <m:e>
                        <m:r>
                          <a:rPr lang="en-US" sz="3200" i="1">
                            <a:effectLst/>
                            <a:latin typeface="Cambria Math" panose="02040503050406030204" pitchFamily="18" charset="0"/>
                            <a:ea typeface="DengXian" panose="02010600030101010101" pitchFamily="2" charset="-122"/>
                            <a:cs typeface="Times New Roman" panose="02020603050405020304" pitchFamily="18" charset="0"/>
                          </a:rPr>
                          <m:t>1+</m:t>
                        </m:r>
                        <m:f>
                          <m:fPr>
                            <m:ctrlPr>
                              <a:rPr lang="en-US" sz="3200" i="1">
                                <a:effectLst/>
                                <a:latin typeface="Cambria Math" panose="02040503050406030204" pitchFamily="18" charset="0"/>
                                <a:cs typeface="Times New Roman" panose="02020603050405020304" pitchFamily="18" charset="0"/>
                              </a:rPr>
                            </m:ctrlPr>
                          </m:fPr>
                          <m:num>
                            <m:r>
                              <a:rPr lang="en-US" sz="3200" i="1">
                                <a:effectLst/>
                                <a:latin typeface="Cambria Math" panose="02040503050406030204" pitchFamily="18" charset="0"/>
                                <a:ea typeface="DengXian" panose="02010600030101010101" pitchFamily="2" charset="-122"/>
                                <a:cs typeface="Times New Roman" panose="02020603050405020304" pitchFamily="18" charset="0"/>
                              </a:rPr>
                              <m:t>𝑠𝑢𝑠</m:t>
                            </m:r>
                          </m:num>
                          <m:den>
                            <m:r>
                              <a:rPr lang="en-US" sz="3200" i="1">
                                <a:effectLst/>
                                <a:latin typeface="Cambria Math" panose="02040503050406030204" pitchFamily="18" charset="0"/>
                                <a:ea typeface="DengXian" panose="02010600030101010101" pitchFamily="2" charset="-122"/>
                                <a:cs typeface="Times New Roman" panose="02020603050405020304" pitchFamily="18" charset="0"/>
                              </a:rPr>
                              <m:t>10</m:t>
                            </m:r>
                          </m:den>
                        </m:f>
                      </m:e>
                    </m:d>
                    <m:r>
                      <a:rPr lang="en-US" sz="3200" b="0" i="1" smtClean="0">
                        <a:effectLst/>
                        <a:latin typeface="Cambria Math" panose="02040503050406030204" pitchFamily="18" charset="0"/>
                        <a:ea typeface="DengXian" panose="02010600030101010101" pitchFamily="2" charset="-122"/>
                        <a:cs typeface="Times New Roman" panose="02020603050405020304" pitchFamily="18" charset="0"/>
                      </a:rPr>
                      <m:t>.</m:t>
                    </m:r>
                  </m:oMath>
                </a14:m>
                <a:endParaRPr lang="en-US" sz="4800" dirty="0"/>
              </a:p>
              <a:p>
                <a:r>
                  <a:rPr lang="en-US" sz="3200" dirty="0"/>
                  <a:t>Receiving an alert increments </a:t>
                </a:r>
                <a14:m>
                  <m:oMath xmlns:m="http://schemas.openxmlformats.org/officeDocument/2006/math">
                    <m:r>
                      <a:rPr lang="en-US" sz="3200" b="0" i="1" smtClean="0">
                        <a:latin typeface="Cambria Math" panose="02040503050406030204" pitchFamily="18" charset="0"/>
                      </a:rPr>
                      <m:t>𝑠𝑢𝑠</m:t>
                    </m:r>
                  </m:oMath>
                </a14:m>
                <a:r>
                  <a:rPr lang="en-US" sz="3200" dirty="0"/>
                  <a:t> by </a:t>
                </a:r>
                <a14:m>
                  <m:oMath xmlns:m="http://schemas.openxmlformats.org/officeDocument/2006/math">
                    <m:r>
                      <a:rPr lang="en-US" sz="3200" b="0" i="1" smtClean="0">
                        <a:latin typeface="Cambria Math" panose="02040503050406030204" pitchFamily="18" charset="0"/>
                      </a:rPr>
                      <m:t>1</m:t>
                    </m:r>
                  </m:oMath>
                </a14:m>
                <a:r>
                  <a:rPr lang="en-US" sz="3200" dirty="0"/>
                  <a:t>. </a:t>
                </a:r>
                <a14:m>
                  <m:oMath xmlns:m="http://schemas.openxmlformats.org/officeDocument/2006/math">
                    <m:r>
                      <a:rPr lang="en-US" sz="3200" b="0" i="1" smtClean="0">
                        <a:latin typeface="Cambria Math" panose="02040503050406030204" pitchFamily="18" charset="0"/>
                      </a:rPr>
                      <m:t>𝑠𝑢𝑠</m:t>
                    </m:r>
                  </m:oMath>
                </a14:m>
                <a:r>
                  <a:rPr lang="en-US" sz="3200" dirty="0"/>
                  <a:t> naturally decays over time. </a:t>
                </a:r>
              </a:p>
            </p:txBody>
          </p:sp>
        </mc:Choice>
        <mc:Fallback xmlns="">
          <p:sp>
            <p:nvSpPr>
              <p:cNvPr id="3" name="Content Placeholder 2">
                <a:extLst>
                  <a:ext uri="{FF2B5EF4-FFF2-40B4-BE49-F238E27FC236}">
                    <a16:creationId xmlns:a16="http://schemas.microsoft.com/office/drawing/2014/main" id="{F04CD493-88E1-0E9F-4F31-E0A6269B14CF}"/>
                  </a:ext>
                </a:extLst>
              </p:cNvPr>
              <p:cNvSpPr>
                <a:spLocks noGrp="1" noRot="1" noChangeAspect="1" noMove="1" noResize="1" noEditPoints="1" noAdjustHandles="1" noChangeArrowheads="1" noChangeShapeType="1" noTextEdit="1"/>
              </p:cNvSpPr>
              <p:nvPr>
                <p:ph idx="1"/>
              </p:nvPr>
            </p:nvSpPr>
            <p:spPr>
              <a:blipFill>
                <a:blip r:embed="rId3"/>
                <a:stretch>
                  <a:fillRect l="-1333" t="-2941" r="-870"/>
                </a:stretch>
              </a:blipFill>
            </p:spPr>
            <p:txBody>
              <a:bodyPr/>
              <a:lstStyle/>
              <a:p>
                <a:r>
                  <a:rPr lang="en-US">
                    <a:noFill/>
                  </a:rPr>
                  <a:t> </a:t>
                </a:r>
              </a:p>
            </p:txBody>
          </p:sp>
        </mc:Fallback>
      </mc:AlternateContent>
    </p:spTree>
    <p:extLst>
      <p:ext uri="{BB962C8B-B14F-4D97-AF65-F5344CB8AC3E}">
        <p14:creationId xmlns:p14="http://schemas.microsoft.com/office/powerpoint/2010/main" val="2810231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E062-843A-8B83-F894-898B8F1CF83E}"/>
              </a:ext>
            </a:extLst>
          </p:cNvPr>
          <p:cNvSpPr>
            <a:spLocks noGrp="1"/>
          </p:cNvSpPr>
          <p:nvPr>
            <p:ph type="title"/>
          </p:nvPr>
        </p:nvSpPr>
        <p:spPr/>
        <p:txBody>
          <a:bodyPr/>
          <a:lstStyle/>
          <a:p>
            <a:r>
              <a:rPr lang="en-US" dirty="0"/>
              <a:t>Router (cont’d)</a:t>
            </a:r>
          </a:p>
        </p:txBody>
      </p:sp>
      <p:sp>
        <p:nvSpPr>
          <p:cNvPr id="3" name="Content Placeholder 2">
            <a:extLst>
              <a:ext uri="{FF2B5EF4-FFF2-40B4-BE49-F238E27FC236}">
                <a16:creationId xmlns:a16="http://schemas.microsoft.com/office/drawing/2014/main" id="{2A13727C-40E1-C667-425D-283F33676B0E}"/>
              </a:ext>
            </a:extLst>
          </p:cNvPr>
          <p:cNvSpPr>
            <a:spLocks noGrp="1"/>
          </p:cNvSpPr>
          <p:nvPr>
            <p:ph idx="1"/>
          </p:nvPr>
        </p:nvSpPr>
        <p:spPr/>
        <p:txBody>
          <a:bodyPr>
            <a:normAutofit/>
          </a:bodyPr>
          <a:lstStyle/>
          <a:p>
            <a:r>
              <a:rPr lang="en-US" sz="3200" dirty="0"/>
              <a:t>Wrap to-check packet and send to the nearest verifier server. </a:t>
            </a:r>
          </a:p>
          <a:p>
            <a:r>
              <a:rPr lang="en-US" sz="3200" dirty="0"/>
              <a:t>The wrapper packet contains two extra fields: </a:t>
            </a:r>
          </a:p>
          <a:p>
            <a:pPr lvl="1"/>
            <a:r>
              <a:rPr lang="en-US" sz="2800" dirty="0"/>
              <a:t>a 5-byte field that identifies the ingress port; </a:t>
            </a:r>
          </a:p>
          <a:p>
            <a:pPr lvl="1"/>
            <a:r>
              <a:rPr lang="en-US" sz="2800" dirty="0"/>
              <a:t>a 1-byte flag: whether the verifier server should forward this packet to its original destination. </a:t>
            </a:r>
          </a:p>
        </p:txBody>
      </p:sp>
    </p:spTree>
    <p:extLst>
      <p:ext uri="{BB962C8B-B14F-4D97-AF65-F5344CB8AC3E}">
        <p14:creationId xmlns:p14="http://schemas.microsoft.com/office/powerpoint/2010/main" val="1329637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C01F8-7AD6-3303-133B-0A0F0D95C24A}"/>
              </a:ext>
            </a:extLst>
          </p:cNvPr>
          <p:cNvSpPr>
            <a:spLocks noGrp="1"/>
          </p:cNvSpPr>
          <p:nvPr>
            <p:ph type="title"/>
          </p:nvPr>
        </p:nvSpPr>
        <p:spPr/>
        <p:txBody>
          <a:bodyPr/>
          <a:lstStyle/>
          <a:p>
            <a:r>
              <a:rPr lang="en-US" dirty="0"/>
              <a:t>Verifier server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3FFFF4-EAFB-0C9A-225C-5018680B5CE6}"/>
                  </a:ext>
                </a:extLst>
              </p:cNvPr>
              <p:cNvSpPr>
                <a:spLocks noGrp="1"/>
              </p:cNvSpPr>
              <p:nvPr>
                <p:ph idx="1"/>
              </p:nvPr>
            </p:nvSpPr>
            <p:spPr/>
            <p:txBody>
              <a:bodyPr>
                <a:normAutofit/>
              </a:bodyPr>
              <a:lstStyle/>
              <a:p>
                <a:r>
                  <a:rPr lang="en-US" sz="3200" dirty="0"/>
                  <a:t>Keeps an up-to-date copy of the hash table of public keys via TCP sessions with the Controller. </a:t>
                </a:r>
              </a:p>
              <a:p>
                <a:r>
                  <a:rPr lang="en-US" sz="3200" dirty="0"/>
                  <a:t>For every packet, the verifier server checks three things: </a:t>
                </a:r>
              </a:p>
              <a:p>
                <a:pPr lvl="1"/>
                <a:r>
                  <a:rPr lang="en-US" sz="2800" dirty="0"/>
                  <a:t>The timestamp is fresh. Specifically, less than 10 seconds old. </a:t>
                </a:r>
              </a:p>
              <a:p>
                <a:pPr lvl="1"/>
                <a:r>
                  <a:rPr lang="en-US" sz="2800" dirty="0"/>
                  <a:t>The public key ID is in the hash table, and resolves to public key </a:t>
                </a:r>
                <a14:m>
                  <m:oMath xmlns:m="http://schemas.openxmlformats.org/officeDocument/2006/math">
                    <m:r>
                      <a:rPr lang="en-US" sz="2800" i="1" dirty="0" smtClean="0">
                        <a:latin typeface="Cambria Math" panose="02040503050406030204" pitchFamily="18" charset="0"/>
                      </a:rPr>
                      <m:t>𝑥</m:t>
                    </m:r>
                  </m:oMath>
                </a14:m>
                <a:r>
                  <a:rPr lang="en-US" sz="2800" dirty="0"/>
                  <a:t>. </a:t>
                </a:r>
              </a:p>
              <a:p>
                <a:pPr lvl="1"/>
                <a:r>
                  <a:rPr lang="en-US" sz="2800" dirty="0"/>
                  <a:t>The RSA signature of the packet can be verified with </a:t>
                </a:r>
                <a14:m>
                  <m:oMath xmlns:m="http://schemas.openxmlformats.org/officeDocument/2006/math">
                    <m:r>
                      <a:rPr lang="en-US" sz="2800" i="1" dirty="0" smtClean="0">
                        <a:latin typeface="Cambria Math" panose="02040503050406030204" pitchFamily="18" charset="0"/>
                      </a:rPr>
                      <m:t>𝑥</m:t>
                    </m:r>
                  </m:oMath>
                </a14:m>
                <a:r>
                  <a:rPr lang="en-US" sz="2800" dirty="0"/>
                  <a:t>. </a:t>
                </a:r>
              </a:p>
              <a:p>
                <a:r>
                  <a:rPr lang="en-US" sz="3200" dirty="0"/>
                  <a:t>Fail? Alert the router to raise </a:t>
                </a:r>
                <a14:m>
                  <m:oMath xmlns:m="http://schemas.openxmlformats.org/officeDocument/2006/math">
                    <m:r>
                      <a:rPr lang="en-US" sz="3200" b="0" i="1" smtClean="0">
                        <a:latin typeface="Cambria Math" panose="02040503050406030204" pitchFamily="18" charset="0"/>
                      </a:rPr>
                      <m:t>𝑠𝑢𝑠</m:t>
                    </m:r>
                  </m:oMath>
                </a14:m>
                <a:r>
                  <a:rPr lang="en-US" sz="3200" dirty="0"/>
                  <a:t>. </a:t>
                </a:r>
              </a:p>
            </p:txBody>
          </p:sp>
        </mc:Choice>
        <mc:Fallback xmlns="">
          <p:sp>
            <p:nvSpPr>
              <p:cNvPr id="3" name="Content Placeholder 2">
                <a:extLst>
                  <a:ext uri="{FF2B5EF4-FFF2-40B4-BE49-F238E27FC236}">
                    <a16:creationId xmlns:a16="http://schemas.microsoft.com/office/drawing/2014/main" id="{993FFFF4-EAFB-0C9A-225C-5018680B5CE6}"/>
                  </a:ext>
                </a:extLst>
              </p:cNvPr>
              <p:cNvSpPr>
                <a:spLocks noGrp="1" noRot="1" noChangeAspect="1" noMove="1" noResize="1" noEditPoints="1" noAdjustHandles="1" noChangeArrowheads="1" noChangeShapeType="1" noTextEdit="1"/>
              </p:cNvSpPr>
              <p:nvPr>
                <p:ph idx="1"/>
              </p:nvPr>
            </p:nvSpPr>
            <p:spPr>
              <a:blipFill>
                <a:blip r:embed="rId2"/>
                <a:stretch>
                  <a:fillRect l="-1333" t="-2941" r="-1101"/>
                </a:stretch>
              </a:blipFill>
            </p:spPr>
            <p:txBody>
              <a:bodyPr/>
              <a:lstStyle/>
              <a:p>
                <a:r>
                  <a:rPr lang="en-US">
                    <a:noFill/>
                  </a:rPr>
                  <a:t> </a:t>
                </a:r>
              </a:p>
            </p:txBody>
          </p:sp>
        </mc:Fallback>
      </mc:AlternateContent>
    </p:spTree>
    <p:extLst>
      <p:ext uri="{BB962C8B-B14F-4D97-AF65-F5344CB8AC3E}">
        <p14:creationId xmlns:p14="http://schemas.microsoft.com/office/powerpoint/2010/main" val="441306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1854</Words>
  <Application>Microsoft Office PowerPoint</Application>
  <PresentationFormat>Widescreen</PresentationFormat>
  <Paragraphs>130</Paragraphs>
  <Slides>23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Cambria Math</vt:lpstr>
      <vt:lpstr>Lucida Console</vt:lpstr>
      <vt:lpstr>Times New Roman</vt:lpstr>
      <vt:lpstr>Verdana</vt:lpstr>
      <vt:lpstr>Office Theme</vt:lpstr>
      <vt:lpstr>AuthedIP:  Authenticated IP Layer</vt:lpstr>
      <vt:lpstr>A security problem with Ethane</vt:lpstr>
      <vt:lpstr>Thread model</vt:lpstr>
      <vt:lpstr>Overall design of AuthedIP</vt:lpstr>
      <vt:lpstr>User registration</vt:lpstr>
      <vt:lpstr>Packet</vt:lpstr>
      <vt:lpstr>Router</vt:lpstr>
      <vt:lpstr>Router (cont’d)</vt:lpstr>
      <vt:lpstr>Verifier server</vt:lpstr>
      <vt:lpstr>Controller</vt:lpstr>
      <vt:lpstr>End host</vt:lpstr>
      <vt:lpstr>Active subscription? </vt:lpstr>
      <vt:lpstr>How to DoS AuthedIP</vt:lpstr>
      <vt:lpstr>After an Attack</vt:lpstr>
      <vt:lpstr>Simulation Results</vt:lpstr>
      <vt:lpstr>The simulated network</vt:lpstr>
      <vt:lpstr>Latency</vt:lpstr>
      <vt:lpstr>Traffic load over 5 seconds </vt:lpstr>
      <vt:lpstr>Verification Power Puts a Bound on Throughput</vt:lpstr>
      <vt:lpstr>Defending DoS</vt:lpstr>
      <vt:lpstr>Defending DoS (cont’d)</vt:lpstr>
      <vt:lpstr>Limitations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AuthedIP</dc:title>
  <dc:creator>秦 Daniel</dc:creator>
  <cp:lastModifiedBy>秦 Daniel</cp:lastModifiedBy>
  <cp:revision>133</cp:revision>
  <dcterms:created xsi:type="dcterms:W3CDTF">2022-05-09T17:33:41Z</dcterms:created>
  <dcterms:modified xsi:type="dcterms:W3CDTF">2022-05-09T19:36:34Z</dcterms:modified>
</cp:coreProperties>
</file>