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1" r:id="rId5"/>
    <p:sldId id="262" r:id="rId6"/>
    <p:sldId id="25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4" r:id="rId25"/>
    <p:sldId id="283" r:id="rId26"/>
    <p:sldId id="278" r:id="rId27"/>
    <p:sldId id="285" r:id="rId28"/>
    <p:sldId id="286" r:id="rId29"/>
    <p:sldId id="298" r:id="rId30"/>
    <p:sldId id="287" r:id="rId31"/>
    <p:sldId id="289" r:id="rId32"/>
    <p:sldId id="291" r:id="rId33"/>
    <p:sldId id="292" r:id="rId34"/>
    <p:sldId id="288" r:id="rId35"/>
    <p:sldId id="290" r:id="rId36"/>
    <p:sldId id="293" r:id="rId37"/>
    <p:sldId id="297" r:id="rId38"/>
    <p:sldId id="294" r:id="rId39"/>
    <p:sldId id="295" r:id="rId40"/>
    <p:sldId id="296" r:id="rId41"/>
    <p:sldId id="300" r:id="rId42"/>
    <p:sldId id="260" r:id="rId43"/>
    <p:sldId id="263" r:id="rId44"/>
    <p:sldId id="264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55B38-6F72-4CD7-B73C-7BAE610C256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E6EB-33AA-436D-B208-0B8797EC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BE6EB-33AA-436D-B208-0B8797EC3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8F74-765C-4F10-BDF0-5E42A1B66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D79A8-41CF-4231-87D6-2F9BAEA0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60E2-4894-4A0C-B910-866175BE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B468-1921-4F54-8C6A-FB0E592B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A4CB-7BEB-4EA3-A800-6472D9E7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442C-DEFD-4639-9650-AE3068A2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A61A7-A040-497B-9542-0E6CF1BA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B4DA-AE98-4F45-9980-F3C7D889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2C70-2A75-427E-8837-607EF085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3EFC8-FFBC-4842-BDD5-308ECE9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4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75E53-898C-42BB-B13D-E3C2A10F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3A32F-9B1C-4B64-849C-37E768E5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13B3-2D74-49C9-AADC-C47FCA24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F79F-9304-456D-B926-6CC0B0DE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0D14-D04D-41F1-B66E-FF29FA5A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4B62-7A75-4E92-AFDF-D045FEF0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9C30-56C8-48A7-9F63-3E9A9707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23CE-4421-47AF-9380-4A1FD195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5208-3479-4CC7-A9A5-B5D0420A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A3CA-6AC1-4A31-B546-004C3C69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6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FA7-DCC3-4966-A4E2-369D3952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2D61-7B3D-47B2-BDBD-33B9E050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F6DF-BAE3-45B6-AB6D-99EF182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5D0A1-CD28-4D86-96A3-24AB4AF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652A-C3DF-409A-BF01-AA65C630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6A8A-BE88-45F8-9D26-39E76273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2F83-4DBB-4943-8AFD-C8117DFFA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2D6E-0FCD-4260-A87C-F10F36AF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2AF2-D15A-4FD0-9D44-A1CBE837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B685-3AF2-472E-B108-D1591863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5144-5D79-43DD-A187-12C8C2AD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0A30-5141-403D-8ADE-13189C59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7FB1-C34C-453A-A8DB-CF264397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FD1D0-FDC0-4607-98DA-648C7AA15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7FC33-E946-48A3-98FA-938332192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49BB8-26BF-4D3F-8EB8-E78B136F9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292B9-F45C-4D84-927D-D77285B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79DA1-45E0-4C4C-A664-2E4D08E0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481AF-77B6-4589-9A49-C6F713D7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E970-C099-4957-A0E9-61190AB6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E6E7F-EA92-42A5-BF93-C31FBDE6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C101E-BB43-433F-A792-69889D47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159F2-0DAD-4FB1-8C07-67A1F9C4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C2135-6FFA-464C-87E2-0ECE82E6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5DBB4-CCC0-4C41-9E33-383576BF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D9FD-D014-4AB8-817F-4C596E65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A7C0-7C2C-4A94-8A4E-DD9A593A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2085-04B2-48E1-A6A0-9C4ABD9A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B2DC4-FDD9-4FB8-B397-7527C643D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8763B-E5B7-49B3-BD49-D75EFB9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F6BA-6F8B-4B81-8BEA-8EE0679D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19E5C-793C-4E9B-BA42-58F3C852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FE56-09E0-4042-9C71-B79CCFA6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301B1-2F66-4841-AA93-6A15E265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551D3-29A4-4D23-8A4A-57CE4A8E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606A-5A06-4D80-B48C-EC036155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E95C0-9E43-448E-9660-B65F8557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953A5-A99F-41CD-9A9F-E25B10C2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7C005-D7AF-45FA-81C8-E5C0DF86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027E-9C70-46EA-872A-8772EE5C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A274-9C82-4FA3-8910-471A7DE89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E70D-B07E-421C-BC1D-2C5F279B3F1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047E-246F-4391-9932-8439337C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0D85-1745-4F13-B6C4-887CA3B0D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C32C-1577-4EAD-9188-26FA3F4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6CE-7320-4075-8A7A-15AD6DBFB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62509-31AD-4EA1-A898-83DBC25D8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Chin | Michael Li</a:t>
            </a:r>
          </a:p>
        </p:txBody>
      </p:sp>
    </p:spTree>
    <p:extLst>
      <p:ext uri="{BB962C8B-B14F-4D97-AF65-F5344CB8AC3E}">
        <p14:creationId xmlns:p14="http://schemas.microsoft.com/office/powerpoint/2010/main" val="276264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1CD-3CD3-4E65-BE6F-A64D0037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on the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71D3-E5FE-4461-943C-68883FA2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>
            <a:normAutofit/>
          </a:bodyPr>
          <a:lstStyle/>
          <a:p>
            <a:r>
              <a:rPr lang="en-US" sz="6000" dirty="0"/>
              <a:t>Exact solution? Or just a “limit” situation? </a:t>
            </a:r>
          </a:p>
          <a:p>
            <a:r>
              <a:rPr lang="en-US" sz="6000" dirty="0"/>
              <a:t>Will return to this in the “loose ends” section. </a:t>
            </a:r>
          </a:p>
        </p:txBody>
      </p:sp>
    </p:spTree>
    <p:extLst>
      <p:ext uri="{BB962C8B-B14F-4D97-AF65-F5344CB8AC3E}">
        <p14:creationId xmlns:p14="http://schemas.microsoft.com/office/powerpoint/2010/main" val="59703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7F87D-24FD-4E90-8E1E-366A3EB7E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58561"/>
            <a:ext cx="12191979" cy="6857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762A-BD8D-4E94-9918-8D9A2CF5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666" y="3166533"/>
            <a:ext cx="9228667" cy="2109955"/>
          </a:xfrm>
          <a:solidFill>
            <a:schemeClr val="bg1">
              <a:alpha val="7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600" dirty="0"/>
              <a:t>What about vertices </a:t>
            </a:r>
            <a:br>
              <a:rPr lang="en-US" sz="9600" dirty="0"/>
            </a:br>
            <a:r>
              <a:rPr lang="en-US" sz="9600" dirty="0"/>
              <a:t>that connect 3 cells?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6DA1C2-DB1D-49AA-B5BE-1E48774190B1}"/>
              </a:ext>
            </a:extLst>
          </p:cNvPr>
          <p:cNvSpPr txBox="1">
            <a:spLocks/>
          </p:cNvSpPr>
          <p:nvPr/>
        </p:nvSpPr>
        <p:spPr>
          <a:xfrm>
            <a:off x="3517469" y="1525775"/>
            <a:ext cx="719666" cy="9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70C0"/>
                </a:solidFill>
              </a:rPr>
              <a:t>1</a:t>
            </a:r>
            <a:endParaRPr lang="en-US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649EFC-E8FD-42CC-AA94-079BFA3C8305}"/>
              </a:ext>
            </a:extLst>
          </p:cNvPr>
          <p:cNvSpPr txBox="1">
            <a:spLocks/>
          </p:cNvSpPr>
          <p:nvPr/>
        </p:nvSpPr>
        <p:spPr>
          <a:xfrm>
            <a:off x="5238801" y="1581512"/>
            <a:ext cx="397932" cy="9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endParaRPr lang="en-US" sz="4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338BB9-6ABC-4A4C-85FF-A18BAE0D95DD}"/>
              </a:ext>
            </a:extLst>
          </p:cNvPr>
          <p:cNvSpPr/>
          <p:nvPr/>
        </p:nvSpPr>
        <p:spPr>
          <a:xfrm rot="20559256">
            <a:off x="4643824" y="1178007"/>
            <a:ext cx="481254" cy="49843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F29A81-F25F-4CCF-80BF-E7D628AEB93C}"/>
              </a:ext>
            </a:extLst>
          </p:cNvPr>
          <p:cNvSpPr txBox="1">
            <a:spLocks/>
          </p:cNvSpPr>
          <p:nvPr/>
        </p:nvSpPr>
        <p:spPr>
          <a:xfrm>
            <a:off x="4790806" y="386812"/>
            <a:ext cx="609600" cy="9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4000" b="1" dirty="0"/>
              <a:t>6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295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D8B4-DD96-4B5B-9965-7F54FC28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What about vertices </a:t>
            </a:r>
            <a:br>
              <a:rPr lang="en-US" sz="8000" dirty="0"/>
            </a:br>
            <a:r>
              <a:rPr lang="en-US" sz="8000" dirty="0"/>
              <a:t>that connect 7 cells? </a:t>
            </a:r>
          </a:p>
          <a:p>
            <a:r>
              <a:rPr lang="en-US" sz="4400" dirty="0"/>
              <a:t>That’s just the norm in a 6D space. </a:t>
            </a:r>
          </a:p>
        </p:txBody>
      </p:sp>
    </p:spTree>
    <p:extLst>
      <p:ext uri="{BB962C8B-B14F-4D97-AF65-F5344CB8AC3E}">
        <p14:creationId xmlns:p14="http://schemas.microsoft.com/office/powerpoint/2010/main" val="74772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D8B4-DD96-4B5B-9965-7F54FC28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What about vertices </a:t>
            </a:r>
            <a:br>
              <a:rPr lang="en-US" sz="8000" dirty="0"/>
            </a:br>
            <a:r>
              <a:rPr lang="en-US" sz="8000" dirty="0"/>
              <a:t>that connect 7 cells? </a:t>
            </a:r>
          </a:p>
          <a:p>
            <a:r>
              <a:rPr lang="en-US" sz="4400" dirty="0"/>
              <a:t>That’s just the norm in a 6D space. </a:t>
            </a:r>
          </a:p>
          <a:p>
            <a:r>
              <a:rPr lang="en-US" sz="4400" dirty="0"/>
              <a:t>Wait a sec… There’s only 6 faces on a dice! </a:t>
            </a:r>
          </a:p>
        </p:txBody>
      </p:sp>
    </p:spTree>
    <p:extLst>
      <p:ext uri="{BB962C8B-B14F-4D97-AF65-F5344CB8AC3E}">
        <p14:creationId xmlns:p14="http://schemas.microsoft.com/office/powerpoint/2010/main" val="319395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1A9-A564-4E6B-8FD5-081F74E4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line in the 6D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5B65E5D-241B-4470-B73C-E9585F18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9351"/>
                <a:ext cx="10515600" cy="4080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𝑠𝑐𝑎𝑙𝑒𝑟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5B65E5D-241B-4470-B73C-E9585F18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9351"/>
                <a:ext cx="10515600" cy="4080664"/>
              </a:xfrm>
              <a:prstGeom prst="rect">
                <a:avLst/>
              </a:prstGeom>
              <a:blipFill>
                <a:blip r:embed="rId2"/>
                <a:stretch>
                  <a:fillRect t="-3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77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1A9-A564-4E6B-8FD5-081F74E4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investigation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B69254-1A93-491D-8A74-FB0F0318B8DF}"/>
              </a:ext>
            </a:extLst>
          </p:cNvPr>
          <p:cNvCxnSpPr/>
          <p:nvPr/>
        </p:nvCxnSpPr>
        <p:spPr>
          <a:xfrm>
            <a:off x="1261533" y="2944770"/>
            <a:ext cx="97705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7A652B-0BBB-4085-836B-7F912F0A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95" y="3127658"/>
            <a:ext cx="6069376" cy="123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Initial condition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15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1A9-A564-4E6B-8FD5-081F74E4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investigation: naïve sampling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B69254-1A93-491D-8A74-FB0F0318B8DF}"/>
              </a:ext>
            </a:extLst>
          </p:cNvPr>
          <p:cNvCxnSpPr/>
          <p:nvPr/>
        </p:nvCxnSpPr>
        <p:spPr>
          <a:xfrm>
            <a:off x="1261533" y="2944770"/>
            <a:ext cx="97705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7A652B-0BBB-4085-836B-7F912F0A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95" y="3127658"/>
            <a:ext cx="6069376" cy="123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Initial condition</a:t>
            </a:r>
            <a:endParaRPr lang="en-US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8EF5297-6C84-4644-B363-234DC4447128}"/>
              </a:ext>
            </a:extLst>
          </p:cNvPr>
          <p:cNvSpPr/>
          <p:nvPr/>
        </p:nvSpPr>
        <p:spPr>
          <a:xfrm>
            <a:off x="1813219" y="275501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36C798-6C70-4E33-BFC9-43181593DF49}"/>
              </a:ext>
            </a:extLst>
          </p:cNvPr>
          <p:cNvSpPr/>
          <p:nvPr/>
        </p:nvSpPr>
        <p:spPr>
          <a:xfrm>
            <a:off x="2526229" y="275512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028032-33BD-4FE4-B238-924FE20B8B3D}"/>
              </a:ext>
            </a:extLst>
          </p:cNvPr>
          <p:cNvSpPr/>
          <p:nvPr/>
        </p:nvSpPr>
        <p:spPr>
          <a:xfrm>
            <a:off x="3239239" y="275512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6A50A-D186-4EB2-8ADA-AC63384EE2A6}"/>
              </a:ext>
            </a:extLst>
          </p:cNvPr>
          <p:cNvSpPr/>
          <p:nvPr/>
        </p:nvSpPr>
        <p:spPr>
          <a:xfrm>
            <a:off x="3952249" y="275501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84A3E-7BAC-4AE0-BA9E-8A7534B9EF5E}"/>
              </a:ext>
            </a:extLst>
          </p:cNvPr>
          <p:cNvSpPr/>
          <p:nvPr/>
        </p:nvSpPr>
        <p:spPr>
          <a:xfrm>
            <a:off x="4665259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9E5E29-43D8-4BF0-B565-61F8B3FF4B18}"/>
              </a:ext>
            </a:extLst>
          </p:cNvPr>
          <p:cNvSpPr/>
          <p:nvPr/>
        </p:nvSpPr>
        <p:spPr>
          <a:xfrm>
            <a:off x="5378269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C7B178-E871-4773-A53B-279DAA92413F}"/>
              </a:ext>
            </a:extLst>
          </p:cNvPr>
          <p:cNvSpPr/>
          <p:nvPr/>
        </p:nvSpPr>
        <p:spPr>
          <a:xfrm>
            <a:off x="6091279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4408AB-CE64-459B-B6D5-B56839465327}"/>
              </a:ext>
            </a:extLst>
          </p:cNvPr>
          <p:cNvSpPr/>
          <p:nvPr/>
        </p:nvSpPr>
        <p:spPr>
          <a:xfrm>
            <a:off x="6804289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71C405-7A59-4237-BDA6-A655539392D9}"/>
              </a:ext>
            </a:extLst>
          </p:cNvPr>
          <p:cNvSpPr/>
          <p:nvPr/>
        </p:nvSpPr>
        <p:spPr>
          <a:xfrm>
            <a:off x="7518330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7E49F8-910C-4899-A2E8-2374066FFF31}"/>
              </a:ext>
            </a:extLst>
          </p:cNvPr>
          <p:cNvSpPr/>
          <p:nvPr/>
        </p:nvSpPr>
        <p:spPr>
          <a:xfrm>
            <a:off x="8232371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6BE9B8-C567-4A95-9138-96E0A0619F10}"/>
              </a:ext>
            </a:extLst>
          </p:cNvPr>
          <p:cNvSpPr/>
          <p:nvPr/>
        </p:nvSpPr>
        <p:spPr>
          <a:xfrm>
            <a:off x="8945381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32E195-3B31-4ED0-90D3-228CF15D6779}"/>
              </a:ext>
            </a:extLst>
          </p:cNvPr>
          <p:cNvSpPr/>
          <p:nvPr/>
        </p:nvSpPr>
        <p:spPr>
          <a:xfrm>
            <a:off x="9659422" y="2755011"/>
            <a:ext cx="372534" cy="372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9E371C-68E1-43D7-AA74-096015C6DAB0}"/>
              </a:ext>
            </a:extLst>
          </p:cNvPr>
          <p:cNvSpPr/>
          <p:nvPr/>
        </p:nvSpPr>
        <p:spPr>
          <a:xfrm>
            <a:off x="2185753" y="2754898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C3B8F2-579A-4E28-ABE1-7DF09B57C020}"/>
              </a:ext>
            </a:extLst>
          </p:cNvPr>
          <p:cNvSpPr/>
          <p:nvPr/>
        </p:nvSpPr>
        <p:spPr>
          <a:xfrm>
            <a:off x="2898763" y="275501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DD9A6-82C4-4DE1-A33B-48AA2FED16F2}"/>
              </a:ext>
            </a:extLst>
          </p:cNvPr>
          <p:cNvSpPr/>
          <p:nvPr/>
        </p:nvSpPr>
        <p:spPr>
          <a:xfrm>
            <a:off x="3611773" y="275501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07B35B-5241-4229-913A-9532E13715B3}"/>
              </a:ext>
            </a:extLst>
          </p:cNvPr>
          <p:cNvSpPr/>
          <p:nvPr/>
        </p:nvSpPr>
        <p:spPr>
          <a:xfrm>
            <a:off x="4324783" y="2754898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2C3103-E0FE-443C-B975-91AAADEB8DF7}"/>
              </a:ext>
            </a:extLst>
          </p:cNvPr>
          <p:cNvSpPr/>
          <p:nvPr/>
        </p:nvSpPr>
        <p:spPr>
          <a:xfrm>
            <a:off x="5037793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2555F6-92CC-486A-A5EC-A316375358EF}"/>
              </a:ext>
            </a:extLst>
          </p:cNvPr>
          <p:cNvSpPr/>
          <p:nvPr/>
        </p:nvSpPr>
        <p:spPr>
          <a:xfrm>
            <a:off x="5750803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AA0F6A-E6D7-42E4-B694-7E5FACCA4511}"/>
              </a:ext>
            </a:extLst>
          </p:cNvPr>
          <p:cNvSpPr/>
          <p:nvPr/>
        </p:nvSpPr>
        <p:spPr>
          <a:xfrm>
            <a:off x="6463813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0EBDEC-2151-46C6-954B-00EC8FA3B589}"/>
              </a:ext>
            </a:extLst>
          </p:cNvPr>
          <p:cNvSpPr/>
          <p:nvPr/>
        </p:nvSpPr>
        <p:spPr>
          <a:xfrm>
            <a:off x="7176823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2069BE-86EA-4F30-B69A-0D9E2C15732A}"/>
              </a:ext>
            </a:extLst>
          </p:cNvPr>
          <p:cNvSpPr/>
          <p:nvPr/>
        </p:nvSpPr>
        <p:spPr>
          <a:xfrm>
            <a:off x="7890864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4FBC85-C2F0-4546-81B1-4651F9851C3F}"/>
              </a:ext>
            </a:extLst>
          </p:cNvPr>
          <p:cNvSpPr/>
          <p:nvPr/>
        </p:nvSpPr>
        <p:spPr>
          <a:xfrm>
            <a:off x="8604905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3B725B-6B40-4E88-BF10-5FBED93CBB39}"/>
              </a:ext>
            </a:extLst>
          </p:cNvPr>
          <p:cNvSpPr/>
          <p:nvPr/>
        </p:nvSpPr>
        <p:spPr>
          <a:xfrm>
            <a:off x="9317915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21045-67BE-43F0-892E-C5F43F1EF5F2}"/>
              </a:ext>
            </a:extLst>
          </p:cNvPr>
          <p:cNvSpPr/>
          <p:nvPr/>
        </p:nvSpPr>
        <p:spPr>
          <a:xfrm>
            <a:off x="10031956" y="2754898"/>
            <a:ext cx="372534" cy="372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1A9-A564-4E6B-8FD5-081F74E4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investigation: dynamic sampling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B69254-1A93-491D-8A74-FB0F0318B8DF}"/>
              </a:ext>
            </a:extLst>
          </p:cNvPr>
          <p:cNvCxnSpPr/>
          <p:nvPr/>
        </p:nvCxnSpPr>
        <p:spPr>
          <a:xfrm>
            <a:off x="1261533" y="2944770"/>
            <a:ext cx="97705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7A652B-0BBB-4085-836B-7F912F0A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95" y="3127658"/>
            <a:ext cx="6069376" cy="123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Initial condition</a:t>
            </a:r>
            <a:endParaRPr lang="en-US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8EF5297-6C84-4644-B363-234DC4447128}"/>
              </a:ext>
            </a:extLst>
          </p:cNvPr>
          <p:cNvSpPr/>
          <p:nvPr/>
        </p:nvSpPr>
        <p:spPr>
          <a:xfrm>
            <a:off x="1813219" y="275501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84A3E-7BAC-4AE0-BA9E-8A7534B9EF5E}"/>
              </a:ext>
            </a:extLst>
          </p:cNvPr>
          <p:cNvSpPr/>
          <p:nvPr/>
        </p:nvSpPr>
        <p:spPr>
          <a:xfrm>
            <a:off x="4665259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4408AB-CE64-459B-B6D5-B56839465327}"/>
              </a:ext>
            </a:extLst>
          </p:cNvPr>
          <p:cNvSpPr/>
          <p:nvPr/>
        </p:nvSpPr>
        <p:spPr>
          <a:xfrm>
            <a:off x="6804289" y="275501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32E195-3B31-4ED0-90D3-228CF15D6779}"/>
              </a:ext>
            </a:extLst>
          </p:cNvPr>
          <p:cNvSpPr/>
          <p:nvPr/>
        </p:nvSpPr>
        <p:spPr>
          <a:xfrm>
            <a:off x="9659422" y="2755011"/>
            <a:ext cx="372534" cy="372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9E371C-68E1-43D7-AA74-096015C6DAB0}"/>
              </a:ext>
            </a:extLst>
          </p:cNvPr>
          <p:cNvSpPr/>
          <p:nvPr/>
        </p:nvSpPr>
        <p:spPr>
          <a:xfrm>
            <a:off x="2185753" y="2754898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C3B8F2-579A-4E28-ABE1-7DF09B57C020}"/>
              </a:ext>
            </a:extLst>
          </p:cNvPr>
          <p:cNvSpPr/>
          <p:nvPr/>
        </p:nvSpPr>
        <p:spPr>
          <a:xfrm>
            <a:off x="2898763" y="275501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DD9A6-82C4-4DE1-A33B-48AA2FED16F2}"/>
              </a:ext>
            </a:extLst>
          </p:cNvPr>
          <p:cNvSpPr/>
          <p:nvPr/>
        </p:nvSpPr>
        <p:spPr>
          <a:xfrm>
            <a:off x="3611773" y="275501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07B35B-5241-4229-913A-9532E13715B3}"/>
              </a:ext>
            </a:extLst>
          </p:cNvPr>
          <p:cNvSpPr/>
          <p:nvPr/>
        </p:nvSpPr>
        <p:spPr>
          <a:xfrm>
            <a:off x="4324783" y="2754898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2C3103-E0FE-443C-B975-91AAADEB8DF7}"/>
              </a:ext>
            </a:extLst>
          </p:cNvPr>
          <p:cNvSpPr/>
          <p:nvPr/>
        </p:nvSpPr>
        <p:spPr>
          <a:xfrm>
            <a:off x="5037793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2555F6-92CC-486A-A5EC-A316375358EF}"/>
              </a:ext>
            </a:extLst>
          </p:cNvPr>
          <p:cNvSpPr/>
          <p:nvPr/>
        </p:nvSpPr>
        <p:spPr>
          <a:xfrm>
            <a:off x="5750803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2069BE-86EA-4F30-B69A-0D9E2C15732A}"/>
              </a:ext>
            </a:extLst>
          </p:cNvPr>
          <p:cNvSpPr/>
          <p:nvPr/>
        </p:nvSpPr>
        <p:spPr>
          <a:xfrm>
            <a:off x="7890864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4FBC85-C2F0-4546-81B1-4651F9851C3F}"/>
              </a:ext>
            </a:extLst>
          </p:cNvPr>
          <p:cNvSpPr/>
          <p:nvPr/>
        </p:nvSpPr>
        <p:spPr>
          <a:xfrm>
            <a:off x="8604905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3B725B-6B40-4E88-BF10-5FBED93CBB39}"/>
              </a:ext>
            </a:extLst>
          </p:cNvPr>
          <p:cNvSpPr/>
          <p:nvPr/>
        </p:nvSpPr>
        <p:spPr>
          <a:xfrm>
            <a:off x="9317915" y="2754898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21045-67BE-43F0-892E-C5F43F1EF5F2}"/>
              </a:ext>
            </a:extLst>
          </p:cNvPr>
          <p:cNvSpPr/>
          <p:nvPr/>
        </p:nvSpPr>
        <p:spPr>
          <a:xfrm>
            <a:off x="10031956" y="2754898"/>
            <a:ext cx="372534" cy="372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192A54-6DED-42BC-8C52-01A47C7F6BA8}"/>
              </a:ext>
            </a:extLst>
          </p:cNvPr>
          <p:cNvCxnSpPr/>
          <p:nvPr/>
        </p:nvCxnSpPr>
        <p:spPr>
          <a:xfrm>
            <a:off x="1261533" y="3561713"/>
            <a:ext cx="977053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B10EC8-B7B3-44CF-9277-A5857B9810E4}"/>
              </a:ext>
            </a:extLst>
          </p:cNvPr>
          <p:cNvSpPr/>
          <p:nvPr/>
        </p:nvSpPr>
        <p:spPr>
          <a:xfrm>
            <a:off x="1813219" y="337195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4C8241-8292-400D-9E91-97D86F75B16E}"/>
              </a:ext>
            </a:extLst>
          </p:cNvPr>
          <p:cNvSpPr/>
          <p:nvPr/>
        </p:nvSpPr>
        <p:spPr>
          <a:xfrm>
            <a:off x="3239239" y="3372067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9AEF60-DE29-43F4-81AB-943C88B0869F}"/>
              </a:ext>
            </a:extLst>
          </p:cNvPr>
          <p:cNvSpPr/>
          <p:nvPr/>
        </p:nvSpPr>
        <p:spPr>
          <a:xfrm>
            <a:off x="4665259" y="337195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525829-3B32-4563-B972-0ED808AF6601}"/>
              </a:ext>
            </a:extLst>
          </p:cNvPr>
          <p:cNvSpPr/>
          <p:nvPr/>
        </p:nvSpPr>
        <p:spPr>
          <a:xfrm>
            <a:off x="5378269" y="3371954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4E7357-22B9-4266-841B-D23F0D841ECF}"/>
              </a:ext>
            </a:extLst>
          </p:cNvPr>
          <p:cNvSpPr/>
          <p:nvPr/>
        </p:nvSpPr>
        <p:spPr>
          <a:xfrm>
            <a:off x="6091279" y="3371954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9D85B7F-2C0D-46C1-A83A-9883271E53B6}"/>
              </a:ext>
            </a:extLst>
          </p:cNvPr>
          <p:cNvSpPr/>
          <p:nvPr/>
        </p:nvSpPr>
        <p:spPr>
          <a:xfrm>
            <a:off x="5037793" y="337184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D6177E-DC7A-4D7D-9D63-FB94FD0DFCFA}"/>
              </a:ext>
            </a:extLst>
          </p:cNvPr>
          <p:cNvSpPr/>
          <p:nvPr/>
        </p:nvSpPr>
        <p:spPr>
          <a:xfrm>
            <a:off x="7176823" y="337184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CD0C63-E944-499B-8C57-086B00AAF809}"/>
              </a:ext>
            </a:extLst>
          </p:cNvPr>
          <p:cNvSpPr/>
          <p:nvPr/>
        </p:nvSpPr>
        <p:spPr>
          <a:xfrm>
            <a:off x="8604905" y="337184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877991-EB38-46A2-9CCC-3DFD09A22FCD}"/>
              </a:ext>
            </a:extLst>
          </p:cNvPr>
          <p:cNvSpPr/>
          <p:nvPr/>
        </p:nvSpPr>
        <p:spPr>
          <a:xfrm>
            <a:off x="9972692" y="3371841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20C5D128-C71A-4A0A-BFF6-549D692A608C}"/>
              </a:ext>
            </a:extLst>
          </p:cNvPr>
          <p:cNvSpPr/>
          <p:nvPr/>
        </p:nvSpPr>
        <p:spPr>
          <a:xfrm flipV="1">
            <a:off x="2033041" y="3206586"/>
            <a:ext cx="1314540" cy="1336884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A8B813D2-7CC4-4186-A516-BDD7C425D793}"/>
              </a:ext>
            </a:extLst>
          </p:cNvPr>
          <p:cNvSpPr/>
          <p:nvPr/>
        </p:nvSpPr>
        <p:spPr>
          <a:xfrm flipV="1">
            <a:off x="3481246" y="3206586"/>
            <a:ext cx="1314540" cy="1336884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4138BA0E-CCA7-47FF-B4E2-70EFCEC25E45}"/>
              </a:ext>
            </a:extLst>
          </p:cNvPr>
          <p:cNvSpPr/>
          <p:nvPr/>
        </p:nvSpPr>
        <p:spPr>
          <a:xfrm flipV="1">
            <a:off x="4907266" y="3206586"/>
            <a:ext cx="1314540" cy="1336884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35D7485B-8CF3-420A-A5B4-6E03A387CB4B}"/>
              </a:ext>
            </a:extLst>
          </p:cNvPr>
          <p:cNvSpPr/>
          <p:nvPr/>
        </p:nvSpPr>
        <p:spPr>
          <a:xfrm rot="10800000" flipV="1">
            <a:off x="5639323" y="2703399"/>
            <a:ext cx="674182" cy="1336884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ABA60368-B2ED-471A-8ABC-FBE7A9807591}"/>
              </a:ext>
            </a:extLst>
          </p:cNvPr>
          <p:cNvSpPr/>
          <p:nvPr/>
        </p:nvSpPr>
        <p:spPr>
          <a:xfrm rot="10800000" flipV="1">
            <a:off x="5168318" y="2831332"/>
            <a:ext cx="379305" cy="1054712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5A67043-2EBE-4C97-9515-215DB0DE228A}"/>
              </a:ext>
            </a:extLst>
          </p:cNvPr>
          <p:cNvSpPr/>
          <p:nvPr/>
        </p:nvSpPr>
        <p:spPr>
          <a:xfrm rot="10800000" flipH="1" flipV="1">
            <a:off x="5259267" y="3095737"/>
            <a:ext cx="150030" cy="703091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A8917BEC-59E3-4A95-9FC3-8E36F1EA957A}"/>
              </a:ext>
            </a:extLst>
          </p:cNvPr>
          <p:cNvSpPr/>
          <p:nvPr/>
        </p:nvSpPr>
        <p:spPr>
          <a:xfrm flipV="1">
            <a:off x="5402053" y="3168486"/>
            <a:ext cx="1945524" cy="1413083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4C85850B-B21B-47B1-A44E-641F17EB07C7}"/>
              </a:ext>
            </a:extLst>
          </p:cNvPr>
          <p:cNvSpPr/>
          <p:nvPr/>
        </p:nvSpPr>
        <p:spPr>
          <a:xfrm flipV="1">
            <a:off x="7439277" y="3244685"/>
            <a:ext cx="1314540" cy="1336884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8E725493-E2A7-4F4F-9EFB-ABB8379349BB}"/>
              </a:ext>
            </a:extLst>
          </p:cNvPr>
          <p:cNvSpPr/>
          <p:nvPr/>
        </p:nvSpPr>
        <p:spPr>
          <a:xfrm flipV="1">
            <a:off x="8846912" y="3244685"/>
            <a:ext cx="1314540" cy="1336884"/>
          </a:xfrm>
          <a:prstGeom prst="arc">
            <a:avLst>
              <a:gd name="adj1" fmla="val 11005457"/>
              <a:gd name="adj2" fmla="val 121636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859823-6E3A-4107-9DD9-D217869E7618}"/>
              </a:ext>
            </a:extLst>
          </p:cNvPr>
          <p:cNvSpPr/>
          <p:nvPr/>
        </p:nvSpPr>
        <p:spPr>
          <a:xfrm>
            <a:off x="213195" y="4657515"/>
            <a:ext cx="3540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Marching mode</a:t>
            </a:r>
            <a:endParaRPr lang="en-US" sz="4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8AFF48-380E-4CDE-A557-B0D0F8ED9529}"/>
              </a:ext>
            </a:extLst>
          </p:cNvPr>
          <p:cNvSpPr/>
          <p:nvPr/>
        </p:nvSpPr>
        <p:spPr>
          <a:xfrm>
            <a:off x="281971" y="2227272"/>
            <a:ext cx="4395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Binary search mode</a:t>
            </a:r>
            <a:endParaRPr lang="en-US" sz="4000" dirty="0"/>
          </a:p>
        </p:txBody>
      </p:sp>
      <p:sp>
        <p:nvSpPr>
          <p:cNvPr id="72" name="Title 71">
            <a:extLst>
              <a:ext uri="{FF2B5EF4-FFF2-40B4-BE49-F238E27FC236}">
                <a16:creationId xmlns:a16="http://schemas.microsoft.com/office/drawing/2014/main" id="{F8C68992-EEB0-45D4-89DB-69EE28D5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dynamic sampling algorithm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EBDE1E-C211-4054-A536-39DF4BEB4426}"/>
              </a:ext>
            </a:extLst>
          </p:cNvPr>
          <p:cNvSpPr/>
          <p:nvPr/>
        </p:nvSpPr>
        <p:spPr>
          <a:xfrm>
            <a:off x="2452025" y="5527728"/>
            <a:ext cx="97399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i="1" dirty="0">
                <a:solidFill>
                  <a:schemeClr val="bg1">
                    <a:lumMod val="65000"/>
                  </a:schemeClr>
                </a:solidFill>
              </a:rPr>
              <a:t>* Found 3</a:t>
            </a:r>
            <a:r>
              <a:rPr lang="en-US" sz="4000" i="1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4000" i="1" dirty="0">
                <a:solidFill>
                  <a:schemeClr val="bg1">
                    <a:lumMod val="65000"/>
                  </a:schemeClr>
                </a:solidFill>
              </a:rPr>
              <a:t> color during searching? Recursion.</a:t>
            </a:r>
          </a:p>
        </p:txBody>
      </p:sp>
    </p:spTree>
    <p:extLst>
      <p:ext uri="{BB962C8B-B14F-4D97-AF65-F5344CB8AC3E}">
        <p14:creationId xmlns:p14="http://schemas.microsoft.com/office/powerpoint/2010/main" val="75107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3F24-63AA-4D7A-A86A-F837832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5" y="1328383"/>
            <a:ext cx="2689299" cy="21949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(cheating)</a:t>
            </a:r>
            <a:br>
              <a:rPr lang="en-US" dirty="0"/>
            </a:br>
            <a:r>
              <a:rPr lang="en-US" dirty="0"/>
              <a:t>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90" y="0"/>
            <a:ext cx="9163574" cy="6870062"/>
          </a:xfrm>
        </p:spPr>
      </p:pic>
    </p:spTree>
    <p:extLst>
      <p:ext uri="{BB962C8B-B14F-4D97-AF65-F5344CB8AC3E}">
        <p14:creationId xmlns:p14="http://schemas.microsoft.com/office/powerpoint/2010/main" val="337945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1A73-684C-4931-8D29-9DD950C8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B03F-CD29-407E-BFAB-D3929AB8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6000" dirty="0"/>
              <a:t>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000" dirty="0"/>
              <a:t>Investigation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000" dirty="0"/>
              <a:t>Model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000" dirty="0"/>
              <a:t>Loose ends (if we have time)</a:t>
            </a:r>
          </a:p>
        </p:txBody>
      </p:sp>
    </p:spTree>
    <p:extLst>
      <p:ext uri="{BB962C8B-B14F-4D97-AF65-F5344CB8AC3E}">
        <p14:creationId xmlns:p14="http://schemas.microsoft.com/office/powerpoint/2010/main" val="8346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B4604-19AD-4FE4-BB35-301FF829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7" y="0"/>
            <a:ext cx="9147485" cy="6858000"/>
          </a:xfrm>
        </p:spPr>
      </p:pic>
    </p:spTree>
    <p:extLst>
      <p:ext uri="{BB962C8B-B14F-4D97-AF65-F5344CB8AC3E}">
        <p14:creationId xmlns:p14="http://schemas.microsoft.com/office/powerpoint/2010/main" val="5321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B4604-19AD-4FE4-BB35-301FF829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257" y="0"/>
            <a:ext cx="9147485" cy="6857999"/>
          </a:xfrm>
        </p:spPr>
      </p:pic>
    </p:spTree>
    <p:extLst>
      <p:ext uri="{BB962C8B-B14F-4D97-AF65-F5344CB8AC3E}">
        <p14:creationId xmlns:p14="http://schemas.microsoft.com/office/powerpoint/2010/main" val="325597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B4604-19AD-4FE4-BB35-301FF829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257" y="0"/>
            <a:ext cx="9147485" cy="6857999"/>
          </a:xfrm>
        </p:spPr>
      </p:pic>
    </p:spTree>
    <p:extLst>
      <p:ext uri="{BB962C8B-B14F-4D97-AF65-F5344CB8AC3E}">
        <p14:creationId xmlns:p14="http://schemas.microsoft.com/office/powerpoint/2010/main" val="33986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B4604-19AD-4FE4-BB35-301FF829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257" y="0"/>
            <a:ext cx="9147485" cy="6857999"/>
          </a:xfrm>
        </p:spPr>
      </p:pic>
    </p:spTree>
    <p:extLst>
      <p:ext uri="{BB962C8B-B14F-4D97-AF65-F5344CB8AC3E}">
        <p14:creationId xmlns:p14="http://schemas.microsoft.com/office/powerpoint/2010/main" val="218630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F5C0-3775-47F0-A28B-AB537337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Michael: Video here</a:t>
            </a:r>
          </a:p>
        </p:txBody>
      </p:sp>
    </p:spTree>
    <p:extLst>
      <p:ext uri="{BB962C8B-B14F-4D97-AF65-F5344CB8AC3E}">
        <p14:creationId xmlns:p14="http://schemas.microsoft.com/office/powerpoint/2010/main" val="1945014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B4604-19AD-4FE4-BB35-301FF829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87896" y="0"/>
            <a:ext cx="14662985" cy="6858000"/>
          </a:xfrm>
        </p:spPr>
      </p:pic>
    </p:spTree>
    <p:extLst>
      <p:ext uri="{BB962C8B-B14F-4D97-AF65-F5344CB8AC3E}">
        <p14:creationId xmlns:p14="http://schemas.microsoft.com/office/powerpoint/2010/main" val="405216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3F24-63AA-4D7A-A86A-F837832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36" y="1737535"/>
            <a:ext cx="2689299" cy="21006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Naïve</a:t>
            </a:r>
            <a:br>
              <a:rPr lang="en-US" dirty="0"/>
            </a:br>
            <a:r>
              <a:rPr lang="en-US" dirty="0"/>
              <a:t>(honest)</a:t>
            </a:r>
            <a:br>
              <a:rPr lang="en-US" dirty="0"/>
            </a:br>
            <a:r>
              <a:rPr lang="en-US" dirty="0"/>
              <a:t>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590" y="1328383"/>
            <a:ext cx="9163574" cy="4921415"/>
          </a:xfrm>
        </p:spPr>
      </p:pic>
    </p:spTree>
    <p:extLst>
      <p:ext uri="{BB962C8B-B14F-4D97-AF65-F5344CB8AC3E}">
        <p14:creationId xmlns:p14="http://schemas.microsoft.com/office/powerpoint/2010/main" val="3055401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3F24-63AA-4D7A-A86A-F837832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5" y="1328383"/>
            <a:ext cx="2689299" cy="21949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(cheating)</a:t>
            </a:r>
            <a:br>
              <a:rPr lang="en-US" dirty="0"/>
            </a:br>
            <a:r>
              <a:rPr lang="en-US" dirty="0"/>
              <a:t>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90" y="0"/>
            <a:ext cx="9163574" cy="6870062"/>
          </a:xfrm>
        </p:spPr>
      </p:pic>
    </p:spTree>
    <p:extLst>
      <p:ext uri="{BB962C8B-B14F-4D97-AF65-F5344CB8AC3E}">
        <p14:creationId xmlns:p14="http://schemas.microsoft.com/office/powerpoint/2010/main" val="135514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590" y="0"/>
            <a:ext cx="9163574" cy="687006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70F7CF-0310-40FB-9956-432DFE6DAF66}"/>
              </a:ext>
            </a:extLst>
          </p:cNvPr>
          <p:cNvSpPr/>
          <p:nvPr/>
        </p:nvSpPr>
        <p:spPr>
          <a:xfrm>
            <a:off x="0" y="1536174"/>
            <a:ext cx="33345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/>
              <a:t>“Party”</a:t>
            </a:r>
          </a:p>
        </p:txBody>
      </p:sp>
    </p:spTree>
    <p:extLst>
      <p:ext uri="{BB962C8B-B14F-4D97-AF65-F5344CB8AC3E}">
        <p14:creationId xmlns:p14="http://schemas.microsoft.com/office/powerpoint/2010/main" val="260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1A9-A564-4E6B-8FD5-081F74E4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plane in the 6D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5B65E5D-241B-4470-B73C-E9585F18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9351"/>
                <a:ext cx="10515600" cy="4080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5B65E5D-241B-4470-B73C-E9585F18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9351"/>
                <a:ext cx="10515600" cy="4080664"/>
              </a:xfrm>
              <a:prstGeom prst="rect">
                <a:avLst/>
              </a:prstGeom>
              <a:blipFill>
                <a:blip r:embed="rId2"/>
                <a:stretch>
                  <a:fillRect t="-3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3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5DD9-8CFC-448C-9B20-97DCFFA9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is deterministic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432A-04D9-4051-BD8C-93F00083A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743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600" dirty="0"/>
                  <a:t>∴ </a:t>
                </a:r>
                <a:r>
                  <a:rPr lang="en-US" sz="3600" dirty="0"/>
                  <a:t>Same initial condition </a:t>
                </a:r>
                <a:r>
                  <a:rPr lang="zh-CN" altLang="en-US" sz="3600" dirty="0"/>
                  <a:t>→</a:t>
                </a:r>
                <a:r>
                  <a:rPr lang="en-US" altLang="zh-CN" sz="3600" dirty="0"/>
                  <a:t> same outcome</a:t>
                </a:r>
                <a:br>
                  <a:rPr lang="en-US" altLang="zh-CN" sz="3600" dirty="0"/>
                </a:br>
                <a:endParaRPr lang="en-US" altLang="zh-CN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432A-04D9-4051-BD8C-93F00083A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74308"/>
              </a:xfrm>
              <a:blipFill>
                <a:blip r:embed="rId2"/>
                <a:stretch>
                  <a:fillRect l="-1797" t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B41E10-6CE0-4831-B211-114553ED6790}"/>
              </a:ext>
            </a:extLst>
          </p:cNvPr>
          <p:cNvSpPr txBox="1"/>
          <p:nvPr/>
        </p:nvSpPr>
        <p:spPr>
          <a:xfrm rot="5400000">
            <a:off x="3579753" y="2930467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{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23853-4D99-4363-ABD7-9D4DE60C02DD}"/>
              </a:ext>
            </a:extLst>
          </p:cNvPr>
          <p:cNvSpPr txBox="1">
            <a:spLocks/>
          </p:cNvSpPr>
          <p:nvPr/>
        </p:nvSpPr>
        <p:spPr>
          <a:xfrm>
            <a:off x="2463801" y="4001594"/>
            <a:ext cx="2658532" cy="9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70C0"/>
                </a:solidFill>
              </a:rPr>
              <a:t>1</a:t>
            </a:r>
            <a:r>
              <a:rPr lang="en-US" altLang="zh-CN" sz="4000" b="1" dirty="0"/>
              <a:t> </a:t>
            </a:r>
            <a:r>
              <a:rPr lang="en-US" altLang="zh-CN" sz="4000" b="1" dirty="0">
                <a:solidFill>
                  <a:schemeClr val="accent6"/>
                </a:solidFill>
              </a:rPr>
              <a:t>2</a:t>
            </a:r>
            <a:r>
              <a:rPr lang="en-US" altLang="zh-CN" sz="4000" b="1" dirty="0"/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r>
              <a:rPr lang="en-US" altLang="zh-CN" sz="4000" b="1" dirty="0"/>
              <a:t> </a:t>
            </a:r>
            <a:r>
              <a:rPr lang="en-US" altLang="zh-CN" sz="4000" b="1" dirty="0">
                <a:solidFill>
                  <a:srgbClr val="7030A0"/>
                </a:solidFill>
              </a:rPr>
              <a:t>4</a:t>
            </a:r>
            <a:r>
              <a:rPr lang="en-US" altLang="zh-CN" sz="4000" b="1" dirty="0"/>
              <a:t> </a:t>
            </a: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r>
              <a:rPr lang="en-US" altLang="zh-CN" sz="4000" b="1" dirty="0"/>
              <a:t> 6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AFCF4-C0FC-4819-BAEA-073B8AEC2BE2}"/>
              </a:ext>
            </a:extLst>
          </p:cNvPr>
          <p:cNvSpPr txBox="1"/>
          <p:nvPr/>
        </p:nvSpPr>
        <p:spPr>
          <a:xfrm rot="5400000">
            <a:off x="7254825" y="291353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{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E2E147-7B81-49D1-ACAD-9CD5E8A0F6D8}"/>
              </a:ext>
            </a:extLst>
          </p:cNvPr>
          <p:cNvSpPr txBox="1">
            <a:spLocks/>
          </p:cNvSpPr>
          <p:nvPr/>
        </p:nvSpPr>
        <p:spPr>
          <a:xfrm>
            <a:off x="5344021" y="4056098"/>
            <a:ext cx="4394200" cy="177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dirty="0"/>
              <a:t>Linear velocity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Angular momentum</a:t>
            </a:r>
          </a:p>
        </p:txBody>
      </p:sp>
    </p:spTree>
    <p:extLst>
      <p:ext uri="{BB962C8B-B14F-4D97-AF65-F5344CB8AC3E}">
        <p14:creationId xmlns:p14="http://schemas.microsoft.com/office/powerpoint/2010/main" val="3248317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9D877991-EB38-46A2-9CCC-3DFD09A22FCD}"/>
              </a:ext>
            </a:extLst>
          </p:cNvPr>
          <p:cNvSpPr/>
          <p:nvPr/>
        </p:nvSpPr>
        <p:spPr>
          <a:xfrm>
            <a:off x="4545559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71">
            <a:extLst>
              <a:ext uri="{FF2B5EF4-FFF2-40B4-BE49-F238E27FC236}">
                <a16:creationId xmlns:a16="http://schemas.microsoft.com/office/drawing/2014/main" id="{F8C68992-EEB0-45D4-89DB-69EE28D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2400" cy="6010275"/>
          </a:xfrm>
        </p:spPr>
        <p:txBody>
          <a:bodyPr>
            <a:normAutofit/>
          </a:bodyPr>
          <a:lstStyle/>
          <a:p>
            <a:r>
              <a:rPr lang="en-US" sz="6600" b="1" dirty="0"/>
              <a:t>2D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sampling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03CDB0-0245-42B8-91EB-5B3DC259747C}"/>
              </a:ext>
            </a:extLst>
          </p:cNvPr>
          <p:cNvSpPr/>
          <p:nvPr/>
        </p:nvSpPr>
        <p:spPr>
          <a:xfrm>
            <a:off x="4545559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E164A9-2013-4513-B5C7-A4FB6E45FEAC}"/>
              </a:ext>
            </a:extLst>
          </p:cNvPr>
          <p:cNvSpPr/>
          <p:nvPr/>
        </p:nvSpPr>
        <p:spPr>
          <a:xfrm>
            <a:off x="10048893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5A1C5-8ED6-4FF9-A6AA-5E04161A113D}"/>
              </a:ext>
            </a:extLst>
          </p:cNvPr>
          <p:cNvSpPr/>
          <p:nvPr/>
        </p:nvSpPr>
        <p:spPr>
          <a:xfrm>
            <a:off x="10048893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3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9D877991-EB38-46A2-9CCC-3DFD09A22FCD}"/>
              </a:ext>
            </a:extLst>
          </p:cNvPr>
          <p:cNvSpPr/>
          <p:nvPr/>
        </p:nvSpPr>
        <p:spPr>
          <a:xfrm>
            <a:off x="4545559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71">
            <a:extLst>
              <a:ext uri="{FF2B5EF4-FFF2-40B4-BE49-F238E27FC236}">
                <a16:creationId xmlns:a16="http://schemas.microsoft.com/office/drawing/2014/main" id="{F8C68992-EEB0-45D4-89DB-69EE28D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2400" cy="6010275"/>
          </a:xfrm>
        </p:spPr>
        <p:txBody>
          <a:bodyPr>
            <a:normAutofit/>
          </a:bodyPr>
          <a:lstStyle/>
          <a:p>
            <a:r>
              <a:rPr lang="en-US" sz="6600" b="1" dirty="0"/>
              <a:t>2D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sampling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03CDB0-0245-42B8-91EB-5B3DC259747C}"/>
              </a:ext>
            </a:extLst>
          </p:cNvPr>
          <p:cNvSpPr/>
          <p:nvPr/>
        </p:nvSpPr>
        <p:spPr>
          <a:xfrm>
            <a:off x="4545559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E164A9-2013-4513-B5C7-A4FB6E45FEAC}"/>
              </a:ext>
            </a:extLst>
          </p:cNvPr>
          <p:cNvSpPr/>
          <p:nvPr/>
        </p:nvSpPr>
        <p:spPr>
          <a:xfrm>
            <a:off x="10048893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5A1C5-8ED6-4FF9-A6AA-5E04161A113D}"/>
              </a:ext>
            </a:extLst>
          </p:cNvPr>
          <p:cNvSpPr/>
          <p:nvPr/>
        </p:nvSpPr>
        <p:spPr>
          <a:xfrm>
            <a:off x="10048893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66E7D5-6DF5-449A-B38C-32102D9A1D10}"/>
              </a:ext>
            </a:extLst>
          </p:cNvPr>
          <p:cNvSpPr/>
          <p:nvPr/>
        </p:nvSpPr>
        <p:spPr>
          <a:xfrm>
            <a:off x="4545559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3D096B-D08A-4420-9857-0C390D0A65BB}"/>
              </a:ext>
            </a:extLst>
          </p:cNvPr>
          <p:cNvSpPr/>
          <p:nvPr/>
        </p:nvSpPr>
        <p:spPr>
          <a:xfrm>
            <a:off x="7297226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A0EB96-AE2E-4372-86AB-C4DE9693C436}"/>
              </a:ext>
            </a:extLst>
          </p:cNvPr>
          <p:cNvSpPr/>
          <p:nvPr/>
        </p:nvSpPr>
        <p:spPr>
          <a:xfrm>
            <a:off x="7297226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DB1A6-D076-4A55-9854-206FC83AA0B2}"/>
              </a:ext>
            </a:extLst>
          </p:cNvPr>
          <p:cNvSpPr/>
          <p:nvPr/>
        </p:nvSpPr>
        <p:spPr>
          <a:xfrm>
            <a:off x="7297226" y="571078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E6135A-DC3A-4989-BF3F-2C9A77BF75F3}"/>
              </a:ext>
            </a:extLst>
          </p:cNvPr>
          <p:cNvSpPr/>
          <p:nvPr/>
        </p:nvSpPr>
        <p:spPr>
          <a:xfrm>
            <a:off x="10048893" y="318930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4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9D877991-EB38-46A2-9CCC-3DFD09A22FCD}"/>
              </a:ext>
            </a:extLst>
          </p:cNvPr>
          <p:cNvSpPr/>
          <p:nvPr/>
        </p:nvSpPr>
        <p:spPr>
          <a:xfrm>
            <a:off x="4545559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71">
            <a:extLst>
              <a:ext uri="{FF2B5EF4-FFF2-40B4-BE49-F238E27FC236}">
                <a16:creationId xmlns:a16="http://schemas.microsoft.com/office/drawing/2014/main" id="{F8C68992-EEB0-45D4-89DB-69EE28D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2400" cy="6010275"/>
          </a:xfrm>
        </p:spPr>
        <p:txBody>
          <a:bodyPr>
            <a:normAutofit/>
          </a:bodyPr>
          <a:lstStyle/>
          <a:p>
            <a:r>
              <a:rPr lang="en-US" sz="6600" b="1" dirty="0"/>
              <a:t>2D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sampling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03CDB0-0245-42B8-91EB-5B3DC259747C}"/>
              </a:ext>
            </a:extLst>
          </p:cNvPr>
          <p:cNvSpPr/>
          <p:nvPr/>
        </p:nvSpPr>
        <p:spPr>
          <a:xfrm>
            <a:off x="4545559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E164A9-2013-4513-B5C7-A4FB6E45FEAC}"/>
              </a:ext>
            </a:extLst>
          </p:cNvPr>
          <p:cNvSpPr/>
          <p:nvPr/>
        </p:nvSpPr>
        <p:spPr>
          <a:xfrm>
            <a:off x="10048893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5A1C5-8ED6-4FF9-A6AA-5E04161A113D}"/>
              </a:ext>
            </a:extLst>
          </p:cNvPr>
          <p:cNvSpPr/>
          <p:nvPr/>
        </p:nvSpPr>
        <p:spPr>
          <a:xfrm>
            <a:off x="10048893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66E7D5-6DF5-449A-B38C-32102D9A1D10}"/>
              </a:ext>
            </a:extLst>
          </p:cNvPr>
          <p:cNvSpPr/>
          <p:nvPr/>
        </p:nvSpPr>
        <p:spPr>
          <a:xfrm>
            <a:off x="4545559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3D096B-D08A-4420-9857-0C390D0A65BB}"/>
              </a:ext>
            </a:extLst>
          </p:cNvPr>
          <p:cNvSpPr/>
          <p:nvPr/>
        </p:nvSpPr>
        <p:spPr>
          <a:xfrm>
            <a:off x="7297226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A0EB96-AE2E-4372-86AB-C4DE9693C436}"/>
              </a:ext>
            </a:extLst>
          </p:cNvPr>
          <p:cNvSpPr/>
          <p:nvPr/>
        </p:nvSpPr>
        <p:spPr>
          <a:xfrm>
            <a:off x="7297226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DB1A6-D076-4A55-9854-206FC83AA0B2}"/>
              </a:ext>
            </a:extLst>
          </p:cNvPr>
          <p:cNvSpPr/>
          <p:nvPr/>
        </p:nvSpPr>
        <p:spPr>
          <a:xfrm>
            <a:off x="7297226" y="571078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E6135A-DC3A-4989-BF3F-2C9A77BF75F3}"/>
              </a:ext>
            </a:extLst>
          </p:cNvPr>
          <p:cNvSpPr/>
          <p:nvPr/>
        </p:nvSpPr>
        <p:spPr>
          <a:xfrm>
            <a:off x="10048893" y="318930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745D6-9FB7-42CC-9CDC-5D69D517360A}"/>
              </a:ext>
            </a:extLst>
          </p:cNvPr>
          <p:cNvSpPr txBox="1"/>
          <p:nvPr/>
        </p:nvSpPr>
        <p:spPr>
          <a:xfrm>
            <a:off x="5677218" y="17111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56336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9D877991-EB38-46A2-9CCC-3DFD09A22FCD}"/>
              </a:ext>
            </a:extLst>
          </p:cNvPr>
          <p:cNvSpPr/>
          <p:nvPr/>
        </p:nvSpPr>
        <p:spPr>
          <a:xfrm>
            <a:off x="4545559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71">
            <a:extLst>
              <a:ext uri="{FF2B5EF4-FFF2-40B4-BE49-F238E27FC236}">
                <a16:creationId xmlns:a16="http://schemas.microsoft.com/office/drawing/2014/main" id="{F8C68992-EEB0-45D4-89DB-69EE28D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2400" cy="6010275"/>
          </a:xfrm>
        </p:spPr>
        <p:txBody>
          <a:bodyPr>
            <a:normAutofit/>
          </a:bodyPr>
          <a:lstStyle/>
          <a:p>
            <a:r>
              <a:rPr lang="en-US" sz="6600" b="1" dirty="0"/>
              <a:t>2D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sampling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03CDB0-0245-42B8-91EB-5B3DC259747C}"/>
              </a:ext>
            </a:extLst>
          </p:cNvPr>
          <p:cNvSpPr/>
          <p:nvPr/>
        </p:nvSpPr>
        <p:spPr>
          <a:xfrm>
            <a:off x="4545559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E164A9-2013-4513-B5C7-A4FB6E45FEAC}"/>
              </a:ext>
            </a:extLst>
          </p:cNvPr>
          <p:cNvSpPr/>
          <p:nvPr/>
        </p:nvSpPr>
        <p:spPr>
          <a:xfrm>
            <a:off x="10048893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5A1C5-8ED6-4FF9-A6AA-5E04161A113D}"/>
              </a:ext>
            </a:extLst>
          </p:cNvPr>
          <p:cNvSpPr/>
          <p:nvPr/>
        </p:nvSpPr>
        <p:spPr>
          <a:xfrm>
            <a:off x="10048893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66E7D5-6DF5-449A-B38C-32102D9A1D10}"/>
              </a:ext>
            </a:extLst>
          </p:cNvPr>
          <p:cNvSpPr/>
          <p:nvPr/>
        </p:nvSpPr>
        <p:spPr>
          <a:xfrm>
            <a:off x="4545559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3D096B-D08A-4420-9857-0C390D0A65BB}"/>
              </a:ext>
            </a:extLst>
          </p:cNvPr>
          <p:cNvSpPr/>
          <p:nvPr/>
        </p:nvSpPr>
        <p:spPr>
          <a:xfrm>
            <a:off x="7297226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A0EB96-AE2E-4372-86AB-C4DE9693C436}"/>
              </a:ext>
            </a:extLst>
          </p:cNvPr>
          <p:cNvSpPr/>
          <p:nvPr/>
        </p:nvSpPr>
        <p:spPr>
          <a:xfrm>
            <a:off x="7297226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DB1A6-D076-4A55-9854-206FC83AA0B2}"/>
              </a:ext>
            </a:extLst>
          </p:cNvPr>
          <p:cNvSpPr/>
          <p:nvPr/>
        </p:nvSpPr>
        <p:spPr>
          <a:xfrm>
            <a:off x="7297226" y="571078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E6135A-DC3A-4989-BF3F-2C9A77BF75F3}"/>
              </a:ext>
            </a:extLst>
          </p:cNvPr>
          <p:cNvSpPr/>
          <p:nvPr/>
        </p:nvSpPr>
        <p:spPr>
          <a:xfrm>
            <a:off x="10048893" y="318930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E7B1D7-EA29-4B1F-8959-D1408A8B12B1}"/>
              </a:ext>
            </a:extLst>
          </p:cNvPr>
          <p:cNvSpPr/>
          <p:nvPr/>
        </p:nvSpPr>
        <p:spPr>
          <a:xfrm>
            <a:off x="4545559" y="4464850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C0A385-ACEC-4628-ADE1-1DF733A68668}"/>
              </a:ext>
            </a:extLst>
          </p:cNvPr>
          <p:cNvSpPr/>
          <p:nvPr/>
        </p:nvSpPr>
        <p:spPr>
          <a:xfrm>
            <a:off x="5909733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DE8B3-7526-4E57-A225-4787C7FB0FF3}"/>
              </a:ext>
            </a:extLst>
          </p:cNvPr>
          <p:cNvSpPr/>
          <p:nvPr/>
        </p:nvSpPr>
        <p:spPr>
          <a:xfrm>
            <a:off x="5909733" y="4464850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82045B-2ED0-493F-87BC-1663C560AC9A}"/>
              </a:ext>
            </a:extLst>
          </p:cNvPr>
          <p:cNvSpPr/>
          <p:nvPr/>
        </p:nvSpPr>
        <p:spPr>
          <a:xfrm>
            <a:off x="5909733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EC8F21-4C50-4950-84ED-2B5BDA3541F5}"/>
              </a:ext>
            </a:extLst>
          </p:cNvPr>
          <p:cNvSpPr/>
          <p:nvPr/>
        </p:nvSpPr>
        <p:spPr>
          <a:xfrm>
            <a:off x="7297226" y="4442629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1E3A6F-011C-4EFB-9260-51999A701898}"/>
              </a:ext>
            </a:extLst>
          </p:cNvPr>
          <p:cNvSpPr/>
          <p:nvPr/>
        </p:nvSpPr>
        <p:spPr>
          <a:xfrm>
            <a:off x="8684719" y="317447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4FD65-2986-4D6E-B4D1-7296030B9283}"/>
              </a:ext>
            </a:extLst>
          </p:cNvPr>
          <p:cNvSpPr/>
          <p:nvPr/>
        </p:nvSpPr>
        <p:spPr>
          <a:xfrm>
            <a:off x="10048893" y="1876687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7D7DE-4A0B-43C8-8183-C6DED3DFFB0B}"/>
              </a:ext>
            </a:extLst>
          </p:cNvPr>
          <p:cNvSpPr/>
          <p:nvPr/>
        </p:nvSpPr>
        <p:spPr>
          <a:xfrm>
            <a:off x="8684719" y="187405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B35772-41A0-4460-B43A-2C477CDC39AA}"/>
              </a:ext>
            </a:extLst>
          </p:cNvPr>
          <p:cNvSpPr/>
          <p:nvPr/>
        </p:nvSpPr>
        <p:spPr>
          <a:xfrm>
            <a:off x="8673059" y="57363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F2EC11-3404-4028-8F4C-1E242B07C88D}"/>
              </a:ext>
            </a:extLst>
          </p:cNvPr>
          <p:cNvSpPr/>
          <p:nvPr/>
        </p:nvSpPr>
        <p:spPr>
          <a:xfrm>
            <a:off x="7297226" y="1861879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9481F-F5A1-47F9-87B1-79F93804F447}"/>
              </a:ext>
            </a:extLst>
          </p:cNvPr>
          <p:cNvSpPr/>
          <p:nvPr/>
        </p:nvSpPr>
        <p:spPr>
          <a:xfrm>
            <a:off x="8684719" y="44487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AFDB98-567E-441B-B531-F4BE50620D34}"/>
              </a:ext>
            </a:extLst>
          </p:cNvPr>
          <p:cNvSpPr/>
          <p:nvPr/>
        </p:nvSpPr>
        <p:spPr>
          <a:xfrm>
            <a:off x="10048893" y="4472263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9AC362-BA8F-4F1C-AE2A-9A30EFE5ACEF}"/>
              </a:ext>
            </a:extLst>
          </p:cNvPr>
          <p:cNvSpPr/>
          <p:nvPr/>
        </p:nvSpPr>
        <p:spPr>
          <a:xfrm>
            <a:off x="8684719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3B9E3-874C-431A-A940-595009676B04}"/>
              </a:ext>
            </a:extLst>
          </p:cNvPr>
          <p:cNvSpPr txBox="1"/>
          <p:nvPr/>
        </p:nvSpPr>
        <p:spPr>
          <a:xfrm>
            <a:off x="5677218" y="17111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391736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9D877991-EB38-46A2-9CCC-3DFD09A22FCD}"/>
              </a:ext>
            </a:extLst>
          </p:cNvPr>
          <p:cNvSpPr/>
          <p:nvPr/>
        </p:nvSpPr>
        <p:spPr>
          <a:xfrm>
            <a:off x="4545559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71">
            <a:extLst>
              <a:ext uri="{FF2B5EF4-FFF2-40B4-BE49-F238E27FC236}">
                <a16:creationId xmlns:a16="http://schemas.microsoft.com/office/drawing/2014/main" id="{F8C68992-EEB0-45D4-89DB-69EE28D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2400" cy="6010275"/>
          </a:xfrm>
        </p:spPr>
        <p:txBody>
          <a:bodyPr>
            <a:normAutofit/>
          </a:bodyPr>
          <a:lstStyle/>
          <a:p>
            <a:r>
              <a:rPr lang="en-US" sz="6600" b="1" dirty="0"/>
              <a:t>2D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sampling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03CDB0-0245-42B8-91EB-5B3DC259747C}"/>
              </a:ext>
            </a:extLst>
          </p:cNvPr>
          <p:cNvSpPr/>
          <p:nvPr/>
        </p:nvSpPr>
        <p:spPr>
          <a:xfrm>
            <a:off x="4545559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E164A9-2013-4513-B5C7-A4FB6E45FEAC}"/>
              </a:ext>
            </a:extLst>
          </p:cNvPr>
          <p:cNvSpPr/>
          <p:nvPr/>
        </p:nvSpPr>
        <p:spPr>
          <a:xfrm>
            <a:off x="10048893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5A1C5-8ED6-4FF9-A6AA-5E04161A113D}"/>
              </a:ext>
            </a:extLst>
          </p:cNvPr>
          <p:cNvSpPr/>
          <p:nvPr/>
        </p:nvSpPr>
        <p:spPr>
          <a:xfrm>
            <a:off x="10048893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66E7D5-6DF5-449A-B38C-32102D9A1D10}"/>
              </a:ext>
            </a:extLst>
          </p:cNvPr>
          <p:cNvSpPr/>
          <p:nvPr/>
        </p:nvSpPr>
        <p:spPr>
          <a:xfrm>
            <a:off x="4545559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3D096B-D08A-4420-9857-0C390D0A65BB}"/>
              </a:ext>
            </a:extLst>
          </p:cNvPr>
          <p:cNvSpPr/>
          <p:nvPr/>
        </p:nvSpPr>
        <p:spPr>
          <a:xfrm>
            <a:off x="7297226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A0EB96-AE2E-4372-86AB-C4DE9693C436}"/>
              </a:ext>
            </a:extLst>
          </p:cNvPr>
          <p:cNvSpPr/>
          <p:nvPr/>
        </p:nvSpPr>
        <p:spPr>
          <a:xfrm>
            <a:off x="7297226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DB1A6-D076-4A55-9854-206FC83AA0B2}"/>
              </a:ext>
            </a:extLst>
          </p:cNvPr>
          <p:cNvSpPr/>
          <p:nvPr/>
        </p:nvSpPr>
        <p:spPr>
          <a:xfrm>
            <a:off x="7297226" y="571078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E6135A-DC3A-4989-BF3F-2C9A77BF75F3}"/>
              </a:ext>
            </a:extLst>
          </p:cNvPr>
          <p:cNvSpPr/>
          <p:nvPr/>
        </p:nvSpPr>
        <p:spPr>
          <a:xfrm>
            <a:off x="10048893" y="318930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E7B1D7-EA29-4B1F-8959-D1408A8B12B1}"/>
              </a:ext>
            </a:extLst>
          </p:cNvPr>
          <p:cNvSpPr/>
          <p:nvPr/>
        </p:nvSpPr>
        <p:spPr>
          <a:xfrm>
            <a:off x="4545559" y="4464850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C0A385-ACEC-4628-ADE1-1DF733A68668}"/>
              </a:ext>
            </a:extLst>
          </p:cNvPr>
          <p:cNvSpPr/>
          <p:nvPr/>
        </p:nvSpPr>
        <p:spPr>
          <a:xfrm>
            <a:off x="5909733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DE8B3-7526-4E57-A225-4787C7FB0FF3}"/>
              </a:ext>
            </a:extLst>
          </p:cNvPr>
          <p:cNvSpPr/>
          <p:nvPr/>
        </p:nvSpPr>
        <p:spPr>
          <a:xfrm>
            <a:off x="5909733" y="4464850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82045B-2ED0-493F-87BC-1663C560AC9A}"/>
              </a:ext>
            </a:extLst>
          </p:cNvPr>
          <p:cNvSpPr/>
          <p:nvPr/>
        </p:nvSpPr>
        <p:spPr>
          <a:xfrm>
            <a:off x="5909733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EC8F21-4C50-4950-84ED-2B5BDA3541F5}"/>
              </a:ext>
            </a:extLst>
          </p:cNvPr>
          <p:cNvSpPr/>
          <p:nvPr/>
        </p:nvSpPr>
        <p:spPr>
          <a:xfrm>
            <a:off x="7297226" y="4442629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1E3A6F-011C-4EFB-9260-51999A701898}"/>
              </a:ext>
            </a:extLst>
          </p:cNvPr>
          <p:cNvSpPr/>
          <p:nvPr/>
        </p:nvSpPr>
        <p:spPr>
          <a:xfrm>
            <a:off x="8684719" y="317447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4FD65-2986-4D6E-B4D1-7296030B9283}"/>
              </a:ext>
            </a:extLst>
          </p:cNvPr>
          <p:cNvSpPr/>
          <p:nvPr/>
        </p:nvSpPr>
        <p:spPr>
          <a:xfrm>
            <a:off x="10048893" y="1876687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7D7DE-4A0B-43C8-8183-C6DED3DFFB0B}"/>
              </a:ext>
            </a:extLst>
          </p:cNvPr>
          <p:cNvSpPr/>
          <p:nvPr/>
        </p:nvSpPr>
        <p:spPr>
          <a:xfrm>
            <a:off x="8684719" y="187405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B35772-41A0-4460-B43A-2C477CDC39AA}"/>
              </a:ext>
            </a:extLst>
          </p:cNvPr>
          <p:cNvSpPr/>
          <p:nvPr/>
        </p:nvSpPr>
        <p:spPr>
          <a:xfrm>
            <a:off x="8673059" y="57363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F2EC11-3404-4028-8F4C-1E242B07C88D}"/>
              </a:ext>
            </a:extLst>
          </p:cNvPr>
          <p:cNvSpPr/>
          <p:nvPr/>
        </p:nvSpPr>
        <p:spPr>
          <a:xfrm>
            <a:off x="7297226" y="1861879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9481F-F5A1-47F9-87B1-79F93804F447}"/>
              </a:ext>
            </a:extLst>
          </p:cNvPr>
          <p:cNvSpPr/>
          <p:nvPr/>
        </p:nvSpPr>
        <p:spPr>
          <a:xfrm>
            <a:off x="8684719" y="44487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AFDB98-567E-441B-B531-F4BE50620D34}"/>
              </a:ext>
            </a:extLst>
          </p:cNvPr>
          <p:cNvSpPr/>
          <p:nvPr/>
        </p:nvSpPr>
        <p:spPr>
          <a:xfrm>
            <a:off x="10048893" y="4472263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9AC362-BA8F-4F1C-AE2A-9A30EFE5ACEF}"/>
              </a:ext>
            </a:extLst>
          </p:cNvPr>
          <p:cNvSpPr/>
          <p:nvPr/>
        </p:nvSpPr>
        <p:spPr>
          <a:xfrm>
            <a:off x="8684719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3B9E3-874C-431A-A940-595009676B04}"/>
              </a:ext>
            </a:extLst>
          </p:cNvPr>
          <p:cNvSpPr txBox="1"/>
          <p:nvPr/>
        </p:nvSpPr>
        <p:spPr>
          <a:xfrm>
            <a:off x="5677218" y="17111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D096B-00BD-412F-9E5A-0FF161A48FD4}"/>
              </a:ext>
            </a:extLst>
          </p:cNvPr>
          <p:cNvSpPr txBox="1"/>
          <p:nvPr/>
        </p:nvSpPr>
        <p:spPr>
          <a:xfrm>
            <a:off x="5008192" y="37177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0DE7A8-6C0F-499F-A263-C72E527B6444}"/>
              </a:ext>
            </a:extLst>
          </p:cNvPr>
          <p:cNvSpPr txBox="1"/>
          <p:nvPr/>
        </p:nvSpPr>
        <p:spPr>
          <a:xfrm>
            <a:off x="9193039" y="5061755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279111-5711-4918-ACA3-B8F913F36157}"/>
              </a:ext>
            </a:extLst>
          </p:cNvPr>
          <p:cNvSpPr txBox="1"/>
          <p:nvPr/>
        </p:nvSpPr>
        <p:spPr>
          <a:xfrm>
            <a:off x="5018177" y="505552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193DE6-EEEC-497D-B7CB-9A5838B89739}"/>
              </a:ext>
            </a:extLst>
          </p:cNvPr>
          <p:cNvSpPr txBox="1"/>
          <p:nvPr/>
        </p:nvSpPr>
        <p:spPr>
          <a:xfrm>
            <a:off x="9237452" y="2457651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F33D63-B5A4-4A0E-AEF8-989A1B4C817F}"/>
              </a:ext>
            </a:extLst>
          </p:cNvPr>
          <p:cNvSpPr txBox="1"/>
          <p:nvPr/>
        </p:nvSpPr>
        <p:spPr>
          <a:xfrm>
            <a:off x="9228986" y="37177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66F040-0F9E-465E-87F7-1333D590B0CC}"/>
              </a:ext>
            </a:extLst>
          </p:cNvPr>
          <p:cNvSpPr txBox="1"/>
          <p:nvPr/>
        </p:nvSpPr>
        <p:spPr>
          <a:xfrm>
            <a:off x="5677218" y="17111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56F064-5A96-45FD-ADDB-238AE75EF927}"/>
              </a:ext>
            </a:extLst>
          </p:cNvPr>
          <p:cNvSpPr txBox="1"/>
          <p:nvPr/>
        </p:nvSpPr>
        <p:spPr>
          <a:xfrm>
            <a:off x="7779106" y="505552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269056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9D877991-EB38-46A2-9CCC-3DFD09A22FCD}"/>
              </a:ext>
            </a:extLst>
          </p:cNvPr>
          <p:cNvSpPr/>
          <p:nvPr/>
        </p:nvSpPr>
        <p:spPr>
          <a:xfrm>
            <a:off x="4545559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71">
            <a:extLst>
              <a:ext uri="{FF2B5EF4-FFF2-40B4-BE49-F238E27FC236}">
                <a16:creationId xmlns:a16="http://schemas.microsoft.com/office/drawing/2014/main" id="{F8C68992-EEB0-45D4-89DB-69EE28D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2400" cy="6010275"/>
          </a:xfrm>
        </p:spPr>
        <p:txBody>
          <a:bodyPr>
            <a:normAutofit/>
          </a:bodyPr>
          <a:lstStyle/>
          <a:p>
            <a:r>
              <a:rPr lang="en-US" sz="6600" b="1" dirty="0"/>
              <a:t>2D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sampling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03CDB0-0245-42B8-91EB-5B3DC259747C}"/>
              </a:ext>
            </a:extLst>
          </p:cNvPr>
          <p:cNvSpPr/>
          <p:nvPr/>
        </p:nvSpPr>
        <p:spPr>
          <a:xfrm>
            <a:off x="4545559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E164A9-2013-4513-B5C7-A4FB6E45FEAC}"/>
              </a:ext>
            </a:extLst>
          </p:cNvPr>
          <p:cNvSpPr/>
          <p:nvPr/>
        </p:nvSpPr>
        <p:spPr>
          <a:xfrm>
            <a:off x="10048893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5A1C5-8ED6-4FF9-A6AA-5E04161A113D}"/>
              </a:ext>
            </a:extLst>
          </p:cNvPr>
          <p:cNvSpPr/>
          <p:nvPr/>
        </p:nvSpPr>
        <p:spPr>
          <a:xfrm>
            <a:off x="10048893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66E7D5-6DF5-449A-B38C-32102D9A1D10}"/>
              </a:ext>
            </a:extLst>
          </p:cNvPr>
          <p:cNvSpPr/>
          <p:nvPr/>
        </p:nvSpPr>
        <p:spPr>
          <a:xfrm>
            <a:off x="4545559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3D096B-D08A-4420-9857-0C390D0A65BB}"/>
              </a:ext>
            </a:extLst>
          </p:cNvPr>
          <p:cNvSpPr/>
          <p:nvPr/>
        </p:nvSpPr>
        <p:spPr>
          <a:xfrm>
            <a:off x="7297226" y="5937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A0EB96-AE2E-4372-86AB-C4DE9693C436}"/>
              </a:ext>
            </a:extLst>
          </p:cNvPr>
          <p:cNvSpPr/>
          <p:nvPr/>
        </p:nvSpPr>
        <p:spPr>
          <a:xfrm>
            <a:off x="7297226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DB1A6-D076-4A55-9854-206FC83AA0B2}"/>
              </a:ext>
            </a:extLst>
          </p:cNvPr>
          <p:cNvSpPr/>
          <p:nvPr/>
        </p:nvSpPr>
        <p:spPr>
          <a:xfrm>
            <a:off x="7297226" y="5710784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E6135A-DC3A-4989-BF3F-2C9A77BF75F3}"/>
              </a:ext>
            </a:extLst>
          </p:cNvPr>
          <p:cNvSpPr/>
          <p:nvPr/>
        </p:nvSpPr>
        <p:spPr>
          <a:xfrm>
            <a:off x="10048893" y="3189301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E7B1D7-EA29-4B1F-8959-D1408A8B12B1}"/>
              </a:ext>
            </a:extLst>
          </p:cNvPr>
          <p:cNvSpPr/>
          <p:nvPr/>
        </p:nvSpPr>
        <p:spPr>
          <a:xfrm>
            <a:off x="4545559" y="4464850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C0A385-ACEC-4628-ADE1-1DF733A68668}"/>
              </a:ext>
            </a:extLst>
          </p:cNvPr>
          <p:cNvSpPr/>
          <p:nvPr/>
        </p:nvSpPr>
        <p:spPr>
          <a:xfrm>
            <a:off x="5909733" y="317447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DE8B3-7526-4E57-A225-4787C7FB0FF3}"/>
              </a:ext>
            </a:extLst>
          </p:cNvPr>
          <p:cNvSpPr/>
          <p:nvPr/>
        </p:nvSpPr>
        <p:spPr>
          <a:xfrm>
            <a:off x="5909733" y="4464850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82045B-2ED0-493F-87BC-1663C560AC9A}"/>
              </a:ext>
            </a:extLst>
          </p:cNvPr>
          <p:cNvSpPr/>
          <p:nvPr/>
        </p:nvSpPr>
        <p:spPr>
          <a:xfrm>
            <a:off x="5909733" y="575522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EC8F21-4C50-4950-84ED-2B5BDA3541F5}"/>
              </a:ext>
            </a:extLst>
          </p:cNvPr>
          <p:cNvSpPr/>
          <p:nvPr/>
        </p:nvSpPr>
        <p:spPr>
          <a:xfrm>
            <a:off x="7297226" y="4442629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1E3A6F-011C-4EFB-9260-51999A701898}"/>
              </a:ext>
            </a:extLst>
          </p:cNvPr>
          <p:cNvSpPr/>
          <p:nvPr/>
        </p:nvSpPr>
        <p:spPr>
          <a:xfrm>
            <a:off x="8684719" y="317447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4FD65-2986-4D6E-B4D1-7296030B9283}"/>
              </a:ext>
            </a:extLst>
          </p:cNvPr>
          <p:cNvSpPr/>
          <p:nvPr/>
        </p:nvSpPr>
        <p:spPr>
          <a:xfrm>
            <a:off x="10048893" y="1876687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7D7DE-4A0B-43C8-8183-C6DED3DFFB0B}"/>
              </a:ext>
            </a:extLst>
          </p:cNvPr>
          <p:cNvSpPr/>
          <p:nvPr/>
        </p:nvSpPr>
        <p:spPr>
          <a:xfrm>
            <a:off x="8684719" y="187405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B35772-41A0-4460-B43A-2C477CDC39AA}"/>
              </a:ext>
            </a:extLst>
          </p:cNvPr>
          <p:cNvSpPr/>
          <p:nvPr/>
        </p:nvSpPr>
        <p:spPr>
          <a:xfrm>
            <a:off x="8673059" y="573635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F2EC11-3404-4028-8F4C-1E242B07C88D}"/>
              </a:ext>
            </a:extLst>
          </p:cNvPr>
          <p:cNvSpPr/>
          <p:nvPr/>
        </p:nvSpPr>
        <p:spPr>
          <a:xfrm>
            <a:off x="7297226" y="1861879"/>
            <a:ext cx="372534" cy="372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9481F-F5A1-47F9-87B1-79F93804F447}"/>
              </a:ext>
            </a:extLst>
          </p:cNvPr>
          <p:cNvSpPr/>
          <p:nvPr/>
        </p:nvSpPr>
        <p:spPr>
          <a:xfrm>
            <a:off x="8684719" y="44487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AFDB98-567E-441B-B531-F4BE50620D34}"/>
              </a:ext>
            </a:extLst>
          </p:cNvPr>
          <p:cNvSpPr/>
          <p:nvPr/>
        </p:nvSpPr>
        <p:spPr>
          <a:xfrm>
            <a:off x="10048893" y="4472263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9AC362-BA8F-4F1C-AE2A-9A30EFE5ACEF}"/>
              </a:ext>
            </a:extLst>
          </p:cNvPr>
          <p:cNvSpPr/>
          <p:nvPr/>
        </p:nvSpPr>
        <p:spPr>
          <a:xfrm>
            <a:off x="8684719" y="5755225"/>
            <a:ext cx="372534" cy="3725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3B9E3-874C-431A-A940-595009676B04}"/>
              </a:ext>
            </a:extLst>
          </p:cNvPr>
          <p:cNvSpPr txBox="1"/>
          <p:nvPr/>
        </p:nvSpPr>
        <p:spPr>
          <a:xfrm>
            <a:off x="5008192" y="37177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CD6B60-4594-4067-939B-92E44BE8421C}"/>
              </a:ext>
            </a:extLst>
          </p:cNvPr>
          <p:cNvSpPr txBox="1"/>
          <p:nvPr/>
        </p:nvSpPr>
        <p:spPr>
          <a:xfrm>
            <a:off x="9193039" y="5061755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FA7B04-3B26-4BF3-8567-570A99F70929}"/>
              </a:ext>
            </a:extLst>
          </p:cNvPr>
          <p:cNvSpPr txBox="1"/>
          <p:nvPr/>
        </p:nvSpPr>
        <p:spPr>
          <a:xfrm>
            <a:off x="5018177" y="505552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0BE666-3285-4177-BAAB-90CB403E7DBF}"/>
              </a:ext>
            </a:extLst>
          </p:cNvPr>
          <p:cNvSpPr txBox="1"/>
          <p:nvPr/>
        </p:nvSpPr>
        <p:spPr>
          <a:xfrm>
            <a:off x="9237452" y="2457651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8D75A2-8FF8-4888-B09A-93E0B87DC933}"/>
              </a:ext>
            </a:extLst>
          </p:cNvPr>
          <p:cNvSpPr txBox="1"/>
          <p:nvPr/>
        </p:nvSpPr>
        <p:spPr>
          <a:xfrm>
            <a:off x="9228986" y="37177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61957-0ED8-46EF-96FE-CD011320649B}"/>
              </a:ext>
            </a:extLst>
          </p:cNvPr>
          <p:cNvSpPr txBox="1"/>
          <p:nvPr/>
        </p:nvSpPr>
        <p:spPr>
          <a:xfrm>
            <a:off x="5677218" y="171119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F90E2-DB07-4671-9271-8C8A8A8CC436}"/>
              </a:ext>
            </a:extLst>
          </p:cNvPr>
          <p:cNvSpPr txBox="1"/>
          <p:nvPr/>
        </p:nvSpPr>
        <p:spPr>
          <a:xfrm>
            <a:off x="7779106" y="505552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88F897-216A-4A5B-8D5E-4346AD68C456}"/>
              </a:ext>
            </a:extLst>
          </p:cNvPr>
          <p:cNvSpPr txBox="1"/>
          <p:nvPr/>
        </p:nvSpPr>
        <p:spPr>
          <a:xfrm>
            <a:off x="6534512" y="505474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FA8D6-E1C2-4CE1-94BE-972BE2633451}"/>
              </a:ext>
            </a:extLst>
          </p:cNvPr>
          <p:cNvSpPr txBox="1"/>
          <p:nvPr/>
        </p:nvSpPr>
        <p:spPr>
          <a:xfrm>
            <a:off x="6545053" y="371779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4B9753-E41E-407F-AB53-5A6D33F0A6C2}"/>
              </a:ext>
            </a:extLst>
          </p:cNvPr>
          <p:cNvSpPr txBox="1"/>
          <p:nvPr/>
        </p:nvSpPr>
        <p:spPr>
          <a:xfrm>
            <a:off x="7968260" y="371779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F9237C-8E05-485E-8E47-CEFECE88358D}"/>
              </a:ext>
            </a:extLst>
          </p:cNvPr>
          <p:cNvSpPr txBox="1"/>
          <p:nvPr/>
        </p:nvSpPr>
        <p:spPr>
          <a:xfrm>
            <a:off x="7987669" y="245765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C2B650-0FAF-47BC-9A41-306BE1790AB8}"/>
              </a:ext>
            </a:extLst>
          </p:cNvPr>
          <p:cNvSpPr txBox="1"/>
          <p:nvPr/>
        </p:nvSpPr>
        <p:spPr>
          <a:xfrm>
            <a:off x="7962269" y="113114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8BA776-2E52-4D9A-BA32-5305EA24F884}"/>
              </a:ext>
            </a:extLst>
          </p:cNvPr>
          <p:cNvSpPr txBox="1"/>
          <p:nvPr/>
        </p:nvSpPr>
        <p:spPr>
          <a:xfrm>
            <a:off x="9382193" y="115193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1033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86933"/>
            <a:ext cx="12176455" cy="55710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03F24-63AA-4D7A-A86A-F837832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9" y="375704"/>
            <a:ext cx="11806642" cy="10128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(cheating) sampling</a:t>
            </a:r>
          </a:p>
        </p:txBody>
      </p:sp>
    </p:spTree>
    <p:extLst>
      <p:ext uri="{BB962C8B-B14F-4D97-AF65-F5344CB8AC3E}">
        <p14:creationId xmlns:p14="http://schemas.microsoft.com/office/powerpoint/2010/main" val="97485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-1.05143 -0.027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565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86933"/>
            <a:ext cx="12176455" cy="55710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03F24-63AA-4D7A-A86A-F837832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9" y="375704"/>
            <a:ext cx="11806642" cy="10128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(cheating) sampling</a:t>
            </a:r>
          </a:p>
        </p:txBody>
      </p:sp>
    </p:spTree>
    <p:extLst>
      <p:ext uri="{BB962C8B-B14F-4D97-AF65-F5344CB8AC3E}">
        <p14:creationId xmlns:p14="http://schemas.microsoft.com/office/powerpoint/2010/main" val="84569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86933"/>
            <a:ext cx="12176455" cy="55710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03F24-63AA-4D7A-A86A-F837832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9" y="375704"/>
            <a:ext cx="11806642" cy="10128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(cheating) sampling</a:t>
            </a:r>
          </a:p>
        </p:txBody>
      </p:sp>
    </p:spTree>
    <p:extLst>
      <p:ext uri="{BB962C8B-B14F-4D97-AF65-F5344CB8AC3E}">
        <p14:creationId xmlns:p14="http://schemas.microsoft.com/office/powerpoint/2010/main" val="24825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86933"/>
            <a:ext cx="12176455" cy="55710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03F24-63AA-4D7A-A86A-F837832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9" y="375704"/>
            <a:ext cx="11806642" cy="10128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(cheating) sampling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131565-FFE1-4CB3-9B90-858084396C7E}"/>
              </a:ext>
            </a:extLst>
          </p:cNvPr>
          <p:cNvSpPr/>
          <p:nvPr/>
        </p:nvSpPr>
        <p:spPr>
          <a:xfrm>
            <a:off x="6646333" y="304800"/>
            <a:ext cx="2328334" cy="6468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5F5DD9-8CFC-448C-9B20-97DCFFA9EC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Human has </a:t>
                </a:r>
                <a:r>
                  <a:rPr lang="en-US" dirty="0">
                    <a:solidFill>
                      <a:srgbClr val="FF0000"/>
                    </a:solidFill>
                  </a:rPr>
                  <a:t>error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5F5DD9-8CFC-448C-9B20-97DCFFA9E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432A-04D9-4051-BD8C-93F00083A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41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432A-04D9-4051-BD8C-93F00083A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41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149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DCA94-05D7-492C-8AFF-9899020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9801" y="-1103468"/>
            <a:ext cx="8718813" cy="797352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70F7CF-0310-40FB-9956-432DFE6DAF66}"/>
              </a:ext>
            </a:extLst>
          </p:cNvPr>
          <p:cNvSpPr/>
          <p:nvPr/>
        </p:nvSpPr>
        <p:spPr>
          <a:xfrm>
            <a:off x="406399" y="1781706"/>
            <a:ext cx="33345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/>
              <a:t>“Ripples”</a:t>
            </a:r>
          </a:p>
        </p:txBody>
      </p:sp>
    </p:spTree>
    <p:extLst>
      <p:ext uri="{BB962C8B-B14F-4D97-AF65-F5344CB8AC3E}">
        <p14:creationId xmlns:p14="http://schemas.microsoft.com/office/powerpoint/2010/main" val="178229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A84E-5E37-4812-BD91-DE4D798B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A5E5-E4D2-47D6-B467-4DBC52AB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body motion</a:t>
            </a:r>
          </a:p>
          <a:p>
            <a:r>
              <a:rPr lang="en-US" dirty="0"/>
              <a:t>Interaction with the ground</a:t>
            </a:r>
          </a:p>
        </p:txBody>
      </p:sp>
    </p:spTree>
    <p:extLst>
      <p:ext uri="{BB962C8B-B14F-4D97-AF65-F5344CB8AC3E}">
        <p14:creationId xmlns:p14="http://schemas.microsoft.com/office/powerpoint/2010/main" val="2508373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6C6E-1EBC-47F4-986F-5AE1D0CB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7DE1-0EB6-4516-A789-1228FE46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the numbers</a:t>
            </a:r>
          </a:p>
        </p:txBody>
      </p:sp>
      <p:pic>
        <p:nvPicPr>
          <p:cNvPr id="1026" name="Picture 2" descr="Image result for minesweeper">
            <a:extLst>
              <a:ext uri="{FF2B5EF4-FFF2-40B4-BE49-F238E27FC236}">
                <a16:creationId xmlns:a16="http://schemas.microsoft.com/office/drawing/2014/main" id="{759D06FC-2796-4654-8C14-CEEE6B37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40" y="1585913"/>
            <a:ext cx="72390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53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97E-010F-42EB-8FEC-08D5060E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ED0E-A849-4FF0-A9BA-08F135E7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 condition: not considering h. set h=0, let go and have 6</a:t>
            </a:r>
          </a:p>
          <a:p>
            <a:r>
              <a:rPr lang="en-US" dirty="0"/>
              <a:t>Does standing on edge exists as exact solutions? </a:t>
            </a:r>
            <a:br>
              <a:rPr lang="en-US" dirty="0"/>
            </a:br>
            <a:r>
              <a:rPr lang="en-US" dirty="0"/>
              <a:t>Ring climbs hump rail analogy</a:t>
            </a:r>
          </a:p>
          <a:p>
            <a:r>
              <a:rPr lang="en-US" dirty="0"/>
              <a:t>How to call which face is facing up? </a:t>
            </a:r>
          </a:p>
          <a:p>
            <a:r>
              <a:rPr lang="en-US" dirty="0"/>
              <a:t>Told the program to never exit binary search mode and got </a:t>
            </a:r>
            <a:r>
              <a:rPr lang="en-US" dirty="0" err="1"/>
              <a:t>forever.mat</a:t>
            </a:r>
            <a:r>
              <a:rPr lang="en-US" dirty="0"/>
              <a:t>. “After a couple of iterations, MATLAB froze. I thought I wrote a bug. No. It’s a simulation that just didn’t end.”</a:t>
            </a:r>
          </a:p>
          <a:p>
            <a:r>
              <a:rPr lang="en-US" dirty="0"/>
              <a:t>simulation time before settle down. Think: how can you tell it's settled down? </a:t>
            </a:r>
            <a:br>
              <a:rPr lang="en-US" dirty="0"/>
            </a:br>
            <a:r>
              <a:rPr lang="en-US" dirty="0"/>
              <a:t>Velocity never reaches zero. 10 to the minus </a:t>
            </a:r>
            <a:r>
              <a:rPr lang="en-US" dirty="0" err="1"/>
              <a:t>sth</a:t>
            </a:r>
            <a:r>
              <a:rPr lang="en-US" dirty="0"/>
              <a:t>. Even better: call the end of simulation before settle down. </a:t>
            </a:r>
            <a:br>
              <a:rPr lang="en-US" dirty="0"/>
            </a:br>
            <a:r>
              <a:rPr lang="en-US" dirty="0"/>
              <a:t>We used total energy. </a:t>
            </a:r>
          </a:p>
        </p:txBody>
      </p:sp>
    </p:spTree>
    <p:extLst>
      <p:ext uri="{BB962C8B-B14F-4D97-AF65-F5344CB8AC3E}">
        <p14:creationId xmlns:p14="http://schemas.microsoft.com/office/powerpoint/2010/main" val="4050027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5DD9-8CFC-448C-9B20-97DCFFA9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432A-04D9-4051-BD8C-93F00083A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41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432A-04D9-4051-BD8C-93F00083A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41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031EC9C-BCA0-4078-8EE3-CE20E63123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0492"/>
                <a:ext cx="10515600" cy="26278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𝑙𝑜𝑜𝑟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4400" dirty="0"/>
              </a:p>
              <a:p>
                <a:pPr marL="0" indent="0" algn="ctr">
                  <a:buNone/>
                </a:pPr>
                <a:r>
                  <a:rPr lang="en-US" sz="4400" dirty="0"/>
                  <a:t>When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4400" dirty="0"/>
                  <a:t> is sufficiently small???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031EC9C-BCA0-4078-8EE3-CE20E631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0492"/>
                <a:ext cx="10515600" cy="2627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FDA555-C432-4244-AA67-B9FDB7C357F6}"/>
              </a:ext>
            </a:extLst>
          </p:cNvPr>
          <p:cNvSpPr txBox="1"/>
          <p:nvPr/>
        </p:nvSpPr>
        <p:spPr>
          <a:xfrm rot="5400000">
            <a:off x="5696691" y="2244649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67801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1A9-A564-4E6B-8FD5-081F74E4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plane in the 6D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5B65E5D-241B-4470-B73C-E9585F18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9351"/>
                <a:ext cx="10515600" cy="4080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5B65E5D-241B-4470-B73C-E9585F18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9351"/>
                <a:ext cx="10515600" cy="4080664"/>
              </a:xfrm>
              <a:prstGeom prst="rect">
                <a:avLst/>
              </a:prstGeom>
              <a:blipFill>
                <a:blip r:embed="rId2"/>
                <a:stretch>
                  <a:fillRect t="-3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BA33F5F-8539-4181-8EAD-D402F0F53D80}"/>
              </a:ext>
            </a:extLst>
          </p:cNvPr>
          <p:cNvSpPr/>
          <p:nvPr/>
        </p:nvSpPr>
        <p:spPr>
          <a:xfrm>
            <a:off x="4454554" y="1392572"/>
            <a:ext cx="880844" cy="40806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53BBD-3B8C-42FC-AADC-5B0B37213D56}"/>
              </a:ext>
            </a:extLst>
          </p:cNvPr>
          <p:cNvSpPr/>
          <p:nvPr/>
        </p:nvSpPr>
        <p:spPr>
          <a:xfrm>
            <a:off x="5739468" y="1388668"/>
            <a:ext cx="880844" cy="40806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15CFC-8C9B-45E6-B81C-BAF9BC6C32F1}"/>
              </a:ext>
            </a:extLst>
          </p:cNvPr>
          <p:cNvSpPr txBox="1"/>
          <p:nvPr/>
        </p:nvSpPr>
        <p:spPr>
          <a:xfrm>
            <a:off x="1862958" y="5553512"/>
            <a:ext cx="7753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These better be perpendicular</a:t>
            </a:r>
          </a:p>
        </p:txBody>
      </p:sp>
    </p:spTree>
    <p:extLst>
      <p:ext uri="{BB962C8B-B14F-4D97-AF65-F5344CB8AC3E}">
        <p14:creationId xmlns:p14="http://schemas.microsoft.com/office/powerpoint/2010/main" val="209068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5F5DD9-8CFC-448C-9B20-97DCFFA9EC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Human has </a:t>
                </a:r>
                <a:r>
                  <a:rPr lang="en-US" dirty="0">
                    <a:solidFill>
                      <a:srgbClr val="FF0000"/>
                    </a:solidFill>
                  </a:rPr>
                  <a:t>error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5F5DD9-8CFC-448C-9B20-97DCFFA9E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432A-04D9-4051-BD8C-93F00083A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41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432A-04D9-4051-BD8C-93F00083A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41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031EC9C-BCA0-4078-8EE3-CE20E63123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0492"/>
                <a:ext cx="10515600" cy="26278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4400" dirty="0"/>
              </a:p>
              <a:p>
                <a:pPr marL="0" indent="0" algn="ctr">
                  <a:buNone/>
                </a:pPr>
                <a:r>
                  <a:rPr lang="en-US" sz="4400" dirty="0"/>
                  <a:t>When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4400" dirty="0"/>
                  <a:t> is sufficiently small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031EC9C-BCA0-4078-8EE3-CE20E631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0492"/>
                <a:ext cx="10515600" cy="2627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FDA555-C432-4244-AA67-B9FDB7C357F6}"/>
              </a:ext>
            </a:extLst>
          </p:cNvPr>
          <p:cNvSpPr txBox="1"/>
          <p:nvPr/>
        </p:nvSpPr>
        <p:spPr>
          <a:xfrm rot="5400000">
            <a:off x="5696691" y="2244649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3918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E97C77-4B31-4F44-8468-C5D0F4C5E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50094"/>
            <a:ext cx="12191979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418785-A59F-43A6-95BD-BDD4F4B55B33}"/>
                  </a:ext>
                </a:extLst>
              </p:cNvPr>
              <p:cNvSpPr/>
              <p:nvPr/>
            </p:nvSpPr>
            <p:spPr>
              <a:xfrm>
                <a:off x="1938866" y="4749800"/>
                <a:ext cx="8314268" cy="77046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418785-A59F-43A6-95BD-BDD4F4B55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866" y="4749800"/>
                <a:ext cx="8314268" cy="770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7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2846-06AA-4E4E-95A0-65A59DB0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1CAA-5E3F-4EAA-97B0-C82160AA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400" dirty="0"/>
              <a:t>Find a large cell. Or,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/>
              <a:t>Find a group of cells of </a:t>
            </a:r>
            <a:br>
              <a:rPr lang="en-US" sz="5400" dirty="0"/>
            </a:br>
            <a:r>
              <a:rPr lang="en-US" sz="5400" dirty="0"/>
              <a:t>the same color/number</a:t>
            </a:r>
          </a:p>
        </p:txBody>
      </p:sp>
    </p:spTree>
    <p:extLst>
      <p:ext uri="{BB962C8B-B14F-4D97-AF65-F5344CB8AC3E}">
        <p14:creationId xmlns:p14="http://schemas.microsoft.com/office/powerpoint/2010/main" val="94603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1CAA-5E3F-4EAA-97B0-C82160AA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068"/>
            <a:ext cx="10515600" cy="216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Can there be adjacent cells pointing to opposite faces on the cube?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C48840-2443-4EE8-9D9E-D371C6A458C6}"/>
              </a:ext>
            </a:extLst>
          </p:cNvPr>
          <p:cNvGrpSpPr/>
          <p:nvPr/>
        </p:nvGrpSpPr>
        <p:grpSpPr>
          <a:xfrm>
            <a:off x="4429393" y="2806170"/>
            <a:ext cx="3333222" cy="2726304"/>
            <a:chOff x="8122185" y="681037"/>
            <a:chExt cx="3333222" cy="2726304"/>
          </a:xfrm>
        </p:grpSpPr>
        <p:pic>
          <p:nvPicPr>
            <p:cNvPr id="2050" name="Picture 2" descr="Image result for cube unfolded">
              <a:extLst>
                <a:ext uri="{FF2B5EF4-FFF2-40B4-BE49-F238E27FC236}">
                  <a16:creationId xmlns:a16="http://schemas.microsoft.com/office/drawing/2014/main" id="{E49E0E79-4FDE-4351-8CC6-1B5C6E132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540446" y="262776"/>
              <a:ext cx="2496699" cy="333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946DE45-BA14-451B-ADEA-763BED96ADD6}"/>
                </a:ext>
              </a:extLst>
            </p:cNvPr>
            <p:cNvSpPr txBox="1">
              <a:spLocks/>
            </p:cNvSpPr>
            <p:nvPr/>
          </p:nvSpPr>
          <p:spPr>
            <a:xfrm>
              <a:off x="9094525" y="2466482"/>
              <a:ext cx="575732" cy="940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7030A0"/>
                  </a:solidFill>
                </a:rPr>
                <a:t>4</a:t>
              </a:r>
              <a:endParaRPr lang="en-US" sz="4000" b="1" dirty="0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9043121-DBFA-4873-B208-7253390177E9}"/>
                </a:ext>
              </a:extLst>
            </p:cNvPr>
            <p:cNvSpPr txBox="1">
              <a:spLocks/>
            </p:cNvSpPr>
            <p:nvPr/>
          </p:nvSpPr>
          <p:spPr>
            <a:xfrm>
              <a:off x="8195735" y="1561571"/>
              <a:ext cx="719666" cy="940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0070C0"/>
                  </a:solidFill>
                </a:rPr>
                <a:t>1</a:t>
              </a:r>
              <a:endParaRPr lang="en-US" sz="4000" b="1" dirty="0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22DCC80-3C5D-455F-8EC0-399DD74F59FF}"/>
                </a:ext>
              </a:extLst>
            </p:cNvPr>
            <p:cNvSpPr txBox="1">
              <a:spLocks/>
            </p:cNvSpPr>
            <p:nvPr/>
          </p:nvSpPr>
          <p:spPr>
            <a:xfrm>
              <a:off x="9074944" y="1664210"/>
              <a:ext cx="513820" cy="940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chemeClr val="accent6"/>
                  </a:solidFill>
                </a:rPr>
                <a:t>2</a:t>
              </a:r>
              <a:endParaRPr lang="en-US" sz="4000" b="1" dirty="0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5815EDA-1AFF-4CF6-BA2B-5DB375D3B0FF}"/>
                </a:ext>
              </a:extLst>
            </p:cNvPr>
            <p:cNvSpPr txBox="1">
              <a:spLocks/>
            </p:cNvSpPr>
            <p:nvPr/>
          </p:nvSpPr>
          <p:spPr>
            <a:xfrm>
              <a:off x="9829800" y="1690688"/>
              <a:ext cx="609600" cy="940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4000" b="1" dirty="0"/>
                <a:t>6</a:t>
              </a:r>
              <a:endParaRPr lang="en-US" sz="4000" b="1" dirty="0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6ADAB65-9208-4090-B6BC-5DF37251D86D}"/>
                </a:ext>
              </a:extLst>
            </p:cNvPr>
            <p:cNvSpPr txBox="1">
              <a:spLocks/>
            </p:cNvSpPr>
            <p:nvPr/>
          </p:nvSpPr>
          <p:spPr>
            <a:xfrm>
              <a:off x="10642602" y="1662622"/>
              <a:ext cx="711197" cy="940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chemeClr val="accent4">
                      <a:lumMod val="75000"/>
                    </a:schemeClr>
                  </a:solidFill>
                </a:rPr>
                <a:t>5</a:t>
              </a:r>
              <a:endParaRPr lang="en-US" sz="4000" b="1" dirty="0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8BB0D259-32A2-49CE-B8E5-4830A7446D8D}"/>
                </a:ext>
              </a:extLst>
            </p:cNvPr>
            <p:cNvSpPr txBox="1">
              <a:spLocks/>
            </p:cNvSpPr>
            <p:nvPr/>
          </p:nvSpPr>
          <p:spPr>
            <a:xfrm>
              <a:off x="9153131" y="897238"/>
              <a:ext cx="397932" cy="940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FF0000"/>
                  </a:solidFill>
                </a:rPr>
                <a:t>3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20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7F87D-24FD-4E90-8E1E-366A3EB7E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58561"/>
            <a:ext cx="12191979" cy="6857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762A-BD8D-4E94-9918-8D9A2CF5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666" y="2302933"/>
            <a:ext cx="9228667" cy="1397000"/>
          </a:xfrm>
          <a:solidFill>
            <a:schemeClr val="bg1">
              <a:alpha val="70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/>
              <a:t>What is a border?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6DA1C2-DB1D-49AA-B5BE-1E48774190B1}"/>
              </a:ext>
            </a:extLst>
          </p:cNvPr>
          <p:cNvSpPr txBox="1">
            <a:spLocks/>
          </p:cNvSpPr>
          <p:nvPr/>
        </p:nvSpPr>
        <p:spPr>
          <a:xfrm>
            <a:off x="3588543" y="4973638"/>
            <a:ext cx="719666" cy="9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70C0"/>
                </a:solidFill>
              </a:rPr>
              <a:t>1</a:t>
            </a:r>
            <a:endParaRPr lang="en-US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649EFC-E8FD-42CC-AA94-079BFA3C8305}"/>
              </a:ext>
            </a:extLst>
          </p:cNvPr>
          <p:cNvSpPr txBox="1">
            <a:spLocks/>
          </p:cNvSpPr>
          <p:nvPr/>
        </p:nvSpPr>
        <p:spPr>
          <a:xfrm>
            <a:off x="7568539" y="4597171"/>
            <a:ext cx="397932" cy="9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endParaRPr lang="en-US" sz="4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338BB9-6ABC-4A4C-85FF-A18BAE0D95DD}"/>
              </a:ext>
            </a:extLst>
          </p:cNvPr>
          <p:cNvSpPr/>
          <p:nvPr/>
        </p:nvSpPr>
        <p:spPr>
          <a:xfrm rot="20559256">
            <a:off x="5036107" y="4055304"/>
            <a:ext cx="872066" cy="242993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337</Words>
  <Application>Microsoft Office PowerPoint</Application>
  <PresentationFormat>Widescreen</PresentationFormat>
  <Paragraphs>122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Dice Simulation</vt:lpstr>
      <vt:lpstr>Table of Content</vt:lpstr>
      <vt:lpstr>Simulation is deterministic</vt:lpstr>
      <vt:lpstr>Human has error (ϵ)</vt:lpstr>
      <vt:lpstr>Human has error (ϵ)</vt:lpstr>
      <vt:lpstr>PowerPoint Presentation</vt:lpstr>
      <vt:lpstr>Cheating strategies</vt:lpstr>
      <vt:lpstr>PowerPoint Presentation</vt:lpstr>
      <vt:lpstr>PowerPoint Presentation</vt:lpstr>
      <vt:lpstr>Standing on the edge</vt:lpstr>
      <vt:lpstr>PowerPoint Presentation</vt:lpstr>
      <vt:lpstr>PowerPoint Presentation</vt:lpstr>
      <vt:lpstr>PowerPoint Presentation</vt:lpstr>
      <vt:lpstr>Take a line in the 6D space</vt:lpstr>
      <vt:lpstr>1D investigation</vt:lpstr>
      <vt:lpstr>1D investigation: naïve sampling</vt:lpstr>
      <vt:lpstr>1D investigation: dynamic sampling</vt:lpstr>
      <vt:lpstr>1D dynamic sampling algorithm</vt:lpstr>
      <vt:lpstr>Dynamic  (cheating)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(honest) sampling</vt:lpstr>
      <vt:lpstr>Dynamic  (cheating) sampling</vt:lpstr>
      <vt:lpstr>PowerPoint Presentation</vt:lpstr>
      <vt:lpstr>Take a plane in the 6D space</vt:lpstr>
      <vt:lpstr>2D  dynamic  sampling  algorithm</vt:lpstr>
      <vt:lpstr>2D  dynamic  sampling  algorithm</vt:lpstr>
      <vt:lpstr>2D  dynamic  sampling  algorithm</vt:lpstr>
      <vt:lpstr>2D  dynamic  sampling  algorithm</vt:lpstr>
      <vt:lpstr>2D  dynamic  sampling  algorithm</vt:lpstr>
      <vt:lpstr>2D  dynamic  sampling  algorithm</vt:lpstr>
      <vt:lpstr>Dynamic (cheating) sampling</vt:lpstr>
      <vt:lpstr>Dynamic (cheating) sampling</vt:lpstr>
      <vt:lpstr>Dynamic (cheating) sampling</vt:lpstr>
      <vt:lpstr>Dynamic (cheating) sampling</vt:lpstr>
      <vt:lpstr>PowerPoint Presentation</vt:lpstr>
      <vt:lpstr>Model implementation</vt:lpstr>
      <vt:lpstr>Loose ends</vt:lpstr>
      <vt:lpstr>PowerPoint Presentation</vt:lpstr>
      <vt:lpstr>Rounding operation</vt:lpstr>
      <vt:lpstr>Take a plane in the 6D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165</cp:revision>
  <dcterms:created xsi:type="dcterms:W3CDTF">2019-10-21T20:47:21Z</dcterms:created>
  <dcterms:modified xsi:type="dcterms:W3CDTF">2019-10-22T02:28:17Z</dcterms:modified>
</cp:coreProperties>
</file>