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6" r:id="rId9"/>
    <p:sldId id="262" r:id="rId10"/>
    <p:sldId id="263" r:id="rId11"/>
    <p:sldId id="283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3" r:id="rId36"/>
    <p:sldId id="294" r:id="rId37"/>
    <p:sldId id="292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2" r:id="rId63"/>
    <p:sldId id="323" r:id="rId64"/>
    <p:sldId id="324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Daniel" initials="秦" lastIdx="1" clrIdx="0">
    <p:extLst>
      <p:ext uri="{19B8F6BF-5375-455C-9EA6-DF929625EA0E}">
        <p15:presenceInfo xmlns:p15="http://schemas.microsoft.com/office/powerpoint/2012/main" userId="d55e5629e0e73e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5DE-F5D4-4516-8FD4-98AA8D9C3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1CF7-ACC8-407A-8240-31017EE1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F191-63B5-4C40-81DE-C7386362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2100-6C28-407C-B759-2C4F5158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595A-A9F5-429E-B35C-5DF04D1B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300F-3921-4CF6-96DD-8F96149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4C7AB-63FE-4289-9ADC-DA656852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BFC-3998-4ACD-A449-19B0839D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9C61-FFB2-405F-B677-E5F6C49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7DC8-2DBA-41DB-8909-F93D912C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E0190-CFA2-43EC-BEEB-CA429615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66E6-822F-4BFC-859B-864112EC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73E9-9A44-408A-9A4B-0E757A9F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B140-038B-4E76-9280-D6335AC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4446-911B-4A3E-BF03-A7349E0A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EE5-E390-4852-B955-D1765906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CD74-D044-4911-A6EF-4B2FA178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114B3-93A4-4AA0-94C4-F1F76D55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C027-4480-4ACB-8344-5BA30636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4D4A-2266-47CB-A721-132AA445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DC97-9AD3-49AF-82F3-9969294F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336E-0BA1-41B6-B304-ABF4A146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20D8-593B-4839-9C43-C7A9CF0A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1202-9238-43A3-A787-1A3EB4DC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732C-CD07-4809-B71B-99014CD3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81CA-F27E-4C4D-9FF8-2B31323A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A6-077B-43D9-BE39-5995BB015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35026-FE3C-4896-9EEF-88FE46FD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661B-FA40-421A-BB24-24DF4B5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930D-4E7F-435B-8AE4-4537B693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0B9E-A7FD-43E4-BD01-F8ADF021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B0C-447F-4DD0-95A1-729B2385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59370-0991-4458-86FF-4C8E61C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4B340-81D0-4E21-B256-7340C057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7772-89BF-4F71-9F46-1FB6AFD71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EA12-B239-4595-823F-663938F9D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64DA3-9347-4130-AF21-3DA155CE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A12DF-3F62-45F5-A550-AF7CABD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8084E-7580-43FA-98CA-E4C526FF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3FF1-4B4F-4DFB-8699-A9974E0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E7C96-EA8A-4D1D-93E9-6304C9E6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8E020-88F4-4785-AE6D-A316E3DC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47E50-962A-4BE8-AC39-3CAB9F7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15205-E3C6-4FE4-875D-ECC20EB8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37B4-BF85-481D-B1AE-52BFA72E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DA8D5-C8F6-4029-9C53-E82E0BF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1154-94D4-47E8-B420-95F9FFEC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B496-7FA4-4627-8476-551C352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11C67-44CD-4714-B25A-14C6D457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97C3C-E969-4E5B-971D-DCBF1936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0A88-4DB9-44AC-9E26-0CF720C0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651F-A792-4AA8-8E1B-C70B2A6E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4B7F-EE2F-4F1C-87B0-5F1A89CE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B01BA-736F-4BFE-82E2-E56EC29C1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E4018-72D5-4B36-941B-89DDF4495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552B-460B-48C7-9753-43C27CD7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9FDB2-2B17-4614-865A-BDDBDE47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5F17D-A063-40CF-B311-86642EE7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6E551-11AE-44FE-8756-6ED149B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E869-4D2C-446D-8BAD-94B21964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DBA4-D5F7-409E-A185-8430B6DD2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01D9-8771-4AF2-ACF5-16A4D58652C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EAC7-45F0-471F-B95D-23438B01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7A9E-8F8E-4E77-9512-F456FB0ED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CF04-2828-4368-85AA-D149F481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nyu.edu/~pcousot/courses/fall21/CSCI-GA-3110-001/slides/MiniOO-SOS/MiniOO-SO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s://github.com/Daniel-Chin/HPL/tree/main/miniO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5E4C-8325-4DBB-9BA3-764AD43A0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OO</a:t>
            </a:r>
            <a:r>
              <a:rPr lang="en-US" dirty="0"/>
              <a:t>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76C19-B1AF-46C6-B56F-88C1EF34D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</a:t>
            </a:r>
          </a:p>
          <a:p>
            <a:r>
              <a:rPr lang="en-US" dirty="0"/>
              <a:t>11/1/2021</a:t>
            </a:r>
          </a:p>
        </p:txBody>
      </p:sp>
    </p:spTree>
    <p:extLst>
      <p:ext uri="{BB962C8B-B14F-4D97-AF65-F5344CB8AC3E}">
        <p14:creationId xmlns:p14="http://schemas.microsoft.com/office/powerpoint/2010/main" val="262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D650-7F4D-42F7-9BF1-4C3516A9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pretty printing of object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5689-15CF-49EA-8D80-9CF6D6618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objects that the stack frames point to can be printed as JavaScript-style objects. </a:t>
            </a:r>
          </a:p>
          <a:p>
            <a:r>
              <a:rPr lang="en-US" dirty="0"/>
              <a:t>This feature will be showcased extensively in later slides. </a:t>
            </a:r>
          </a:p>
          <a:p>
            <a:r>
              <a:rPr lang="en-US" dirty="0"/>
              <a:t>Self referencing: </a:t>
            </a:r>
          </a:p>
          <a:p>
            <a:pPr lvl="1"/>
            <a:r>
              <a:rPr lang="en-US" sz="2800" dirty="0"/>
              <a:t>What if an object X has a field that points to X itself? </a:t>
            </a:r>
          </a:p>
          <a:p>
            <a:pPr lvl="1"/>
            <a:r>
              <a:rPr lang="en-US" sz="2800" dirty="0"/>
              <a:t>A naïve implementation would recurse infinitely. </a:t>
            </a:r>
          </a:p>
          <a:p>
            <a:pPr lvl="1"/>
            <a:r>
              <a:rPr lang="en-US" sz="2800" dirty="0"/>
              <a:t>I check for self reference and stop the recursion Python-style. </a:t>
            </a:r>
          </a:p>
          <a:p>
            <a:pPr lvl="1"/>
            <a:r>
              <a:rPr lang="en-US" sz="2800" dirty="0"/>
              <a:t>For demo, see </a:t>
            </a:r>
            <a:r>
              <a:rPr lang="en-US" sz="2800" dirty="0">
                <a:hlinkClick r:id="rId2" action="ppaction://hlinksldjump"/>
              </a:rPr>
              <a:t>test 12</a:t>
            </a:r>
            <a:r>
              <a:rPr lang="en-US" sz="2800" dirty="0"/>
              <a:t> and </a:t>
            </a:r>
            <a:r>
              <a:rPr lang="en-US" sz="2800" dirty="0">
                <a:hlinkClick r:id="rId3" action="ppaction://hlinksldjump"/>
              </a:rPr>
              <a:t>test 13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943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902-699D-4AFC-A0F2-32818A1C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30D0-05DD-4C9D-8EDB-BEFA97C6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 is allocated as incrementing integers, so</a:t>
            </a:r>
          </a:p>
          <a:p>
            <a:pPr lvl="1"/>
            <a:r>
              <a:rPr lang="en-US" sz="2800" dirty="0"/>
              <a:t>There is no garbage collection. </a:t>
            </a:r>
          </a:p>
          <a:p>
            <a:pPr lvl="1"/>
            <a:r>
              <a:rPr lang="en-US" sz="2800" dirty="0"/>
              <a:t>Every object in the heap lives for the entire program duration. </a:t>
            </a:r>
          </a:p>
          <a:p>
            <a:pPr lvl="1"/>
            <a:r>
              <a:rPr lang="en-US" sz="2800" dirty="0"/>
              <a:t>Side note: </a:t>
            </a:r>
          </a:p>
          <a:p>
            <a:pPr lvl="2"/>
            <a:r>
              <a:rPr lang="en-US" sz="2400" dirty="0"/>
              <a:t>Even </a:t>
            </a:r>
            <a:r>
              <a:rPr lang="en-US" sz="2400" dirty="0" err="1"/>
              <a:t>Ocaml</a:t>
            </a:r>
            <a:r>
              <a:rPr lang="en-US" sz="2400" dirty="0"/>
              <a:t> doesn’t do garbage collection for us, because all data in the heap are accessible from the </a:t>
            </a:r>
            <a:r>
              <a:rPr lang="en-US" sz="2400" dirty="0" err="1"/>
              <a:t>Ocaml</a:t>
            </a:r>
            <a:r>
              <a:rPr lang="en-US" sz="2400" dirty="0"/>
              <a:t> script’s perspective. </a:t>
            </a:r>
          </a:p>
          <a:p>
            <a:pPr lvl="2"/>
            <a:r>
              <a:rPr lang="en-US" sz="2400" dirty="0"/>
              <a:t>From the </a:t>
            </a:r>
            <a:r>
              <a:rPr lang="en-US" sz="2400" dirty="0" err="1"/>
              <a:t>miniOO</a:t>
            </a:r>
            <a:r>
              <a:rPr lang="en-US" sz="2400" dirty="0"/>
              <a:t> user’s perspective, any object fully disconnected from the stack is inaccessible. </a:t>
            </a:r>
          </a:p>
        </p:txBody>
      </p:sp>
    </p:spTree>
    <p:extLst>
      <p:ext uri="{BB962C8B-B14F-4D97-AF65-F5344CB8AC3E}">
        <p14:creationId xmlns:p14="http://schemas.microsoft.com/office/powerpoint/2010/main" val="11037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81D43-6C65-4E2E-A184-B547920C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Features, tests, and correctness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4C6A-0B9C-44F5-AF94-F0480D969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demo 17 tests to showcase the features of </a:t>
            </a:r>
            <a:r>
              <a:rPr lang="en-US" dirty="0" err="1"/>
              <a:t>miniOO</a:t>
            </a:r>
            <a:r>
              <a:rPr lang="en-US" dirty="0"/>
              <a:t>. </a:t>
            </a:r>
          </a:p>
          <a:p>
            <a:r>
              <a:rPr lang="en-US" dirty="0"/>
              <a:t>You can run the tests yourself: `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./test {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test_name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20497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example1: static scoping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This is “Example 1” from the </a:t>
            </a:r>
            <a:r>
              <a:rPr lang="en-US" dirty="0" err="1"/>
              <a:t>miniOO</a:t>
            </a:r>
            <a:r>
              <a:rPr lang="en-US" dirty="0"/>
              <a:t> specification section 2. </a:t>
            </a:r>
          </a:p>
          <a:p>
            <a:pPr marL="0" indent="0">
              <a:buNone/>
            </a:pPr>
            <a:r>
              <a:rPr lang="pt-BR" dirty="0">
                <a:latin typeface="Lucida Console" panose="020B0609040504020204" pitchFamily="49" charset="0"/>
              </a:rPr>
              <a:t>var r; var h; h=1; var p; </a:t>
            </a:r>
            <a:br>
              <a:rPr lang="pt-BR" dirty="0">
                <a:latin typeface="Lucida Console" panose="020B0609040504020204" pitchFamily="49" charset="0"/>
              </a:rPr>
            </a:br>
            <a:r>
              <a:rPr lang="pt-BR" dirty="0">
                <a:latin typeface="Lucida Console" panose="020B0609040504020204" pitchFamily="49" charset="0"/>
              </a:rPr>
              <a:t>p = </a:t>
            </a:r>
            <a:r>
              <a:rPr lang="pt-BR" dirty="0" err="1">
                <a:latin typeface="Lucida Console" panose="020B0609040504020204" pitchFamily="49" charset="0"/>
              </a:rPr>
              <a:t>proc</a:t>
            </a:r>
            <a:r>
              <a:rPr lang="pt-BR" dirty="0">
                <a:latin typeface="Lucida Console" panose="020B0609040504020204" pitchFamily="49" charset="0"/>
              </a:rPr>
              <a:t> y: r = </a:t>
            </a:r>
            <a:r>
              <a:rPr lang="pt-BR" dirty="0" err="1">
                <a:latin typeface="Lucida Console" panose="020B0609040504020204" pitchFamily="49" charset="0"/>
              </a:rPr>
              <a:t>y+h</a:t>
            </a:r>
            <a:r>
              <a:rPr lang="pt-BR" dirty="0">
                <a:latin typeface="Lucida Console" panose="020B0609040504020204" pitchFamily="49" charset="0"/>
              </a:rPr>
              <a:t>; </a:t>
            </a:r>
            <a:br>
              <a:rPr lang="pt-BR" dirty="0">
                <a:latin typeface="Lucida Console" panose="020B0609040504020204" pitchFamily="49" charset="0"/>
              </a:rPr>
            </a:br>
            <a:r>
              <a:rPr lang="pt-BR" dirty="0">
                <a:latin typeface="Lucida Console" panose="020B0609040504020204" pitchFamily="49" charset="0"/>
              </a:rPr>
              <a:t>var h; h=2; p(4);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It showcases the static scoping rule.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6014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573"/>
            <a:ext cx="10515600" cy="60243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R;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H = 0 - 1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Y: R = Y -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H = 0 - 2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P(4)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</p:spTree>
    <p:extLst>
      <p:ext uri="{BB962C8B-B14F-4D97-AF65-F5344CB8AC3E}">
        <p14:creationId xmlns:p14="http://schemas.microsoft.com/office/powerpoint/2010/main" val="30795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61" y="468573"/>
            <a:ext cx="11718878" cy="6024302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---=== </a:t>
            </a:r>
            <a:r>
              <a:rPr lang="pt-BR" sz="1800" dirty="0" err="1">
                <a:latin typeface="Lucida Console" panose="020B0609040504020204" pitchFamily="49" charset="0"/>
              </a:rPr>
              <a:t>Annotated</a:t>
            </a:r>
            <a:r>
              <a:rPr lang="pt-BR" sz="1800" dirty="0">
                <a:latin typeface="Lucida Console" panose="020B0609040504020204" pitchFamily="49" charset="0"/>
              </a:rPr>
              <a:t> AST ===---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~declare |var_0 "R"|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declare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"H"| </a:t>
            </a:r>
            <a:r>
              <a:rPr lang="pt-BR" sz="18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</a:t>
            </a:r>
            <a:r>
              <a:rPr lang="pt-BR" sz="1800" dirty="0" err="1">
                <a:latin typeface="Lucida Console" panose="020B0609040504020204" pitchFamily="49" charset="0"/>
              </a:rPr>
              <a:t>first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"H"| </a:t>
            </a:r>
            <a:r>
              <a:rPr lang="pt-BR" sz="18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from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subtract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</a:t>
            </a:r>
            <a:r>
              <a:rPr lang="pt-BR" sz="1800" dirty="0" err="1">
                <a:latin typeface="Lucida Console" panose="020B0609040504020204" pitchFamily="49" charset="0"/>
              </a:rPr>
              <a:t>and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then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declare |var_2 "P"|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first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|var_2 "P"|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</a:t>
            </a:r>
            <a:r>
              <a:rPr lang="pt-BR" sz="1800" dirty="0" err="1">
                <a:latin typeface="Lucida Console" panose="020B0609040504020204" pitchFamily="49" charset="0"/>
              </a:rPr>
              <a:t>proc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taking</a:t>
            </a:r>
            <a:r>
              <a:rPr lang="pt-BR" sz="1800" dirty="0">
                <a:latin typeface="Lucida Console" panose="020B0609040504020204" pitchFamily="49" charset="0"/>
              </a:rPr>
              <a:t> |var_4 "Y"| </a:t>
            </a:r>
            <a:r>
              <a:rPr lang="pt-BR" sz="1800" dirty="0" err="1">
                <a:latin typeface="Lucida Console" panose="020B0609040504020204" pitchFamily="49" charset="0"/>
              </a:rPr>
              <a:t>that</a:t>
            </a:r>
            <a:r>
              <a:rPr lang="pt-BR" sz="1800" dirty="0">
                <a:latin typeface="Lucida Console" panose="020B0609040504020204" pitchFamily="49" charset="0"/>
              </a:rPr>
              <a:t> does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|var_0 "R"|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from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var </a:t>
            </a:r>
            <a:r>
              <a:rPr lang="pt-BR" sz="1800" dirty="0" err="1">
                <a:latin typeface="Lucida Console" panose="020B0609040504020204" pitchFamily="49" charset="0"/>
              </a:rPr>
              <a:t>identifier</a:t>
            </a:r>
            <a:r>
              <a:rPr lang="pt-BR" sz="1800" dirty="0">
                <a:latin typeface="Lucida Console" panose="020B0609040504020204" pitchFamily="49" charset="0"/>
              </a:rPr>
              <a:t> |var_4 "Y"|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subtract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var </a:t>
            </a:r>
            <a:r>
              <a:rPr lang="pt-BR" sz="1800" dirty="0" err="1">
                <a:latin typeface="Lucida Console" panose="020B0609040504020204" pitchFamily="49" charset="0"/>
              </a:rPr>
              <a:t>identifier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"H"|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</a:t>
            </a:r>
            <a:r>
              <a:rPr lang="pt-BR" sz="1800" dirty="0" err="1">
                <a:latin typeface="Lucida Console" panose="020B0609040504020204" pitchFamily="49" charset="0"/>
              </a:rPr>
              <a:t>and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then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declare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|var_3 "H"| </a:t>
            </a:r>
            <a:r>
              <a:rPr lang="pt-BR" sz="18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</a:t>
            </a:r>
            <a:r>
              <a:rPr lang="pt-BR" sz="1800" dirty="0" err="1">
                <a:latin typeface="Lucida Console" panose="020B0609040504020204" pitchFamily="49" charset="0"/>
              </a:rPr>
              <a:t>first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assign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to</a:t>
            </a:r>
            <a:r>
              <a:rPr lang="pt-BR" sz="1800" dirty="0">
                <a:latin typeface="Lucida Console" panose="020B0609040504020204" pitchFamily="49" charset="0"/>
              </a:rPr>
              <a:t> var </a:t>
            </a:r>
            <a:r>
              <a:rPr lang="pt-BR" sz="1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|var_3 "H"| </a:t>
            </a:r>
            <a:r>
              <a:rPr lang="pt-BR" sz="18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from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subtract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</a:t>
            </a:r>
            <a:r>
              <a:rPr lang="pt-BR" sz="1800" dirty="0" err="1">
                <a:latin typeface="Lucida Console" panose="020B0609040504020204" pitchFamily="49" charset="0"/>
              </a:rPr>
              <a:t>and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then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call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proc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var </a:t>
            </a:r>
            <a:r>
              <a:rPr lang="pt-BR" sz="1800" dirty="0" err="1">
                <a:latin typeface="Lucida Console" panose="020B0609040504020204" pitchFamily="49" charset="0"/>
              </a:rPr>
              <a:t>identifier</a:t>
            </a:r>
            <a:r>
              <a:rPr lang="pt-BR" sz="1800" dirty="0">
                <a:latin typeface="Lucida Console" panose="020B0609040504020204" pitchFamily="49" charset="0"/>
              </a:rPr>
              <a:t> |var_2 "P"|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</a:t>
            </a:r>
            <a:r>
              <a:rPr lang="pt-BR" sz="1800" dirty="0" err="1">
                <a:latin typeface="Lucida Console" panose="020B0609040504020204" pitchFamily="49" charset="0"/>
              </a:rPr>
              <a:t>with</a:t>
            </a:r>
            <a:r>
              <a:rPr lang="pt-BR" sz="1800" dirty="0">
                <a:latin typeface="Lucida Console" panose="020B0609040504020204" pitchFamily="49" charset="0"/>
              </a:rPr>
              <a:t> </a:t>
            </a:r>
            <a:r>
              <a:rPr lang="pt-BR" sz="1800" dirty="0" err="1">
                <a:latin typeface="Lucida Console" panose="020B0609040504020204" pitchFamily="49" charset="0"/>
              </a:rPr>
              <a:t>argument</a:t>
            </a:r>
            <a:endParaRPr lang="pt-BR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Lucida Console" panose="020B0609040504020204" pitchFamily="49" charset="0"/>
              </a:rPr>
              <a:t>~        </a:t>
            </a:r>
            <a:r>
              <a:rPr lang="pt-BR" sz="1800" dirty="0" err="1">
                <a:latin typeface="Lucida Console" panose="020B0609040504020204" pitchFamily="49" charset="0"/>
              </a:rPr>
              <a:t>literally</a:t>
            </a:r>
            <a:r>
              <a:rPr lang="pt-BR" sz="1800" dirty="0">
                <a:latin typeface="Lucida Console" panose="020B0609040504020204" pitchFamily="49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096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573"/>
            <a:ext cx="10515600" cy="602430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R;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H = 0 - 1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Y: R = Y -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var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H = 0 - 2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P(4)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DA494-AF5C-4061-91F9-C77E252D13AC}"/>
              </a:ext>
            </a:extLst>
          </p:cNvPr>
          <p:cNvSpPr txBox="1"/>
          <p:nvPr/>
        </p:nvSpPr>
        <p:spPr>
          <a:xfrm>
            <a:off x="4440071" y="681750"/>
            <a:ext cx="390325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|var_1 "H"| = `null`</a:t>
            </a:r>
          </a:p>
          <a:p>
            <a:r>
              <a:rPr lang="en-US" b="0" dirty="0"/>
              <a:t> |var_0 "R"| = `null`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2EDFB-0B99-4B4D-8007-CAE6F55BD95B}"/>
              </a:ext>
            </a:extLst>
          </p:cNvPr>
          <p:cNvSpPr txBox="1"/>
          <p:nvPr/>
        </p:nvSpPr>
        <p:spPr>
          <a:xfrm>
            <a:off x="7724631" y="2177490"/>
            <a:ext cx="409433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|var_2 "P"| = </a:t>
            </a:r>
            <a:r>
              <a:rPr lang="pt-BR" b="0"/>
              <a:t>some closure</a:t>
            </a:r>
            <a:endParaRPr lang="pt-BR" b="0" dirty="0"/>
          </a:p>
          <a:p>
            <a:r>
              <a:rPr lang="pt-BR" b="0" dirty="0"/>
              <a:t> |var_1 "H"| </a:t>
            </a:r>
            <a:r>
              <a:rPr lang="pt-BR" b="0"/>
              <a:t>= int</a:t>
            </a:r>
            <a:r>
              <a:rPr lang="pt-BR" b="0" dirty="0"/>
              <a:t> -1</a:t>
            </a:r>
          </a:p>
          <a:p>
            <a:r>
              <a:rPr lang="pt-BR" b="0" dirty="0"/>
              <a:t> |var_0 "R"| </a:t>
            </a:r>
            <a:r>
              <a:rPr lang="pt-BR" b="0"/>
              <a:t>= `null</a:t>
            </a:r>
            <a:r>
              <a:rPr lang="pt-BR" b="0" dirty="0"/>
              <a:t>`</a:t>
            </a:r>
            <a:endParaRPr lang="en-US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4D6FF-33E6-43A6-9E01-3306BFDBD193}"/>
              </a:ext>
            </a:extLst>
          </p:cNvPr>
          <p:cNvSpPr txBox="1"/>
          <p:nvPr/>
        </p:nvSpPr>
        <p:spPr>
          <a:xfrm>
            <a:off x="7327711" y="3571006"/>
            <a:ext cx="402608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|var_3 "H"| </a:t>
            </a:r>
            <a:r>
              <a:rPr lang="pt-BR" b="0"/>
              <a:t>= int</a:t>
            </a:r>
            <a:r>
              <a:rPr lang="pt-BR" b="0" dirty="0"/>
              <a:t> -2</a:t>
            </a:r>
          </a:p>
          <a:p>
            <a:r>
              <a:rPr lang="pt-BR" b="0" dirty="0"/>
              <a:t> |var_2 "P"| = </a:t>
            </a:r>
            <a:r>
              <a:rPr lang="pt-BR" b="0"/>
              <a:t>some closure</a:t>
            </a:r>
            <a:endParaRPr lang="pt-BR" b="0" dirty="0"/>
          </a:p>
          <a:p>
            <a:r>
              <a:rPr lang="pt-BR" b="0" dirty="0"/>
              <a:t> |var_1 "H"| </a:t>
            </a:r>
            <a:r>
              <a:rPr lang="pt-BR" b="0"/>
              <a:t>= int</a:t>
            </a:r>
            <a:r>
              <a:rPr lang="pt-BR" b="0" dirty="0"/>
              <a:t> -1</a:t>
            </a:r>
          </a:p>
          <a:p>
            <a:r>
              <a:rPr lang="pt-BR" b="0" dirty="0"/>
              <a:t> |var_0 "R"| </a:t>
            </a:r>
            <a:r>
              <a:rPr lang="pt-BR" b="0"/>
              <a:t>= `null</a:t>
            </a:r>
            <a:r>
              <a:rPr lang="pt-BR" b="0" dirty="0"/>
              <a:t>`</a:t>
            </a:r>
            <a:endParaRPr lang="en-US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824ED-25BF-47E8-A902-622EC7E17BCD}"/>
              </a:ext>
            </a:extLst>
          </p:cNvPr>
          <p:cNvSpPr txBox="1"/>
          <p:nvPr/>
        </p:nvSpPr>
        <p:spPr>
          <a:xfrm>
            <a:off x="5807121" y="5060957"/>
            <a:ext cx="443324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|var_3 "H"| = </a:t>
            </a:r>
            <a:r>
              <a:rPr lang="pt-BR" b="0" dirty="0" err="1"/>
              <a:t>int</a:t>
            </a:r>
            <a:r>
              <a:rPr lang="pt-BR" b="0" dirty="0"/>
              <a:t> -2</a:t>
            </a:r>
          </a:p>
          <a:p>
            <a:r>
              <a:rPr lang="pt-BR" b="0" dirty="0"/>
              <a:t> |var_2 "P"| =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b="0" dirty="0"/>
              <a:t> |var_1 "H"| = </a:t>
            </a:r>
            <a:r>
              <a:rPr lang="pt-BR" b="0" dirty="0" err="1"/>
              <a:t>int</a:t>
            </a:r>
            <a:r>
              <a:rPr lang="pt-BR" b="0" dirty="0"/>
              <a:t> -1</a:t>
            </a:r>
          </a:p>
          <a:p>
            <a:r>
              <a:rPr lang="pt-BR" dirty="0">
                <a:solidFill>
                  <a:srgbClr val="00B050"/>
                </a:solidFill>
              </a:rPr>
              <a:t> |var_0 "R"| =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5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1F4F40-B870-44EA-94B1-CC4E2B260D53}"/>
              </a:ext>
            </a:extLst>
          </p:cNvPr>
          <p:cNvCxnSpPr>
            <a:cxnSpLocks/>
            <a:stCxn id="2" idx="1"/>
            <a:endCxn id="23" idx="6"/>
          </p:cNvCxnSpPr>
          <p:nvPr/>
        </p:nvCxnSpPr>
        <p:spPr>
          <a:xfrm flipH="1" flipV="1">
            <a:off x="3270913" y="1004204"/>
            <a:ext cx="1169158" cy="71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B76F26B-692A-4C3E-8072-95AD92B5103F}"/>
              </a:ext>
            </a:extLst>
          </p:cNvPr>
          <p:cNvSpPr/>
          <p:nvPr/>
        </p:nvSpPr>
        <p:spPr>
          <a:xfrm>
            <a:off x="3052548" y="895021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77CD0D-E17B-463C-ACA9-D2218CF8C4CC}"/>
              </a:ext>
            </a:extLst>
          </p:cNvPr>
          <p:cNvCxnSpPr>
            <a:cxnSpLocks/>
            <a:stCxn id="8" idx="1"/>
            <a:endCxn id="26" idx="6"/>
          </p:cNvCxnSpPr>
          <p:nvPr/>
        </p:nvCxnSpPr>
        <p:spPr>
          <a:xfrm flipH="1">
            <a:off x="6314365" y="2639155"/>
            <a:ext cx="1410266" cy="28110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13CF90B-E1F0-4E53-A904-08278E07BB7F}"/>
              </a:ext>
            </a:extLst>
          </p:cNvPr>
          <p:cNvSpPr/>
          <p:nvPr/>
        </p:nvSpPr>
        <p:spPr>
          <a:xfrm>
            <a:off x="6096000" y="2811073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F3E5B-69CD-4717-BD31-1D7ABB742DBE}"/>
              </a:ext>
            </a:extLst>
          </p:cNvPr>
          <p:cNvCxnSpPr>
            <a:cxnSpLocks/>
            <a:stCxn id="13" idx="1"/>
            <a:endCxn id="29" idx="6"/>
          </p:cNvCxnSpPr>
          <p:nvPr/>
        </p:nvCxnSpPr>
        <p:spPr>
          <a:xfrm flipH="1">
            <a:off x="4810834" y="4171171"/>
            <a:ext cx="2516877" cy="8641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C461762-FB8D-4334-863C-6A40244698EC}"/>
              </a:ext>
            </a:extLst>
          </p:cNvPr>
          <p:cNvSpPr/>
          <p:nvPr/>
        </p:nvSpPr>
        <p:spPr>
          <a:xfrm>
            <a:off x="4592469" y="4148407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5E80D8-139A-4D87-89FF-A094DC75D331}"/>
              </a:ext>
            </a:extLst>
          </p:cNvPr>
          <p:cNvCxnSpPr>
            <a:cxnSpLocks/>
            <a:stCxn id="17" idx="1"/>
            <a:endCxn id="32" idx="6"/>
          </p:cNvCxnSpPr>
          <p:nvPr/>
        </p:nvCxnSpPr>
        <p:spPr>
          <a:xfrm flipH="1" flipV="1">
            <a:off x="3844119" y="4951775"/>
            <a:ext cx="1963002" cy="70934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E3BE46-6DA2-4D93-BB75-1A92C5618442}"/>
              </a:ext>
            </a:extLst>
          </p:cNvPr>
          <p:cNvSpPr/>
          <p:nvPr/>
        </p:nvSpPr>
        <p:spPr>
          <a:xfrm>
            <a:off x="3625754" y="4842592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example2: recursive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This is “Example 2” from the </a:t>
            </a:r>
            <a:r>
              <a:rPr lang="en-US" dirty="0" err="1"/>
              <a:t>miniOO</a:t>
            </a:r>
            <a:r>
              <a:rPr lang="en-US" dirty="0"/>
              <a:t> specification section 2.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var p;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p = proc y: if y &lt; 1 then p = 1 else p(y - 1);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p(1)</a:t>
            </a:r>
          </a:p>
          <a:p>
            <a:r>
              <a:rPr lang="en-US" dirty="0"/>
              <a:t>It showcases recursive procedure definition and call.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/>
              <a:t>` to see frame repetition in the stack. </a:t>
            </a:r>
          </a:p>
        </p:txBody>
      </p:sp>
    </p:spTree>
    <p:extLst>
      <p:ext uri="{BB962C8B-B14F-4D97-AF65-F5344CB8AC3E}">
        <p14:creationId xmlns:p14="http://schemas.microsoft.com/office/powerpoint/2010/main" val="333177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51"/>
            <a:ext cx="10515600" cy="49734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P = 1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P(Y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0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2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Assign to variable "P"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val</a:t>
            </a:r>
            <a:r>
              <a:rPr lang="en-US" sz="20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call 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var identifier |var_0 "P"|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with argument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literally 1</a:t>
            </a:r>
          </a:p>
        </p:txBody>
      </p:sp>
    </p:spTree>
    <p:extLst>
      <p:ext uri="{BB962C8B-B14F-4D97-AF65-F5344CB8AC3E}">
        <p14:creationId xmlns:p14="http://schemas.microsoft.com/office/powerpoint/2010/main" val="403885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2EE5-39CE-4065-B95B-D92378E2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AEE5A-0C59-4061-8735-EF57B1BE3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Residual control</a:t>
                </a:r>
                <a:r>
                  <a:rPr lang="en-US" dirty="0"/>
                  <a:t>: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𝐶𝑡𝑟𝑙</m:t>
                    </m:r>
                  </m:oMath>
                </a14:m>
                <a:r>
                  <a:rPr lang="en-US" dirty="0"/>
                  <a:t> that remains to be executed. </a:t>
                </a:r>
              </a:p>
              <a:p>
                <a:r>
                  <a:rPr lang="en-US" b="1" dirty="0"/>
                  <a:t>Crank</a:t>
                </a:r>
                <a:r>
                  <a:rPr lang="en-US" dirty="0"/>
                  <a:t>: one “crank” means one transition “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”. </a:t>
                </a:r>
              </a:p>
              <a:p>
                <a:r>
                  <a:rPr lang="en-US" b="1" dirty="0" err="1"/>
                  <a:t>miniOO</a:t>
                </a:r>
                <a:r>
                  <a:rPr lang="en-US" b="1" dirty="0"/>
                  <a:t> specification</a:t>
                </a:r>
                <a:r>
                  <a:rPr lang="en-US" dirty="0"/>
                  <a:t>: refers to </a:t>
                </a:r>
                <a:r>
                  <a:rPr lang="en-US" dirty="0">
                    <a:hlinkClick r:id="rId2"/>
                  </a:rPr>
                  <a:t>miniOO-SOS.pdf</a:t>
                </a:r>
                <a:r>
                  <a:rPr lang="en-US" dirty="0"/>
                  <a:t> with </a:t>
                </a:r>
              </a:p>
              <a:p>
                <a:pPr lvl="1"/>
                <a:r>
                  <a:rPr lang="en-US" dirty="0"/>
                  <a:t>Date: Saturday 21st August, 2021, 12:03, and </a:t>
                </a:r>
              </a:p>
              <a:p>
                <a:pPr lvl="1"/>
                <a:r>
                  <a:rPr lang="en-US" dirty="0"/>
                  <a:t>SHA256 hash: </a:t>
                </a:r>
                <a:r>
                  <a:rPr lang="en-US" sz="1800" dirty="0"/>
                  <a:t>48205edefb0a694a0386d4c5963144919a8af35e1cc0c72134df9ed06604ab5f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AEE5A-0C59-4061-8735-EF57B1BE3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45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3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if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is less than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assign to var |var_0 "P"|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var identifier |var_0 "P"|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with argument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from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subtract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227228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4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If clause selects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|var_1 "__</a:t>
            </a:r>
            <a:r>
              <a:rPr lang="en-US" sz="2000" dirty="0" err="1">
                <a:latin typeface="Lucida Console" panose="020B0609040504020204" pitchFamily="49" charset="0"/>
              </a:rPr>
              <a:t>FuncArg</a:t>
            </a:r>
            <a:r>
              <a:rPr lang="en-US" sz="2000" dirty="0">
                <a:latin typeface="Lucida Console" panose="020B0609040504020204" pitchFamily="49" charset="0"/>
              </a:rPr>
              <a:t>__"|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val</a:t>
            </a:r>
            <a:r>
              <a:rPr lang="en-US" sz="20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val</a:t>
            </a:r>
            <a:r>
              <a:rPr lang="en-US" sz="20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call proc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var identifier |var_0 "P"|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with argument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from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 var identifier |var_1 "Y"|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subtract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~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71811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5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2&gt;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    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|var_0 "P"|      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if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is less than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assign to var |var_0 "P"|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literally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call proc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var identifier |var_0 "P"|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with argument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from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 var identifier |var_1 "Y"|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subtract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53496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6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If clause selects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    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|var_0 "P"|      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assign to var |var_0 "P"|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 literally 1</a:t>
            </a:r>
          </a:p>
        </p:txBody>
      </p:sp>
    </p:spTree>
    <p:extLst>
      <p:ext uri="{BB962C8B-B14F-4D97-AF65-F5344CB8AC3E}">
        <p14:creationId xmlns:p14="http://schemas.microsoft.com/office/powerpoint/2010/main" val="116617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7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Assign to variable "P"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|var_1 "__</a:t>
            </a:r>
            <a:r>
              <a:rPr lang="en-US" sz="1600" dirty="0" err="1">
                <a:latin typeface="Lucida Console" panose="020B0609040504020204" pitchFamily="49" charset="0"/>
              </a:rPr>
              <a:t>FuncArg</a:t>
            </a:r>
            <a:r>
              <a:rPr lang="en-US" sz="1600" dirty="0">
                <a:latin typeface="Lucida Console" panose="020B0609040504020204" pitchFamily="49" charset="0"/>
              </a:rPr>
              <a:t>__"|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|var_0 "P"|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|var_0 "P"|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|var_0 "P"|    &lt;obj @ 0&gt;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err="1">
                <a:latin typeface="Lucida Console" panose="020B0609040504020204" pitchFamily="49" charset="0"/>
              </a:rPr>
              <a:t>val</a:t>
            </a:r>
            <a:r>
              <a:rPr lang="en-US" sz="1600" dirty="0">
                <a:latin typeface="Lucida Console" panose="020B0609040504020204" pitchFamily="49" charset="0"/>
              </a:rPr>
              <a:t> : int 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~    HOLD</a:t>
            </a:r>
          </a:p>
        </p:txBody>
      </p:sp>
    </p:spTree>
    <p:extLst>
      <p:ext uri="{BB962C8B-B14F-4D97-AF65-F5344CB8AC3E}">
        <p14:creationId xmlns:p14="http://schemas.microsoft.com/office/powerpoint/2010/main" val="153767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4A7-809C-468A-A95B-86F19732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Crank 8, 9, 10 /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71D-9DA7-4603-88A7-11C26CE2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0" y="1825625"/>
            <a:ext cx="11464120" cy="4351338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endParaRPr lang="sv-SE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2400" dirty="0">
                <a:latin typeface="Lucida Console" panose="020B0609040504020204" pitchFamily="49" charset="0"/>
              </a:rPr>
              <a:t>Halted.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2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51"/>
            <a:ext cx="10515600" cy="49734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P = 1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P(Y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P(1)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5579658" y="3677984"/>
            <a:ext cx="332323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  <a:latin typeface="Lucida Console" panose="020B0609040504020204" pitchFamily="49" charset="0"/>
              </a:rPr>
              <a:t> |var_0 "P"| = </a:t>
            </a:r>
            <a:r>
              <a:rPr lang="pt-BR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  <a:r>
              <a:rPr lang="pt-BR" b="1" dirty="0">
                <a:solidFill>
                  <a:srgbClr val="00B050"/>
                </a:solidFill>
                <a:latin typeface="Lucida Console" panose="020B0609040504020204" pitchFamily="49" charset="0"/>
              </a:rPr>
              <a:t> 1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50EB68-CA16-4455-B11E-BA920EFA4E9B}"/>
              </a:ext>
            </a:extLst>
          </p:cNvPr>
          <p:cNvCxnSpPr>
            <a:cxnSpLocks/>
            <a:stCxn id="3" idx="1"/>
            <a:endCxn id="7" idx="6"/>
          </p:cNvCxnSpPr>
          <p:nvPr/>
        </p:nvCxnSpPr>
        <p:spPr>
          <a:xfrm flipH="1" flipV="1">
            <a:off x="2361062" y="3364929"/>
            <a:ext cx="3218596" cy="49772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B22021-2DDC-4BF5-B2C3-B2053DC2762C}"/>
              </a:ext>
            </a:extLst>
          </p:cNvPr>
          <p:cNvSpPr/>
          <p:nvPr/>
        </p:nvSpPr>
        <p:spPr>
          <a:xfrm>
            <a:off x="2142697" y="3255746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example3: object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This is “Example 3” from the </a:t>
            </a:r>
            <a:r>
              <a:rPr lang="en-US" dirty="0" err="1"/>
              <a:t>miniOO</a:t>
            </a:r>
            <a:r>
              <a:rPr lang="en-US" dirty="0"/>
              <a:t> specification section 2.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 malloc(x);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x.c</a:t>
            </a:r>
            <a:r>
              <a:rPr lang="en-US" sz="2400" dirty="0">
                <a:latin typeface="Lucida Console" panose="020B060904050402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x.f</a:t>
            </a:r>
            <a:r>
              <a:rPr lang="en-US" sz="2400" dirty="0">
                <a:latin typeface="Lucida Console" panose="020B0609040504020204" pitchFamily="49" charset="0"/>
              </a:rPr>
              <a:t> = proc y:if y &lt; 1 then </a:t>
            </a:r>
            <a:r>
              <a:rPr lang="en-US" sz="2400" dirty="0" err="1">
                <a:latin typeface="Lucida Console" panose="020B0609040504020204" pitchFamily="49" charset="0"/>
              </a:rPr>
              <a:t>x.r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 err="1">
                <a:latin typeface="Lucida Console" panose="020B0609040504020204" pitchFamily="49" charset="0"/>
              </a:rPr>
              <a:t>x.c</a:t>
            </a:r>
            <a:r>
              <a:rPr lang="en-US" sz="2400" dirty="0">
                <a:latin typeface="Lucida Console" panose="020B0609040504020204" pitchFamily="49" charset="0"/>
              </a:rPr>
              <a:t> else </a:t>
            </a:r>
            <a:r>
              <a:rPr lang="en-US" sz="2400" dirty="0" err="1">
                <a:latin typeface="Lucida Console" panose="020B0609040504020204" pitchFamily="49" charset="0"/>
              </a:rPr>
              <a:t>x.f</a:t>
            </a:r>
            <a:r>
              <a:rPr lang="en-US" sz="2400" dirty="0">
                <a:latin typeface="Lucida Console" panose="020B0609040504020204" pitchFamily="49" charset="0"/>
              </a:rPr>
              <a:t>(y - 1);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x.f</a:t>
            </a:r>
            <a:r>
              <a:rPr lang="en-US" sz="2400" dirty="0">
                <a:latin typeface="Lucida Console" panose="020B0609040504020204" pitchFamily="49" charset="0"/>
              </a:rPr>
              <a:t>(2)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It showcases object creation and field access.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4721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5"/>
            <a:ext cx="10515600" cy="57831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X;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malloc</a:t>
            </a:r>
            <a:r>
              <a:rPr lang="pt-BR" sz="2400" dirty="0">
                <a:latin typeface="Lucida Console" panose="020B060904050402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X.c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X.f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Y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</a:t>
            </a:r>
            <a:r>
              <a:rPr lang="pt-BR" sz="2400" dirty="0" err="1">
                <a:latin typeface="Lucida Console" panose="020B0609040504020204" pitchFamily="49" charset="0"/>
              </a:rPr>
              <a:t>X.r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X.c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X.f</a:t>
            </a:r>
            <a:r>
              <a:rPr lang="pt-BR" sz="2400" dirty="0">
                <a:latin typeface="Lucida Console" panose="020B0609040504020204" pitchFamily="49" charset="0"/>
              </a:rPr>
              <a:t>(Y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</a:t>
            </a:r>
            <a:r>
              <a:rPr lang="pt-BR" sz="2400" dirty="0" err="1">
                <a:latin typeface="Lucida Console" panose="020B0609040504020204" pitchFamily="49" charset="0"/>
              </a:rPr>
              <a:t>X.f</a:t>
            </a:r>
            <a:r>
              <a:rPr lang="pt-BR" sz="2400" dirty="0">
                <a:latin typeface="Lucida Console" panose="020B0609040504020204" pitchFamily="49" charset="0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7149150" y="1206220"/>
            <a:ext cx="416939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|var_0 "X"| </a:t>
            </a:r>
            <a:r>
              <a:rPr lang="pt-BR" b="0"/>
              <a:t>= &lt;obj</a:t>
            </a:r>
            <a:r>
              <a:rPr lang="pt-BR" b="0" dirty="0"/>
              <a:t> @ 1&gt; {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3598460" y="1529386"/>
            <a:ext cx="3550690" cy="72097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380095" y="2141180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28CC0-9247-42E1-9358-86368EFC32A1}"/>
              </a:ext>
            </a:extLst>
          </p:cNvPr>
          <p:cNvSpPr txBox="1"/>
          <p:nvPr/>
        </p:nvSpPr>
        <p:spPr>
          <a:xfrm>
            <a:off x="7824715" y="4488506"/>
            <a:ext cx="407158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|var_0 "X"| = &lt;obj @ 1&gt; {</a:t>
            </a:r>
          </a:p>
          <a:p>
            <a:r>
              <a:rPr lang="en-US" b="0" dirty="0"/>
              <a:t>  c : int 0</a:t>
            </a:r>
          </a:p>
          <a:p>
            <a:r>
              <a:rPr lang="en-US" b="0" dirty="0"/>
              <a:t>  f : some closure</a:t>
            </a:r>
          </a:p>
          <a:p>
            <a:r>
              <a:rPr lang="en-US" b="0" dirty="0"/>
              <a:t> 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D31D0F-06C6-4255-BFD4-FC15DD2C9E6A}"/>
              </a:ext>
            </a:extLst>
          </p:cNvPr>
          <p:cNvCxnSpPr>
            <a:cxnSpLocks/>
            <a:stCxn id="12" idx="1"/>
            <a:endCxn id="15" idx="6"/>
          </p:cNvCxnSpPr>
          <p:nvPr/>
        </p:nvCxnSpPr>
        <p:spPr>
          <a:xfrm flipH="1" flipV="1">
            <a:off x="3138986" y="4186071"/>
            <a:ext cx="4685729" cy="90260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9E371FF-F620-4191-A66D-08245A563B7B}"/>
              </a:ext>
            </a:extLst>
          </p:cNvPr>
          <p:cNvSpPr/>
          <p:nvPr/>
        </p:nvSpPr>
        <p:spPr>
          <a:xfrm>
            <a:off x="2920621" y="407688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70DF-E325-40C9-AE1C-2FBAC7C2C4B9}"/>
              </a:ext>
            </a:extLst>
          </p:cNvPr>
          <p:cNvSpPr txBox="1"/>
          <p:nvPr/>
        </p:nvSpPr>
        <p:spPr>
          <a:xfrm>
            <a:off x="3210632" y="5223429"/>
            <a:ext cx="4071584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|var_0 "X"| = &lt;obj @ 1&gt; {</a:t>
            </a:r>
          </a:p>
          <a:p>
            <a:r>
              <a:rPr lang="en-US" b="0" dirty="0"/>
              <a:t>  c : int 0</a:t>
            </a:r>
          </a:p>
          <a:p>
            <a:r>
              <a:rPr lang="en-US" b="0" dirty="0"/>
              <a:t>  f : some closure</a:t>
            </a:r>
          </a:p>
          <a:p>
            <a:r>
              <a:rPr lang="en-US" dirty="0">
                <a:solidFill>
                  <a:srgbClr val="00B050"/>
                </a:solidFill>
              </a:rPr>
              <a:t>  r : int 0</a:t>
            </a:r>
          </a:p>
          <a:p>
            <a:r>
              <a:rPr lang="en-US" b="0" dirty="0"/>
              <a:t> 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450E48-DF55-42A1-BE7E-724CEC465195}"/>
              </a:ext>
            </a:extLst>
          </p:cNvPr>
          <p:cNvCxnSpPr>
            <a:cxnSpLocks/>
            <a:stCxn id="23" idx="1"/>
            <a:endCxn id="25" idx="6"/>
          </p:cNvCxnSpPr>
          <p:nvPr/>
        </p:nvCxnSpPr>
        <p:spPr>
          <a:xfrm flipH="1" flipV="1">
            <a:off x="2596487" y="4857085"/>
            <a:ext cx="614145" cy="110500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D55A961-AB8F-4F83-824B-C19709E476DB}"/>
              </a:ext>
            </a:extLst>
          </p:cNvPr>
          <p:cNvSpPr/>
          <p:nvPr/>
        </p:nvSpPr>
        <p:spPr>
          <a:xfrm>
            <a:off x="2378122" y="4747902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Store a field in a variable. </a:t>
            </a:r>
          </a:p>
          <a:p>
            <a:r>
              <a:rPr lang="en-US" dirty="0"/>
              <a:t>Refer to a field using an expression that evaluates to a field.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01940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303-034B-4798-8C20-E2B67461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7D7C-2F6C-4951-A326-83FC43EC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1825625"/>
            <a:ext cx="10827224" cy="4351338"/>
          </a:xfrm>
        </p:spPr>
        <p:txBody>
          <a:bodyPr/>
          <a:lstStyle/>
          <a:p>
            <a:pPr>
              <a:tabLst>
                <a:tab pos="3257550" algn="l"/>
              </a:tabLst>
            </a:pPr>
            <a:r>
              <a:rPr lang="en-US" dirty="0" err="1">
                <a:latin typeface="Lucida Console" panose="020B0609040504020204" pitchFamily="49" charset="0"/>
              </a:rPr>
              <a:t>Types.mli</a:t>
            </a:r>
            <a:r>
              <a:rPr lang="en-US" dirty="0"/>
              <a:t>	AST types definition. </a:t>
            </a:r>
          </a:p>
          <a:p>
            <a:pPr>
              <a:tabLst>
                <a:tab pos="3257550" algn="l"/>
              </a:tabLst>
            </a:pPr>
            <a:r>
              <a:rPr lang="en-US" dirty="0" err="1">
                <a:latin typeface="Lucida Console" panose="020B0609040504020204" pitchFamily="49" charset="0"/>
              </a:rPr>
              <a:t>LEX.mll</a:t>
            </a:r>
            <a:r>
              <a:rPr lang="en-US" dirty="0"/>
              <a:t>	</a:t>
            </a:r>
            <a:r>
              <a:rPr lang="en-US" dirty="0" err="1"/>
              <a:t>Lexer</a:t>
            </a:r>
            <a:r>
              <a:rPr lang="en-US" dirty="0"/>
              <a:t> definition. </a:t>
            </a:r>
          </a:p>
          <a:p>
            <a:pPr>
              <a:tabLst>
                <a:tab pos="3257550" algn="l"/>
              </a:tabLst>
            </a:pPr>
            <a:r>
              <a:rPr lang="en-US" dirty="0" err="1">
                <a:latin typeface="Lucida Console" panose="020B0609040504020204" pitchFamily="49" charset="0"/>
              </a:rPr>
              <a:t>MENHIR.mly</a:t>
            </a:r>
            <a:r>
              <a:rPr lang="en-US" dirty="0"/>
              <a:t>	Parser definition.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miniOO.ml</a:t>
            </a:r>
            <a:r>
              <a:rPr lang="en-US" dirty="0"/>
              <a:t>	</a:t>
            </a:r>
            <a:r>
              <a:rPr lang="en-US" dirty="0" err="1"/>
              <a:t>miniOO</a:t>
            </a:r>
            <a:r>
              <a:rPr lang="en-US" dirty="0"/>
              <a:t> interpreter. 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build</a:t>
            </a:r>
            <a:r>
              <a:rPr lang="en-US" dirty="0"/>
              <a:t>	Bash script that builds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miniOO</a:t>
            </a:r>
            <a:r>
              <a:rPr lang="en-US" dirty="0"/>
              <a:t> from source. 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tests/</a:t>
            </a:r>
            <a:r>
              <a:rPr lang="en-US" dirty="0"/>
              <a:t>	Directory of </a:t>
            </a:r>
            <a:r>
              <a:rPr lang="en-US" dirty="0" err="1"/>
              <a:t>miniOO</a:t>
            </a:r>
            <a:r>
              <a:rPr lang="en-US" dirty="0"/>
              <a:t> tests scripts. </a:t>
            </a:r>
          </a:p>
          <a:p>
            <a:pPr>
              <a:tabLst>
                <a:tab pos="3257550" algn="l"/>
              </a:tabLst>
            </a:pPr>
            <a:r>
              <a:rPr lang="en-US" dirty="0">
                <a:latin typeface="Lucida Console" panose="020B0609040504020204" pitchFamily="49" charset="0"/>
              </a:rPr>
              <a:t>test</a:t>
            </a:r>
            <a:r>
              <a:rPr lang="en-US" dirty="0"/>
              <a:t>	Bash script that runs test scripts with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miniOO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	E.g. `</a:t>
            </a:r>
            <a:r>
              <a:rPr lang="en-US" dirty="0">
                <a:latin typeface="Lucida Console" panose="020B0609040504020204" pitchFamily="49" charset="0"/>
              </a:rPr>
              <a:t>./test 0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92311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685"/>
            <a:ext cx="10515600" cy="57831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malloc</a:t>
            </a:r>
            <a:r>
              <a:rPr lang="pt-BR" sz="2400" dirty="0">
                <a:latin typeface="Lucida Console" panose="020B060904050402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Y = </a:t>
            </a:r>
            <a:r>
              <a:rPr lang="pt-BR" sz="2400" dirty="0" err="1">
                <a:latin typeface="Lucida Console" panose="020B0609040504020204" pitchFamily="49" charset="0"/>
              </a:rPr>
              <a:t>someField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X.Y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I : </a:t>
            </a:r>
            <a:r>
              <a:rPr lang="pt-BR" sz="2400" dirty="0" err="1">
                <a:latin typeface="Lucida Console" panose="020B0609040504020204" pitchFamily="49" charset="0"/>
              </a:rPr>
              <a:t>X.otherField</a:t>
            </a:r>
            <a:r>
              <a:rPr lang="pt-BR" sz="2400" dirty="0">
                <a:latin typeface="Lucida Console" panose="020B0609040504020204" pitchFamily="49" charset="0"/>
              </a:rPr>
              <a:t> = I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X.someField</a:t>
            </a:r>
            <a:r>
              <a:rPr lang="pt-BR" sz="2400" dirty="0">
                <a:latin typeface="Lucida Console" panose="020B0609040504020204" pitchFamily="49" charset="0"/>
              </a:rPr>
              <a:t>(7 - 4)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6812505" y="2389319"/>
            <a:ext cx="492457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dirty="0">
                <a:solidFill>
                  <a:srgbClr val="00B050"/>
                </a:solidFill>
              </a:rPr>
              <a:t> |var_1 "Y"| = </a:t>
            </a:r>
            <a:r>
              <a:rPr lang="pt-BR" dirty="0" err="1">
                <a:solidFill>
                  <a:srgbClr val="00B050"/>
                </a:solidFill>
              </a:rPr>
              <a:t>field</a:t>
            </a:r>
            <a:r>
              <a:rPr lang="pt-BR" dirty="0">
                <a:solidFill>
                  <a:srgbClr val="00B050"/>
                </a:solidFill>
              </a:rPr>
              <a:t> [</a:t>
            </a:r>
            <a:r>
              <a:rPr lang="pt-BR" dirty="0" err="1">
                <a:solidFill>
                  <a:srgbClr val="00B050"/>
                </a:solidFill>
              </a:rPr>
              <a:t>someField</a:t>
            </a:r>
            <a:r>
              <a:rPr lang="pt-BR" dirty="0">
                <a:solidFill>
                  <a:srgbClr val="00B050"/>
                </a:solidFill>
              </a:rPr>
              <a:t>]</a:t>
            </a:r>
          </a:p>
          <a:p>
            <a:r>
              <a:rPr lang="pt-BR" b="0" dirty="0"/>
              <a:t> |var_0 "X"| = &lt;</a:t>
            </a:r>
            <a:r>
              <a:rPr lang="pt-BR" b="0" dirty="0" err="1"/>
              <a:t>obj</a:t>
            </a:r>
            <a:r>
              <a:rPr lang="pt-BR" b="0" dirty="0"/>
              <a:t> @ 2&gt; {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4781266" y="2850984"/>
            <a:ext cx="2031239" cy="35248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4562901" y="3094284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70DF-E325-40C9-AE1C-2FBAC7C2C4B9}"/>
              </a:ext>
            </a:extLst>
          </p:cNvPr>
          <p:cNvSpPr txBox="1"/>
          <p:nvPr/>
        </p:nvSpPr>
        <p:spPr>
          <a:xfrm>
            <a:off x="6967179" y="5114247"/>
            <a:ext cx="4819937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|var_1 "Y"| = field [</a:t>
            </a:r>
            <a:r>
              <a:rPr lang="en-US" b="0" dirty="0" err="1"/>
              <a:t>someField</a:t>
            </a:r>
            <a:r>
              <a:rPr lang="en-US" b="0" dirty="0"/>
              <a:t>]</a:t>
            </a:r>
          </a:p>
          <a:p>
            <a:r>
              <a:rPr lang="en-US" b="0" dirty="0"/>
              <a:t> |var_0 "X"| = &lt;obj @ 2&gt; {</a:t>
            </a:r>
          </a:p>
          <a:p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err="1">
                <a:solidFill>
                  <a:srgbClr val="00B050"/>
                </a:solidFill>
              </a:rPr>
              <a:t>someField</a:t>
            </a:r>
            <a:r>
              <a:rPr lang="en-US" dirty="0">
                <a:solidFill>
                  <a:srgbClr val="00B050"/>
                </a:solidFill>
              </a:rPr>
              <a:t> : some closure</a:t>
            </a:r>
          </a:p>
          <a:p>
            <a:r>
              <a:rPr lang="en-US" b="0" dirty="0"/>
              <a:t> 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450E48-DF55-42A1-BE7E-724CEC465195}"/>
              </a:ext>
            </a:extLst>
          </p:cNvPr>
          <p:cNvCxnSpPr>
            <a:cxnSpLocks/>
            <a:stCxn id="23" idx="0"/>
            <a:endCxn id="25" idx="6"/>
          </p:cNvCxnSpPr>
          <p:nvPr/>
        </p:nvCxnSpPr>
        <p:spPr>
          <a:xfrm flipH="1" flipV="1">
            <a:off x="5676332" y="4524989"/>
            <a:ext cx="3700816" cy="58925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D55A961-AB8F-4F83-824B-C19709E476DB}"/>
              </a:ext>
            </a:extLst>
          </p:cNvPr>
          <p:cNvSpPr/>
          <p:nvPr/>
        </p:nvSpPr>
        <p:spPr>
          <a:xfrm>
            <a:off x="5457967" y="4415806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5BC85-1000-46E4-B40E-444CC0C22A6B}"/>
              </a:ext>
            </a:extLst>
          </p:cNvPr>
          <p:cNvSpPr txBox="1"/>
          <p:nvPr/>
        </p:nvSpPr>
        <p:spPr>
          <a:xfrm>
            <a:off x="3601869" y="5714411"/>
            <a:ext cx="288536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…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otherField</a:t>
            </a:r>
            <a:r>
              <a:rPr lang="en-US" dirty="0">
                <a:solidFill>
                  <a:srgbClr val="00B050"/>
                </a:solidFill>
              </a:rPr>
              <a:t> : int 2</a:t>
            </a:r>
          </a:p>
          <a:p>
            <a:r>
              <a:rPr lang="en-US" b="0" dirty="0"/>
              <a:t>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E165D2-04F0-4414-8149-11E285266F5A}"/>
              </a:ext>
            </a:extLst>
          </p:cNvPr>
          <p:cNvCxnSpPr>
            <a:cxnSpLocks/>
            <a:stCxn id="26" idx="0"/>
            <a:endCxn id="28" idx="6"/>
          </p:cNvCxnSpPr>
          <p:nvPr/>
        </p:nvCxnSpPr>
        <p:spPr>
          <a:xfrm flipH="1" flipV="1">
            <a:off x="3334604" y="5182487"/>
            <a:ext cx="1709949" cy="5319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E93D7FC-AE9B-4323-AB0B-2BC7DE11AD35}"/>
              </a:ext>
            </a:extLst>
          </p:cNvPr>
          <p:cNvSpPr/>
          <p:nvPr/>
        </p:nvSpPr>
        <p:spPr>
          <a:xfrm>
            <a:off x="3116239" y="5073304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9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Use an uninitialized field of an allocated object. </a:t>
                </a:r>
              </a:p>
              <a:p>
                <a:pPr lvl="1"/>
                <a:r>
                  <a:rPr lang="en-US" dirty="0"/>
                  <a:t>This should return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according to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4.3.8. </a:t>
                </a:r>
              </a:p>
              <a:p>
                <a:r>
                  <a:rPr lang="en-US" dirty="0"/>
                  <a:t>Compare field values. </a:t>
                </a:r>
              </a:p>
              <a:p>
                <a:pPr lvl="1"/>
                <a:r>
                  <a:rPr lang="en-US" dirty="0"/>
                  <a:t>Fields are equal as long as their identifiers are string-equal. </a:t>
                </a:r>
              </a:p>
              <a:p>
                <a:r>
                  <a:rPr lang="en-US" dirty="0"/>
                  <a:t>Compare integer values. </a:t>
                </a:r>
              </a:p>
              <a:p>
                <a:r>
                  <a:rPr lang="en-US" dirty="0"/>
                  <a:t>Compare closure values. </a:t>
                </a:r>
              </a:p>
              <a:p>
                <a:pPr lvl="1"/>
                <a:r>
                  <a:rPr lang="en-US" dirty="0"/>
                  <a:t>A closure is only equal to itself. Two procedures, defined with the same stack context and the same body code, are not equal. </a:t>
                </a:r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864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154675"/>
            <a:ext cx="10848833" cy="6600967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malloc</a:t>
            </a:r>
            <a:r>
              <a:rPr lang="pt-BR" sz="2400" dirty="0">
                <a:latin typeface="Lucida Console" panose="020B0609040504020204" pitchFamily="49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X.this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X.that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X.this</a:t>
            </a:r>
            <a:r>
              <a:rPr lang="pt-BR" sz="2400" dirty="0">
                <a:latin typeface="Lucida Console" panose="020B0609040504020204" pitchFamily="49" charset="0"/>
              </a:rPr>
              <a:t> == </a:t>
            </a:r>
            <a:r>
              <a:rPr lang="pt-BR" sz="2400" dirty="0" err="1">
                <a:latin typeface="Lucida Console" panose="020B0609040504020204" pitchFamily="49" charset="0"/>
              </a:rPr>
              <a:t>null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X.ans</a:t>
            </a:r>
            <a:r>
              <a:rPr lang="pt-BR" sz="2400" dirty="0">
                <a:latin typeface="Lucida Console" panose="020B0609040504020204" pitchFamily="49" charset="0"/>
              </a:rPr>
              <a:t> = 1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X.ans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Y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Y &lt; 1 </a:t>
            </a:r>
            <a:r>
              <a:rPr lang="pt-BR" sz="2400" dirty="0" err="1">
                <a:latin typeface="Lucida Console" panose="020B0609040504020204" pitchFamily="49" charset="0"/>
              </a:rPr>
              <a:t>X.arith</a:t>
            </a:r>
            <a:r>
              <a:rPr lang="pt-BR" sz="2400" dirty="0">
                <a:latin typeface="Lucida Console" panose="020B0609040504020204" pitchFamily="49" charset="0"/>
              </a:rPr>
              <a:t> = 0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X.arith</a:t>
            </a:r>
            <a:r>
              <a:rPr lang="pt-BR" sz="2400" dirty="0">
                <a:latin typeface="Lucida Console" panose="020B06090405040202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T : Y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X.procB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T : Y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X.procC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r>
              <a:rPr lang="pt-BR" sz="2400" dirty="0">
                <a:latin typeface="Lucida Console" panose="020B0609040504020204" pitchFamily="49" charset="0"/>
              </a:rPr>
              <a:t> == </a:t>
            </a:r>
            <a:r>
              <a:rPr lang="pt-BR" sz="2400" dirty="0" err="1">
                <a:latin typeface="Lucida Console" panose="020B0609040504020204" pitchFamily="49" charset="0"/>
              </a:rPr>
              <a:t>X.procB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X.closureDifferent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X.closureDifferent</a:t>
            </a:r>
            <a:r>
              <a:rPr lang="pt-BR" sz="2400" dirty="0">
                <a:latin typeface="Lucida Console" panose="020B0609040504020204" pitchFamily="49" charset="0"/>
              </a:rPr>
              <a:t> = 2333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X.procA</a:t>
            </a:r>
            <a:r>
              <a:rPr lang="pt-BR" sz="2400" dirty="0">
                <a:latin typeface="Lucida Console" panose="020B0609040504020204" pitchFamily="49" charset="0"/>
              </a:rPr>
              <a:t> == </a:t>
            </a:r>
            <a:r>
              <a:rPr lang="pt-BR" sz="2400" dirty="0" err="1">
                <a:latin typeface="Lucida Console" panose="020B0609040504020204" pitchFamily="49" charset="0"/>
              </a:rPr>
              <a:t>X.procC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X.procIdentity</a:t>
            </a:r>
            <a:r>
              <a:rPr lang="pt-BR" sz="2400" dirty="0">
                <a:latin typeface="Lucida Console" panose="020B0609040504020204" pitchFamily="49" charset="0"/>
              </a:rPr>
              <a:t> = 2333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 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X.procIdentity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6871645" y="3421437"/>
            <a:ext cx="4924570" cy="3139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|var_1 "Y"| = </a:t>
            </a:r>
            <a:r>
              <a:rPr lang="pt-BR" b="0" dirty="0" err="1"/>
              <a:t>int</a:t>
            </a:r>
            <a:r>
              <a:rPr lang="pt-BR" b="0" dirty="0"/>
              <a:t> 3</a:t>
            </a:r>
          </a:p>
          <a:p>
            <a:r>
              <a:rPr lang="pt-BR" b="0" dirty="0"/>
              <a:t> |var_0 "X"| = &lt;</a:t>
            </a:r>
            <a:r>
              <a:rPr lang="pt-BR" b="0" dirty="0" err="1"/>
              <a:t>obj</a:t>
            </a:r>
            <a:r>
              <a:rPr lang="pt-BR" b="0" dirty="0"/>
              <a:t> @ 2&gt; {</a:t>
            </a:r>
          </a:p>
          <a:p>
            <a:r>
              <a:rPr lang="pt-BR" b="0" dirty="0"/>
              <a:t>  </a:t>
            </a:r>
            <a:r>
              <a:rPr lang="pt-BR" b="0" dirty="0" err="1"/>
              <a:t>ans</a:t>
            </a:r>
            <a:r>
              <a:rPr lang="pt-BR" b="0" dirty="0"/>
              <a:t> : </a:t>
            </a:r>
            <a:r>
              <a:rPr lang="pt-BR" b="0" dirty="0" err="1"/>
              <a:t>int</a:t>
            </a:r>
            <a:r>
              <a:rPr lang="pt-BR" b="0" dirty="0"/>
              <a:t> 1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arith</a:t>
            </a:r>
            <a:r>
              <a:rPr lang="pt-BR" dirty="0">
                <a:solidFill>
                  <a:srgbClr val="00B050"/>
                </a:solidFill>
              </a:rPr>
              <a:t> :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3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closureDifferent</a:t>
            </a:r>
            <a:r>
              <a:rPr lang="pt-BR" dirty="0">
                <a:solidFill>
                  <a:srgbClr val="00B050"/>
                </a:solidFill>
              </a:rPr>
              <a:t> :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2333</a:t>
            </a:r>
          </a:p>
          <a:p>
            <a:r>
              <a:rPr lang="pt-BR" b="0" dirty="0"/>
              <a:t>  </a:t>
            </a:r>
            <a:r>
              <a:rPr lang="pt-BR" b="0" dirty="0" err="1"/>
              <a:t>procA</a:t>
            </a:r>
            <a:r>
              <a:rPr lang="pt-BR" b="0" dirty="0"/>
              <a:t> :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b="0" dirty="0"/>
              <a:t>  </a:t>
            </a:r>
            <a:r>
              <a:rPr lang="pt-BR" b="0" dirty="0" err="1"/>
              <a:t>procB</a:t>
            </a:r>
            <a:r>
              <a:rPr lang="pt-BR" b="0" dirty="0"/>
              <a:t> :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b="0" dirty="0"/>
              <a:t>  </a:t>
            </a:r>
            <a:r>
              <a:rPr lang="pt-BR" b="0" dirty="0" err="1"/>
              <a:t>procC</a:t>
            </a:r>
            <a:r>
              <a:rPr lang="pt-BR" b="0" dirty="0"/>
              <a:t> : some </a:t>
            </a:r>
            <a:r>
              <a:rPr lang="pt-BR" b="0" dirty="0" err="1"/>
              <a:t>closure</a:t>
            </a:r>
            <a:endParaRPr lang="pt-BR" b="0" dirty="0"/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procIdentity</a:t>
            </a:r>
            <a:r>
              <a:rPr lang="pt-BR" dirty="0">
                <a:solidFill>
                  <a:srgbClr val="00B050"/>
                </a:solidFill>
              </a:rPr>
              <a:t> :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2333</a:t>
            </a:r>
          </a:p>
          <a:p>
            <a:r>
              <a:rPr lang="pt-BR" b="0" dirty="0"/>
              <a:t>  </a:t>
            </a:r>
            <a:r>
              <a:rPr lang="pt-BR" b="0" dirty="0" err="1"/>
              <a:t>this</a:t>
            </a:r>
            <a:r>
              <a:rPr lang="pt-BR" b="0" dirty="0"/>
              <a:t> : `</a:t>
            </a:r>
            <a:r>
              <a:rPr lang="pt-BR" b="0" dirty="0" err="1"/>
              <a:t>null</a:t>
            </a:r>
            <a:r>
              <a:rPr lang="pt-BR" b="0" dirty="0"/>
              <a:t>`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3824784" y="4991098"/>
            <a:ext cx="3046861" cy="80999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606419" y="569190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D33EE-2D80-49B9-83A7-DB36511339C7}"/>
              </a:ext>
            </a:extLst>
          </p:cNvPr>
          <p:cNvSpPr txBox="1"/>
          <p:nvPr/>
        </p:nvSpPr>
        <p:spPr>
          <a:xfrm>
            <a:off x="6871645" y="731283"/>
            <a:ext cx="4569726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b="0" dirty="0"/>
              <a:t> |var_1 "Y"| = `</a:t>
            </a:r>
            <a:r>
              <a:rPr lang="pt-BR" b="0" dirty="0" err="1"/>
              <a:t>null</a:t>
            </a:r>
            <a:r>
              <a:rPr lang="pt-BR" b="0" dirty="0"/>
              <a:t>`</a:t>
            </a:r>
          </a:p>
          <a:p>
            <a:r>
              <a:rPr lang="pt-BR" b="0" dirty="0"/>
              <a:t> |var_0 "X"| = &lt;</a:t>
            </a:r>
            <a:r>
              <a:rPr lang="pt-BR" b="0" dirty="0" err="1"/>
              <a:t>obj</a:t>
            </a:r>
            <a:r>
              <a:rPr lang="pt-BR" b="0" dirty="0"/>
              <a:t> @ 2&gt; {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this</a:t>
            </a:r>
            <a:r>
              <a:rPr lang="pt-BR" dirty="0">
                <a:solidFill>
                  <a:srgbClr val="00B050"/>
                </a:solidFill>
              </a:rPr>
              <a:t> : `</a:t>
            </a:r>
            <a:r>
              <a:rPr lang="pt-BR" dirty="0" err="1">
                <a:solidFill>
                  <a:srgbClr val="00B050"/>
                </a:solidFill>
              </a:rPr>
              <a:t>null</a:t>
            </a:r>
            <a:r>
              <a:rPr lang="pt-BR" dirty="0">
                <a:solidFill>
                  <a:srgbClr val="00B050"/>
                </a:solidFill>
              </a:rPr>
              <a:t>`</a:t>
            </a:r>
          </a:p>
          <a:p>
            <a:r>
              <a:rPr lang="pt-BR" b="0" dirty="0"/>
              <a:t> }</a:t>
            </a:r>
            <a:endParaRPr lang="en-US" b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F863FE-1C05-4AE5-A5FD-3122FA8DCC8D}"/>
              </a:ext>
            </a:extLst>
          </p:cNvPr>
          <p:cNvCxnSpPr>
            <a:cxnSpLocks/>
            <a:stCxn id="15" idx="1"/>
            <a:endCxn id="17" idx="6"/>
          </p:cNvCxnSpPr>
          <p:nvPr/>
        </p:nvCxnSpPr>
        <p:spPr>
          <a:xfrm flipH="1">
            <a:off x="3067334" y="1331448"/>
            <a:ext cx="3804311" cy="10918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F062BE6-BF2B-4E2B-86FA-DC4AF63E7E39}"/>
              </a:ext>
            </a:extLst>
          </p:cNvPr>
          <p:cNvSpPr/>
          <p:nvPr/>
        </p:nvSpPr>
        <p:spPr>
          <a:xfrm>
            <a:off x="2848969" y="133144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Use recursion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true</a:t>
                </a:r>
                <a:r>
                  <a:rPr lang="en-US" dirty="0"/>
                  <a:t>` to see frame repetition in the stack.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76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64274"/>
            <a:ext cx="10848833" cy="6093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F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X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X == 0 </a:t>
            </a:r>
            <a:r>
              <a:rPr lang="pt-BR" sz="2400" dirty="0" err="1">
                <a:latin typeface="Lucida Console" panose="020B0609040504020204" pitchFamily="49" charset="0"/>
              </a:rPr>
              <a:t>skip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F(X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F(10)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</p:spTree>
    <p:extLst>
      <p:ext uri="{BB962C8B-B14F-4D97-AF65-F5344CB8AC3E}">
        <p14:creationId xmlns:p14="http://schemas.microsoft.com/office/powerpoint/2010/main" val="358663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614-FE7E-4EB8-A25B-2F83790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30"/>
            <a:ext cx="10515600" cy="750626"/>
          </a:xfrm>
        </p:spPr>
        <p:txBody>
          <a:bodyPr/>
          <a:lstStyle/>
          <a:p>
            <a:r>
              <a:rPr lang="en-US" dirty="0"/>
              <a:t>A snapshot at some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6A9C-3AF9-4C08-993D-1A89F156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245"/>
            <a:ext cx="10515600" cy="5581933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Call proc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STACK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&lt;obj @ 11&gt;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  &lt;obj @ 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&lt;obj @ 9&gt;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&lt;obj @ 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&lt;obj @ 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  &lt;obj @ 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&lt;obj @ 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&lt;obj @ 4&gt;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&lt;obj @ 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|var_2 "__</a:t>
            </a:r>
            <a:r>
              <a:rPr lang="en-US" dirty="0" err="1">
                <a:latin typeface="Lucida Console" panose="020B0609040504020204" pitchFamily="49" charset="0"/>
              </a:rPr>
              <a:t>FuncArg</a:t>
            </a:r>
            <a:r>
              <a:rPr lang="en-US" dirty="0">
                <a:latin typeface="Lucida Console" panose="020B0609040504020204" pitchFamily="49" charset="0"/>
              </a:rPr>
              <a:t>__"|      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Stashed: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|var_1 "Ans"|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|var_0 "F"|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|var_1 "Ans"|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|var_0 "F"|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|var_1 "Ans"|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|var_0 "F"|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|var_1 "Ans"|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|var_0 "F"|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|var_1 "Ans"|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|var_0 "F"|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|var_1 "Ans"|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|var_0 "F"|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|var_1 "Ans"|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|var_0 "F"|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|var_1 "Ans"|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|var_0 "F"|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|var_1 "Ans"|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|var_0 "F"|      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|var_1 "Ans"|      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|var_0 "F"|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|var_1 "Ans"|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|var_0 "F"|    &lt;obj @ 0&gt;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HEAP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some closure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-54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4&gt;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5&gt;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7&gt;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8&gt;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9&gt;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10&gt;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&lt;obj @ 11&gt;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err="1">
                <a:latin typeface="Lucida Console" panose="020B0609040504020204" pitchFamily="49" charset="0"/>
              </a:rPr>
              <a:t>val</a:t>
            </a:r>
            <a:r>
              <a:rPr lang="en-US" dirty="0">
                <a:latin typeface="Lucida Console" panose="020B0609040504020204" pitchFamily="49" charset="0"/>
              </a:rPr>
              <a:t> : int 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Residual CTRL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whether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var identifier |var_2 "X"|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equals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literally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first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assign to var |var_1 "Ans"|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var identifier |var_1 "Ans"|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subtract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var identifier |var_2 "X"|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and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call proc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var identifier |var_0 "F"|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with argument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var identifier |var_2 "X"|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subtract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~                 literally 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4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F0E6-549A-4BE5-B1F8-A5AB5C6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of “stashed stack” on the last slide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4BC65-B3F6-48B8-85E2-144C518AA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52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4.3.6, a procedure call gives new stack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𝑐𝑎𝑙𝑙</m:t>
                          </m:r>
                        </m:e>
                      </m:ba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the definition-time stack,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is the formal parameter,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argument value.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the “</a:t>
                </a:r>
                <a:r>
                  <a:rPr lang="en-US" b="1" dirty="0"/>
                  <a:t>stashed stack</a:t>
                </a:r>
                <a:r>
                  <a:rPr lang="en-US" dirty="0"/>
                  <a:t>” since it is the call-time stack that will be restored once the body of the procedure finishes. </a:t>
                </a:r>
              </a:p>
              <a:p>
                <a:r>
                  <a:rPr lang="en-US" dirty="0"/>
                  <a:t>Procedure recursion leads to a nested stashed stack. Hence the pyramid on the last slide.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4BC65-B3F6-48B8-85E2-144C518A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5217"/>
              </a:xfrm>
              <a:blipFill>
                <a:blip r:embed="rId2"/>
                <a:stretch>
                  <a:fillRect l="-1043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2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64274"/>
            <a:ext cx="10848833" cy="6093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var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var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F = </a:t>
            </a:r>
            <a:r>
              <a:rPr lang="pt-BR" sz="2400" dirty="0" err="1">
                <a:latin typeface="Lucida Console" panose="020B0609040504020204" pitchFamily="49" charset="0"/>
              </a:rPr>
              <a:t>proc</a:t>
            </a:r>
            <a:r>
              <a:rPr lang="pt-BR" sz="2400" dirty="0">
                <a:latin typeface="Lucida Console" panose="020B0609040504020204" pitchFamily="49" charset="0"/>
              </a:rPr>
              <a:t> X : </a:t>
            </a:r>
            <a:r>
              <a:rPr lang="pt-BR" sz="2400" dirty="0" err="1">
                <a:latin typeface="Lucida Console" panose="020B0609040504020204" pitchFamily="49" charset="0"/>
              </a:rPr>
              <a:t>if</a:t>
            </a:r>
            <a:r>
              <a:rPr lang="pt-BR" sz="2400" dirty="0">
                <a:latin typeface="Lucida Console" panose="020B0609040504020204" pitchFamily="49" charset="0"/>
              </a:rPr>
              <a:t> X == 0 </a:t>
            </a:r>
            <a:r>
              <a:rPr lang="pt-BR" sz="2400" dirty="0" err="1">
                <a:latin typeface="Lucida Console" panose="020B0609040504020204" pitchFamily="49" charset="0"/>
              </a:rPr>
              <a:t>skip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else</a:t>
            </a:r>
            <a:r>
              <a:rPr lang="pt-BR" sz="2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= </a:t>
            </a:r>
            <a:r>
              <a:rPr lang="pt-BR" sz="2400" dirty="0" err="1">
                <a:latin typeface="Lucida Console" panose="020B0609040504020204" pitchFamily="49" charset="0"/>
              </a:rPr>
              <a:t>Ans</a:t>
            </a:r>
            <a:r>
              <a:rPr lang="pt-BR" sz="2400" dirty="0">
                <a:latin typeface="Lucida Console" panose="020B0609040504020204" pitchFamily="49" charset="0"/>
              </a:rPr>
              <a:t>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F(X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F(10)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5798021" y="4927240"/>
            <a:ext cx="4924570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pt-BR" dirty="0">
                <a:solidFill>
                  <a:srgbClr val="00B050"/>
                </a:solidFill>
              </a:rPr>
              <a:t> |var_1 "</a:t>
            </a:r>
            <a:r>
              <a:rPr lang="pt-BR" dirty="0" err="1">
                <a:solidFill>
                  <a:srgbClr val="00B050"/>
                </a:solidFill>
              </a:rPr>
              <a:t>Ans</a:t>
            </a:r>
            <a:r>
              <a:rPr lang="pt-BR" dirty="0">
                <a:solidFill>
                  <a:srgbClr val="00B050"/>
                </a:solidFill>
              </a:rPr>
              <a:t>"| = </a:t>
            </a:r>
            <a:r>
              <a:rPr lang="pt-BR" dirty="0" err="1">
                <a:solidFill>
                  <a:srgbClr val="00B050"/>
                </a:solidFill>
              </a:rPr>
              <a:t>int</a:t>
            </a:r>
            <a:r>
              <a:rPr lang="pt-BR" dirty="0">
                <a:solidFill>
                  <a:srgbClr val="00B050"/>
                </a:solidFill>
              </a:rPr>
              <a:t> -55</a:t>
            </a:r>
          </a:p>
          <a:p>
            <a:r>
              <a:rPr lang="pt-BR" b="0" dirty="0"/>
              <a:t> |var_0 "F"| = some </a:t>
            </a:r>
            <a:r>
              <a:rPr lang="pt-BR" b="0" dirty="0" err="1"/>
              <a:t>closure</a:t>
            </a:r>
            <a:endParaRPr lang="pt-BR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2550993" y="5250406"/>
            <a:ext cx="3247028" cy="32316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2332628" y="546438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6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Use unallocated field. </a:t>
            </a:r>
          </a:p>
          <a:p>
            <a:pPr lvl="1"/>
            <a:r>
              <a:rPr lang="en-US" sz="2800" dirty="0"/>
              <a:t>This is not allowed per </a:t>
            </a:r>
            <a:r>
              <a:rPr lang="en-US" sz="2800" dirty="0" err="1"/>
              <a:t>miniOO</a:t>
            </a:r>
            <a:r>
              <a:rPr lang="en-US" sz="2800" dirty="0"/>
              <a:t> specification 4.3.7. </a:t>
            </a:r>
          </a:p>
          <a:p>
            <a:pPr lvl="1"/>
            <a:r>
              <a:rPr lang="en-US" sz="2800" dirty="0"/>
              <a:t>In other words, only `</a:t>
            </a:r>
            <a:r>
              <a:rPr lang="en-US" sz="2800" dirty="0">
                <a:latin typeface="Lucida Console" panose="020B0609040504020204" pitchFamily="49" charset="0"/>
              </a:rPr>
              <a:t>malloc</a:t>
            </a:r>
            <a:r>
              <a:rPr lang="en-US" sz="2800" dirty="0"/>
              <a:t>` creates objects, and only objects can have fields. </a:t>
            </a:r>
            <a:endParaRPr lang="en-US" dirty="0"/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392225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764274"/>
            <a:ext cx="10848833" cy="60937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X =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X.unallocatedField</a:t>
            </a:r>
            <a:r>
              <a:rPr lang="en-US" sz="2400" dirty="0">
                <a:latin typeface="Lucida Console" panose="020B0609040504020204" pitchFamily="49" charset="0"/>
              </a:rPr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6143765" y="2375444"/>
            <a:ext cx="492457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ConfigError</a:t>
            </a:r>
            <a:r>
              <a:rPr lang="en-US" dirty="0">
                <a:solidFill>
                  <a:srgbClr val="00B050"/>
                </a:solidFill>
              </a:rPr>
              <a:t>! During field assignment, the </a:t>
            </a:r>
            <a:r>
              <a:rPr lang="en-US" dirty="0" err="1">
                <a:solidFill>
                  <a:srgbClr val="00B050"/>
                </a:solidFill>
              </a:rPr>
              <a:t>l.h.s</a:t>
            </a:r>
            <a:r>
              <a:rPr lang="en-US" dirty="0">
                <a:solidFill>
                  <a:srgbClr val="00B050"/>
                </a:solidFill>
              </a:rPr>
              <a:t>. of the dot is non-location</a:t>
            </a:r>
            <a:endParaRPr lang="pt-BR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 flipV="1">
            <a:off x="3433549" y="2602908"/>
            <a:ext cx="2710216" cy="23420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215184" y="2493725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DF43-A651-4CB3-8E34-57A6EC8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6C11-47C0-4D7E-A85D-0F9F89B3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https://github.com/Daniel-Chin/HPL/tree/main/miniOO</a:t>
            </a:r>
            <a:r>
              <a:rPr lang="en-US" dirty="0"/>
              <a:t>. </a:t>
            </a:r>
          </a:p>
          <a:p>
            <a:r>
              <a:rPr lang="en-US" dirty="0"/>
              <a:t>`</a:t>
            </a:r>
            <a:r>
              <a:rPr lang="en-US" dirty="0">
                <a:latin typeface="Lucida Console" panose="020B0609040504020204" pitchFamily="49" charset="0"/>
              </a:rPr>
              <a:t>./build</a:t>
            </a:r>
            <a:r>
              <a:rPr lang="en-US" dirty="0"/>
              <a:t>` should give you an executable </a:t>
            </a:r>
            <a:r>
              <a:rPr lang="en-US" dirty="0">
                <a:latin typeface="Lucida Console" panose="020B0609040504020204" pitchFamily="49" charset="0"/>
              </a:rPr>
              <a:t>./</a:t>
            </a:r>
            <a:r>
              <a:rPr lang="en-US" dirty="0" err="1">
                <a:latin typeface="Lucida Console" panose="020B0609040504020204" pitchFamily="49" charset="0"/>
              </a:rPr>
              <a:t>miniOO</a:t>
            </a:r>
            <a:r>
              <a:rPr lang="en-US" dirty="0"/>
              <a:t> that interprets stdin as </a:t>
            </a:r>
            <a:r>
              <a:rPr lang="en-US" dirty="0" err="1"/>
              <a:t>miniOO</a:t>
            </a:r>
            <a:r>
              <a:rPr lang="en-US" dirty="0"/>
              <a:t> source code. </a:t>
            </a:r>
          </a:p>
          <a:p>
            <a:r>
              <a:rPr lang="en-US" dirty="0"/>
              <a:t>Alternatively, write a </a:t>
            </a:r>
            <a:r>
              <a:rPr lang="en-US" dirty="0" err="1"/>
              <a:t>miniOO</a:t>
            </a:r>
            <a:r>
              <a:rPr lang="en-US" dirty="0"/>
              <a:t> script file and save as </a:t>
            </a:r>
            <a:r>
              <a:rPr lang="en-US" dirty="0">
                <a:latin typeface="Lucida Console" panose="020B0609040504020204" pitchFamily="49" charset="0"/>
              </a:rPr>
              <a:t>./tests/</a:t>
            </a:r>
            <a:r>
              <a:rPr lang="en-US" dirty="0" err="1">
                <a:latin typeface="Lucida Console" panose="020B0609040504020204" pitchFamily="49" charset="0"/>
              </a:rPr>
              <a:t>myTest.miniOO</a:t>
            </a:r>
            <a:r>
              <a:rPr lang="en-US" dirty="0"/>
              <a:t> and run `</a:t>
            </a:r>
            <a:r>
              <a:rPr lang="en-US" dirty="0">
                <a:latin typeface="Lucida Console" panose="020B0609040504020204" pitchFamily="49" charset="0"/>
              </a:rPr>
              <a:t>./test </a:t>
            </a:r>
            <a:r>
              <a:rPr lang="en-US" dirty="0" err="1">
                <a:latin typeface="Lucida Console" panose="020B0609040504020204" pitchFamily="49" charset="0"/>
              </a:rPr>
              <a:t>myTest</a:t>
            </a:r>
            <a:r>
              <a:rPr lang="en-US" dirty="0"/>
              <a:t>`. </a:t>
            </a:r>
          </a:p>
          <a:p>
            <a:r>
              <a:rPr lang="en-US" dirty="0"/>
              <a:t>There are two verbosity levels. At the top of </a:t>
            </a:r>
            <a:r>
              <a:rPr lang="en-US" dirty="0">
                <a:latin typeface="Lucida Console" panose="020B0609040504020204" pitchFamily="49" charset="0"/>
              </a:rPr>
              <a:t>./miniOO.ml</a:t>
            </a:r>
            <a:r>
              <a:rPr lang="en-US" dirty="0"/>
              <a:t>, `</a:t>
            </a:r>
            <a:r>
              <a:rPr lang="en-US" dirty="0">
                <a:latin typeface="Lucida Console" panose="020B0609040504020204" pitchFamily="49" charset="0"/>
              </a:rPr>
              <a:t>verbose = true</a:t>
            </a:r>
            <a:r>
              <a:rPr lang="en-US" dirty="0"/>
              <a:t>` makes each crank print the stack, the heap, and the residual control; while `</a:t>
            </a:r>
            <a:r>
              <a:rPr lang="en-US" dirty="0">
                <a:latin typeface="Lucida Console" panose="020B0609040504020204" pitchFamily="49" charset="0"/>
              </a:rPr>
              <a:t>verbose = false</a:t>
            </a:r>
            <a:r>
              <a:rPr lang="en-US" dirty="0"/>
              <a:t>` makes each crank </a:t>
            </a:r>
            <a:r>
              <a:rPr lang="en-US" dirty="0">
                <a:hlinkClick r:id="rId3" action="ppaction://hlinksldjump"/>
              </a:rPr>
              <a:t>pretty print the object representations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0408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Declare two variables with the same name, and test the scoping. </a:t>
            </a:r>
          </a:p>
          <a:p>
            <a:pPr lvl="1"/>
            <a:r>
              <a:rPr lang="en-US" sz="2800" dirty="0"/>
              <a:t>Static scoping is ensured at the annotation step.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255697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150124"/>
            <a:ext cx="5249839" cy="28933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2994544" y="1342425"/>
            <a:ext cx="3174244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 |var_1 "X"| = int 5</a:t>
            </a:r>
          </a:p>
          <a:p>
            <a:r>
              <a:rPr lang="en-US" dirty="0">
                <a:solidFill>
                  <a:srgbClr val="00B050"/>
                </a:solidFill>
              </a:rPr>
              <a:t> |var_0 "X"| = `null`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>
            <a:off x="2409967" y="1665591"/>
            <a:ext cx="584577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2191602" y="1556408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20D3E-813A-4E59-91A1-02F88358BC05}"/>
              </a:ext>
            </a:extLst>
          </p:cNvPr>
          <p:cNvSpPr txBox="1"/>
          <p:nvPr/>
        </p:nvSpPr>
        <p:spPr>
          <a:xfrm>
            <a:off x="2847831" y="2423041"/>
            <a:ext cx="317424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sv-SE" dirty="0">
                <a:solidFill>
                  <a:srgbClr val="00B050"/>
                </a:solidFill>
              </a:rPr>
              <a:t> |var_0 "X"| = int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2F24E-2A8E-4EE5-80C4-16013CC1003A}"/>
              </a:ext>
            </a:extLst>
          </p:cNvPr>
          <p:cNvCxnSpPr>
            <a:cxnSpLocks/>
            <a:stCxn id="10" idx="1"/>
            <a:endCxn id="12" idx="6"/>
          </p:cNvCxnSpPr>
          <p:nvPr/>
        </p:nvCxnSpPr>
        <p:spPr>
          <a:xfrm flipH="1" flipV="1">
            <a:off x="2143836" y="2313859"/>
            <a:ext cx="703995" cy="2938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97AE50-7C75-42E9-9266-101C7F33984F}"/>
              </a:ext>
            </a:extLst>
          </p:cNvPr>
          <p:cNvSpPr/>
          <p:nvPr/>
        </p:nvSpPr>
        <p:spPr>
          <a:xfrm>
            <a:off x="1925471" y="2204676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6BCA42F-01D3-4EBF-A308-1DDD516F09F3}"/>
              </a:ext>
            </a:extLst>
          </p:cNvPr>
          <p:cNvSpPr txBox="1">
            <a:spLocks/>
          </p:cNvSpPr>
          <p:nvPr/>
        </p:nvSpPr>
        <p:spPr>
          <a:xfrm>
            <a:off x="5754806" y="3181057"/>
            <a:ext cx="6233048" cy="341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---=== Annotated AST ===---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~declare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|var_0 "X"| </a:t>
            </a:r>
            <a:r>
              <a:rPr lang="da-DK" sz="24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first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declare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"X"| </a:t>
            </a:r>
            <a:r>
              <a:rPr lang="da-DK" sz="2400" dirty="0">
                <a:latin typeface="Lucida Console" panose="020B0609040504020204" pitchFamily="49" charset="0"/>
              </a:rPr>
              <a:t>in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 assign to var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|var_1 "X"| </a:t>
            </a:r>
            <a:r>
              <a:rPr lang="da-DK" sz="24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  literally 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and then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assign to var </a:t>
            </a:r>
            <a:r>
              <a:rPr lang="da-DK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|var_0 "X"| </a:t>
            </a:r>
            <a:r>
              <a:rPr lang="da-DK" sz="2400" dirty="0">
                <a:latin typeface="Lucida Console" panose="020B060904050402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2400" dirty="0">
                <a:latin typeface="Lucida Console" panose="020B0609040504020204" pitchFamily="49" charset="0"/>
              </a:rPr>
              <a:t>~   literally 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87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Use undeclared variable. </a:t>
            </a:r>
          </a:p>
          <a:p>
            <a:pPr lvl="1"/>
            <a:r>
              <a:rPr lang="en-US" sz="2800" dirty="0"/>
              <a:t>Reported at the annotation step.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3700561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41077"/>
            <a:ext cx="5249839" cy="3102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3563200" y="1301482"/>
            <a:ext cx="5249839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dirty="0">
                <a:solidFill>
                  <a:srgbClr val="00B050"/>
                </a:solidFill>
              </a:rPr>
              <a:t>Fatal error: </a:t>
            </a:r>
            <a:r>
              <a:rPr lang="es-ES" dirty="0" err="1">
                <a:solidFill>
                  <a:srgbClr val="00B050"/>
                </a:solidFill>
              </a:rPr>
              <a:t>exception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MiniOO.UsingUndeclaredVariable</a:t>
            </a:r>
            <a:r>
              <a:rPr lang="es-ES" dirty="0">
                <a:solidFill>
                  <a:srgbClr val="00B050"/>
                </a:solidFill>
              </a:rPr>
              <a:t>("X")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1"/>
            <a:endCxn id="2" idx="6"/>
          </p:cNvCxnSpPr>
          <p:nvPr/>
        </p:nvCxnSpPr>
        <p:spPr>
          <a:xfrm flipH="1" flipV="1">
            <a:off x="881418" y="1078737"/>
            <a:ext cx="2681782" cy="54591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663053" y="969554"/>
            <a:ext cx="218365" cy="218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ED7EF-0CCA-45FB-9155-FB3F940C9250}"/>
              </a:ext>
            </a:extLst>
          </p:cNvPr>
          <p:cNvSpPr txBox="1"/>
          <p:nvPr/>
        </p:nvSpPr>
        <p:spPr>
          <a:xfrm>
            <a:off x="839336" y="657552"/>
            <a:ext cx="24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Execution cursor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48AB8-85A2-4991-AD0A-93CC157A38B3}"/>
              </a:ext>
            </a:extLst>
          </p:cNvPr>
          <p:cNvCxnSpPr>
            <a:cxnSpLocks/>
            <a:stCxn id="3" idx="2"/>
            <a:endCxn id="17" idx="6"/>
          </p:cNvCxnSpPr>
          <p:nvPr/>
        </p:nvCxnSpPr>
        <p:spPr>
          <a:xfrm flipH="1">
            <a:off x="2249606" y="1947813"/>
            <a:ext cx="3938514" cy="81172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73FD734-48CD-4C47-9F6B-9B9A84A82CD0}"/>
              </a:ext>
            </a:extLst>
          </p:cNvPr>
          <p:cNvSpPr/>
          <p:nvPr/>
        </p:nvSpPr>
        <p:spPr>
          <a:xfrm>
            <a:off x="2031241" y="2650350"/>
            <a:ext cx="218365" cy="2183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59F8A-33A9-4F23-BF15-52CCCBBCD85B}"/>
              </a:ext>
            </a:extLst>
          </p:cNvPr>
          <p:cNvSpPr txBox="1"/>
          <p:nvPr/>
        </p:nvSpPr>
        <p:spPr>
          <a:xfrm>
            <a:off x="2249606" y="2740930"/>
            <a:ext cx="24497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Annotation cursor</a:t>
            </a:r>
          </a:p>
        </p:txBody>
      </p:sp>
    </p:spTree>
    <p:extLst>
      <p:ext uri="{BB962C8B-B14F-4D97-AF65-F5344CB8AC3E}">
        <p14:creationId xmlns:p14="http://schemas.microsoft.com/office/powerpoint/2010/main" val="4117858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Store an object in a field. </a:t>
            </a:r>
          </a:p>
          <a:p>
            <a:r>
              <a:rPr lang="en-US" dirty="0"/>
              <a:t>Access nested fields. </a:t>
            </a:r>
          </a:p>
          <a:p>
            <a:r>
              <a:rPr lang="en-US" dirty="0"/>
              <a:t>Test some association precedence. </a:t>
            </a:r>
          </a:p>
          <a:p>
            <a:pPr lvl="1"/>
            <a:r>
              <a:rPr lang="en-US" sz="2800" dirty="0"/>
              <a:t>`</a:t>
            </a:r>
            <a:r>
              <a:rPr lang="en-US" sz="2800" dirty="0">
                <a:latin typeface="Lucida Console" panose="020B0609040504020204" pitchFamily="49" charset="0"/>
              </a:rPr>
              <a:t>.</a:t>
            </a:r>
            <a:r>
              <a:rPr lang="en-US" sz="2800" dirty="0"/>
              <a:t>` should take precedence before `</a:t>
            </a:r>
            <a:r>
              <a:rPr lang="en-US" sz="2800" dirty="0">
                <a:latin typeface="Lucida Console" panose="020B0609040504020204" pitchFamily="49" charset="0"/>
              </a:rPr>
              <a:t>-</a:t>
            </a:r>
            <a:r>
              <a:rPr lang="en-US" sz="2800" dirty="0"/>
              <a:t>`. </a:t>
            </a:r>
          </a:p>
          <a:p>
            <a:r>
              <a:rPr lang="en-US" dirty="0"/>
              <a:t>Test the pretty printing of object representation.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1786377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X.theY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Y.nine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Y.six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X.theY.someField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2 - X.theY.six - Y.nine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B83AD-717A-463E-8F1A-F23CAD0D8D73}"/>
              </a:ext>
            </a:extLst>
          </p:cNvPr>
          <p:cNvSpPr txBox="1"/>
          <p:nvPr/>
        </p:nvSpPr>
        <p:spPr>
          <a:xfrm>
            <a:off x="4541290" y="377588"/>
            <a:ext cx="5249839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b="0" dirty="0"/>
              <a:t> }</a:t>
            </a:r>
          </a:p>
          <a:p>
            <a:r>
              <a:rPr lang="es-ES" b="0" dirty="0"/>
              <a:t> |var_0 "X"| = &lt;</a:t>
            </a:r>
            <a:r>
              <a:rPr lang="es-ES" b="0" dirty="0" err="1"/>
              <a:t>obj</a:t>
            </a:r>
            <a:r>
              <a:rPr lang="es-ES" b="0" dirty="0"/>
              <a:t> @ 2&gt; {</a:t>
            </a:r>
          </a:p>
          <a:p>
            <a:r>
              <a:rPr lang="es-ES" dirty="0">
                <a:solidFill>
                  <a:srgbClr val="00B050"/>
                </a:solidFill>
              </a:rPr>
              <a:t>  </a:t>
            </a:r>
            <a:r>
              <a:rPr lang="es-ES" dirty="0" err="1">
                <a:solidFill>
                  <a:srgbClr val="00B050"/>
                </a:solidFill>
              </a:rPr>
              <a:t>theY</a:t>
            </a:r>
            <a:r>
              <a:rPr lang="es-ES" dirty="0">
                <a:solidFill>
                  <a:srgbClr val="00B050"/>
                </a:solidFill>
              </a:rPr>
              <a:t> : &lt;</a:t>
            </a:r>
            <a:r>
              <a:rPr lang="es-ES" dirty="0" err="1">
                <a:solidFill>
                  <a:srgbClr val="00B050"/>
                </a:solidFill>
              </a:rPr>
              <a:t>obj</a:t>
            </a:r>
            <a:r>
              <a:rPr lang="es-ES" dirty="0">
                <a:solidFill>
                  <a:srgbClr val="00B050"/>
                </a:solidFill>
              </a:rPr>
              <a:t> @ 3&gt; {</a:t>
            </a:r>
          </a:p>
          <a:p>
            <a:r>
              <a:rPr lang="es-ES" dirty="0">
                <a:solidFill>
                  <a:srgbClr val="00B050"/>
                </a:solidFill>
              </a:rPr>
              <a:t>  }</a:t>
            </a:r>
          </a:p>
          <a:p>
            <a:r>
              <a:rPr lang="es-ES" b="0" dirty="0"/>
              <a:t> }</a:t>
            </a:r>
            <a:endParaRPr lang="en-US" b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4C466B-9DC8-4658-A86D-500253609D6A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3993682" y="2131914"/>
            <a:ext cx="3172528" cy="117055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E8BE75-77EB-4502-BBE7-98D68CF4BCCA}"/>
              </a:ext>
            </a:extLst>
          </p:cNvPr>
          <p:cNvSpPr/>
          <p:nvPr/>
        </p:nvSpPr>
        <p:spPr>
          <a:xfrm>
            <a:off x="3820235" y="3215747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6772983" y="3171096"/>
            <a:ext cx="5249839" cy="341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b="0" dirty="0"/>
              <a:t>  </a:t>
            </a:r>
            <a:r>
              <a:rPr lang="es-ES" b="0" dirty="0" err="1"/>
              <a:t>nine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9</a:t>
            </a:r>
          </a:p>
          <a:p>
            <a:r>
              <a:rPr lang="es-ES" b="0" dirty="0"/>
              <a:t>  </a:t>
            </a:r>
            <a:r>
              <a:rPr lang="es-ES" b="0" dirty="0" err="1"/>
              <a:t>six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6</a:t>
            </a:r>
          </a:p>
          <a:p>
            <a:r>
              <a:rPr lang="es-ES" dirty="0">
                <a:solidFill>
                  <a:srgbClr val="00B050"/>
                </a:solidFill>
              </a:rPr>
              <a:t>  </a:t>
            </a:r>
            <a:r>
              <a:rPr lang="es-ES" dirty="0" err="1">
                <a:solidFill>
                  <a:srgbClr val="00B050"/>
                </a:solidFill>
              </a:rPr>
              <a:t>someField</a:t>
            </a:r>
            <a:r>
              <a:rPr lang="es-ES" dirty="0">
                <a:solidFill>
                  <a:srgbClr val="00B050"/>
                </a:solidFill>
              </a:rPr>
              <a:t>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-13</a:t>
            </a:r>
          </a:p>
          <a:p>
            <a:r>
              <a:rPr lang="es-ES" b="0" dirty="0"/>
              <a:t> }</a:t>
            </a:r>
          </a:p>
          <a:p>
            <a:r>
              <a:rPr lang="es-ES" b="0" dirty="0"/>
              <a:t> |var_0 "X"| = &lt;</a:t>
            </a:r>
            <a:r>
              <a:rPr lang="es-ES" b="0" dirty="0" err="1"/>
              <a:t>obj</a:t>
            </a:r>
            <a:r>
              <a:rPr lang="es-ES" b="0" dirty="0"/>
              <a:t> @ 2&gt; {</a:t>
            </a:r>
          </a:p>
          <a:p>
            <a:r>
              <a:rPr lang="es-ES" b="0" dirty="0"/>
              <a:t>  </a:t>
            </a:r>
            <a:r>
              <a:rPr lang="es-ES" b="0" dirty="0" err="1"/>
              <a:t>theY</a:t>
            </a:r>
            <a:r>
              <a:rPr lang="es-ES" b="0" dirty="0"/>
              <a:t> :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b="0" dirty="0"/>
              <a:t>   </a:t>
            </a:r>
            <a:r>
              <a:rPr lang="es-ES" b="0" dirty="0" err="1"/>
              <a:t>nine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9</a:t>
            </a:r>
          </a:p>
          <a:p>
            <a:r>
              <a:rPr lang="es-ES" b="0" dirty="0"/>
              <a:t>   </a:t>
            </a:r>
            <a:r>
              <a:rPr lang="es-ES" b="0" dirty="0" err="1"/>
              <a:t>six</a:t>
            </a:r>
            <a:r>
              <a:rPr lang="es-ES" b="0" dirty="0"/>
              <a:t> : </a:t>
            </a:r>
            <a:r>
              <a:rPr lang="es-ES" b="0" dirty="0" err="1"/>
              <a:t>int</a:t>
            </a:r>
            <a:r>
              <a:rPr lang="es-ES" b="0" dirty="0"/>
              <a:t> 6</a:t>
            </a:r>
          </a:p>
          <a:p>
            <a:r>
              <a:rPr lang="es-ES" dirty="0">
                <a:solidFill>
                  <a:srgbClr val="00B050"/>
                </a:solidFill>
              </a:rPr>
              <a:t>   </a:t>
            </a:r>
            <a:r>
              <a:rPr lang="es-ES" dirty="0" err="1">
                <a:solidFill>
                  <a:srgbClr val="00B050"/>
                </a:solidFill>
              </a:rPr>
              <a:t>someField</a:t>
            </a:r>
            <a:r>
              <a:rPr lang="es-ES" dirty="0">
                <a:solidFill>
                  <a:srgbClr val="00B050"/>
                </a:solidFill>
              </a:rPr>
              <a:t>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-13</a:t>
            </a:r>
          </a:p>
          <a:p>
            <a:r>
              <a:rPr lang="es-ES" b="0" dirty="0"/>
              <a:t>  }</a:t>
            </a:r>
          </a:p>
          <a:p>
            <a:r>
              <a:rPr lang="es-ES" b="0" dirty="0"/>
              <a:t> }</a:t>
            </a:r>
            <a:endParaRPr lang="en-US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1"/>
            <a:endCxn id="20" idx="6"/>
          </p:cNvCxnSpPr>
          <p:nvPr/>
        </p:nvCxnSpPr>
        <p:spPr>
          <a:xfrm flipH="1">
            <a:off x="6182723" y="4879256"/>
            <a:ext cx="590260" cy="57527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6009276" y="5367811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Use a while loop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2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Ans;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Ans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while 0 &lt; X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Ans = Ans -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X - 1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5067013" y="4631071"/>
            <a:ext cx="4390885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dirty="0">
                <a:solidFill>
                  <a:srgbClr val="00B050"/>
                </a:solidFill>
              </a:rPr>
              <a:t> |var_1 "Ans"| =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-5050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1"/>
            <a:endCxn id="20" idx="6"/>
          </p:cNvCxnSpPr>
          <p:nvPr/>
        </p:nvCxnSpPr>
        <p:spPr>
          <a:xfrm flipH="1">
            <a:off x="1883678" y="4954237"/>
            <a:ext cx="3183335" cy="23644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10231" y="5103955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614-FE7E-4EB8-A25B-2F83790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30"/>
            <a:ext cx="10515600" cy="750626"/>
          </a:xfrm>
        </p:spPr>
        <p:txBody>
          <a:bodyPr/>
          <a:lstStyle/>
          <a:p>
            <a:r>
              <a:rPr lang="en-US" dirty="0"/>
              <a:t>The last few lines of the runtime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6A9C-3AF9-4C08-993D-1A89F156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1" y="946245"/>
            <a:ext cx="11955438" cy="5581933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While loop promotes body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"Ans"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"X"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While loop promotes body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-5049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"Ans"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Assign to variable "X"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While loop ends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|var_1 "Ans"| = int -5050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|var_0 "X"| = int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Pop *block*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Halted.</a:t>
            </a:r>
          </a:p>
        </p:txBody>
      </p:sp>
    </p:spTree>
    <p:extLst>
      <p:ext uri="{BB962C8B-B14F-4D97-AF65-F5344CB8AC3E}">
        <p14:creationId xmlns:p14="http://schemas.microsoft.com/office/powerpoint/2010/main" val="4112692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Test `</a:t>
                </a:r>
                <a:r>
                  <a:rPr lang="en-US" dirty="0">
                    <a:latin typeface="Lucida Console" panose="020B0609040504020204" pitchFamily="49" charset="0"/>
                  </a:rPr>
                  <a:t>skip</a:t>
                </a:r>
                <a:r>
                  <a:rPr lang="en-US" dirty="0"/>
                  <a:t>`. </a:t>
                </a:r>
              </a:p>
              <a:p>
                <a:r>
                  <a:rPr lang="en-US" dirty="0"/>
                  <a:t>Test parallelism.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assigns </a:t>
                </a:r>
                <a:r>
                  <a:rPr lang="en-US" sz="2800" dirty="0">
                    <a:latin typeface="Lucida Console" panose="020B0609040504020204" pitchFamily="49" charset="0"/>
                  </a:rPr>
                  <a:t>99</a:t>
                </a:r>
                <a:r>
                  <a:rPr lang="en-US" sz="2800" dirty="0"/>
                  <a:t> to `</a:t>
                </a:r>
                <a:r>
                  <a:rPr lang="en-US" sz="2800" dirty="0">
                    <a:latin typeface="Lucida Console" panose="020B0609040504020204" pitchFamily="49" charset="0"/>
                  </a:rPr>
                  <a:t>Y</a:t>
                </a:r>
                <a:r>
                  <a:rPr lang="en-US" sz="2800" dirty="0"/>
                  <a:t>`.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stores `</a:t>
                </a:r>
                <a:r>
                  <a:rPr lang="en-US" sz="2800" dirty="0">
                    <a:latin typeface="Lucida Console" panose="020B0609040504020204" pitchFamily="49" charset="0"/>
                  </a:rPr>
                  <a:t>X</a:t>
                </a:r>
                <a:r>
                  <a:rPr lang="en-US" sz="2800" dirty="0"/>
                  <a:t>` in `</a:t>
                </a:r>
                <a:r>
                  <a:rPr lang="en-US" sz="2800" dirty="0">
                    <a:latin typeface="Lucida Console" panose="020B0609040504020204" pitchFamily="49" charset="0"/>
                  </a:rPr>
                  <a:t>Y</a:t>
                </a:r>
                <a:r>
                  <a:rPr lang="en-US" sz="2800" dirty="0"/>
                  <a:t>` and “immediately” retrieves it back. </a:t>
                </a:r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happens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then the value of `</a:t>
                </a:r>
                <a:r>
                  <a:rPr lang="en-US" sz="2800" dirty="0">
                    <a:latin typeface="Lucida Console" panose="020B0609040504020204" pitchFamily="49" charset="0"/>
                  </a:rPr>
                  <a:t>X</a:t>
                </a:r>
                <a:r>
                  <a:rPr lang="en-US" sz="2800" dirty="0"/>
                  <a:t>` is corrupted. </a:t>
                </a:r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5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061F-278A-4BC0-9A22-2B3D669B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1C2-F12F-420A-B853-A021347F4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954588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541463" algn="l"/>
                  </a:tabLst>
                </a:pPr>
                <a:r>
                  <a:rPr lang="en-US" dirty="0"/>
                  <a:t>Variable	identifiers must start with uppercase, while </a:t>
                </a:r>
                <a:br>
                  <a:rPr lang="en-US" dirty="0"/>
                </a:br>
                <a:r>
                  <a:rPr lang="en-US" dirty="0"/>
                  <a:t>field	identifiers must start with lowercase. </a:t>
                </a:r>
              </a:p>
              <a:p>
                <a:r>
                  <a:rPr lang="en-US" dirty="0"/>
                  <a:t>Newline “\n” is ignored. You must end a program with `</a:t>
                </a:r>
                <a:r>
                  <a:rPr lang="en-US" dirty="0">
                    <a:latin typeface="Lucida Console" panose="020B0609040504020204" pitchFamily="49" charset="0"/>
                  </a:rPr>
                  <a:t>THE_END</a:t>
                </a:r>
                <a:r>
                  <a:rPr lang="en-US" dirty="0"/>
                  <a:t>`. </a:t>
                </a:r>
              </a:p>
              <a:p>
                <a:pPr lvl="1"/>
                <a:r>
                  <a:rPr lang="en-US" dirty="0"/>
                  <a:t>This is to allow line breaks, which make </a:t>
                </a:r>
                <a:r>
                  <a:rPr lang="en-US" dirty="0" err="1"/>
                  <a:t>miniOO</a:t>
                </a:r>
                <a:r>
                  <a:rPr lang="en-US" dirty="0"/>
                  <a:t> source code more readable. </a:t>
                </a:r>
              </a:p>
              <a:p>
                <a:r>
                  <a:rPr lang="en-US" dirty="0"/>
                  <a:t>There is no library importing. </a:t>
                </a:r>
              </a:p>
              <a:p>
                <a:r>
                  <a:rPr lang="en-US" dirty="0"/>
                  <a:t>`</a:t>
                </a:r>
                <a:r>
                  <a:rPr lang="en-US" dirty="0">
                    <a:latin typeface="Lucida Console" panose="020B0609040504020204" pitchFamily="49" charset="0"/>
                  </a:rPr>
                  <a:t>|||</a:t>
                </a:r>
                <a:r>
                  <a:rPr lang="en-US" dirty="0"/>
                  <a:t>` (i.e., parallelism) randomly swaps the two sub-controls for each crank. Decision is based on random Booleans from the OS. </a:t>
                </a:r>
                <a:br>
                  <a:rPr lang="en-US" dirty="0"/>
                </a:b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1C2-F12F-420A-B853-A021347F4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954588"/>
              </a:xfrm>
              <a:blipFill>
                <a:blip r:embed="rId2"/>
                <a:stretch>
                  <a:fillRect l="-1043" t="-1968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869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Y =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4031207" y="4315052"/>
            <a:ext cx="197380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pPr algn="ctr"/>
            <a:r>
              <a:rPr lang="es-ES" sz="2400" dirty="0" err="1">
                <a:solidFill>
                  <a:srgbClr val="00B050"/>
                </a:solidFill>
              </a:rPr>
              <a:t>Randomly</a:t>
            </a:r>
            <a:endParaRPr lang="es-ES" sz="2400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>
            <a:off x="1915522" y="4776717"/>
            <a:ext cx="3102589" cy="105540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42075" y="57453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50A41-E749-424E-910B-682FBD4FB373}"/>
              </a:ext>
            </a:extLst>
          </p:cNvPr>
          <p:cNvSpPr txBox="1"/>
          <p:nvPr/>
        </p:nvSpPr>
        <p:spPr>
          <a:xfrm>
            <a:off x="7231608" y="2485184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7231607" y="3792126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BFAC0-A7A3-49BC-A89E-0FD37FFAC378}"/>
              </a:ext>
            </a:extLst>
          </p:cNvPr>
          <p:cNvSpPr txBox="1"/>
          <p:nvPr/>
        </p:nvSpPr>
        <p:spPr>
          <a:xfrm>
            <a:off x="7231606" y="5099068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  <a:p>
            <a:r>
              <a:rPr lang="es-ES" b="0" dirty="0"/>
              <a:t> |var_0 "X"|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3BF2B-F80F-49D4-8894-85C779DCC2B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005015" y="2808350"/>
            <a:ext cx="1226593" cy="173753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42768C-2AB0-48B4-A8E6-19E47DE966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005015" y="4115292"/>
            <a:ext cx="1226592" cy="43059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AAC98D-2B1F-442A-B6F2-32859491FD5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005015" y="4545885"/>
            <a:ext cx="1226591" cy="87634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14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Test atomicity. </a:t>
                </a:r>
              </a:p>
              <a:p>
                <a:pPr lvl="1"/>
                <a:r>
                  <a:rPr lang="en-US" sz="2800" dirty="0"/>
                  <a:t>Compared to test 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now wrapped in `</a:t>
                </a:r>
                <a:r>
                  <a:rPr lang="en-US" sz="2800" dirty="0">
                    <a:latin typeface="Lucida Console" panose="020B0609040504020204" pitchFamily="49" charset="0"/>
                  </a:rPr>
                  <a:t>atom()</a:t>
                </a:r>
                <a:r>
                  <a:rPr lang="en-US" sz="2800" dirty="0"/>
                  <a:t>`. </a:t>
                </a:r>
              </a:p>
              <a:p>
                <a:pPr lvl="1"/>
                <a:r>
                  <a:rPr lang="en-US" sz="2800" dirty="0"/>
                  <a:t>This time, `</a:t>
                </a:r>
                <a:r>
                  <a:rPr lang="en-US" sz="2800" dirty="0">
                    <a:latin typeface="Lucida Console" panose="020B0609040504020204" pitchFamily="49" charset="0"/>
                  </a:rPr>
                  <a:t>X</a:t>
                </a:r>
                <a:r>
                  <a:rPr lang="en-US" sz="2800" dirty="0"/>
                  <a:t>` cannot be corrupted. `</a:t>
                </a:r>
                <a:r>
                  <a:rPr lang="en-US" sz="2800" dirty="0">
                    <a:latin typeface="Lucida Console" panose="020B0609040504020204" pitchFamily="49" charset="0"/>
                  </a:rPr>
                  <a:t>Y</a:t>
                </a:r>
                <a:r>
                  <a:rPr lang="en-US" sz="2800" dirty="0"/>
                  <a:t>` can still be whatever. </a:t>
                </a:r>
              </a:p>
              <a:p>
                <a:r>
                  <a:rPr lang="en-US" dirty="0"/>
                  <a:t>I recommend `</a:t>
                </a:r>
                <a:r>
                  <a:rPr lang="en-US" dirty="0">
                    <a:latin typeface="Lucida Console" panose="020B0609040504020204" pitchFamily="49" charset="0"/>
                  </a:rPr>
                  <a:t>verbose</a:t>
                </a:r>
                <a:r>
                  <a:rPr lang="en-US" dirty="0"/>
                  <a:t>` = `</a:t>
                </a:r>
                <a:r>
                  <a:rPr lang="en-US" dirty="0">
                    <a:latin typeface="Lucida Console" panose="020B0609040504020204" pitchFamily="49" charset="0"/>
                  </a:rPr>
                  <a:t>false</a:t>
                </a:r>
                <a:r>
                  <a:rPr lang="en-US" dirty="0"/>
                  <a:t>`.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D706DB-AB73-43B4-AFE1-AF7A4DEF1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6621"/>
                <a:ext cx="10515600" cy="509625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81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Y = 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atom({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Y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X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9DBAB-C30F-4340-9476-9B00B8823E6A}"/>
              </a:ext>
            </a:extLst>
          </p:cNvPr>
          <p:cNvSpPr txBox="1"/>
          <p:nvPr/>
        </p:nvSpPr>
        <p:spPr>
          <a:xfrm>
            <a:off x="4031207" y="4315052"/>
            <a:ext cx="197380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pPr algn="ctr"/>
            <a:r>
              <a:rPr lang="es-ES" sz="2400" b="0" dirty="0" err="1"/>
              <a:t>Randomly</a:t>
            </a:r>
            <a:endParaRPr lang="es-ES" sz="2400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D7C06A-3993-48BC-B18E-5CEBEFB0FBD8}"/>
              </a:ext>
            </a:extLst>
          </p:cNvPr>
          <p:cNvCxnSpPr>
            <a:cxnSpLocks/>
            <a:stCxn id="15" idx="2"/>
            <a:endCxn id="20" idx="6"/>
          </p:cNvCxnSpPr>
          <p:nvPr/>
        </p:nvCxnSpPr>
        <p:spPr>
          <a:xfrm flipH="1">
            <a:off x="1915522" y="4776717"/>
            <a:ext cx="3102589" cy="105540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42075" y="57453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50A41-E749-424E-910B-682FBD4FB373}"/>
              </a:ext>
            </a:extLst>
          </p:cNvPr>
          <p:cNvSpPr txBox="1"/>
          <p:nvPr/>
        </p:nvSpPr>
        <p:spPr>
          <a:xfrm>
            <a:off x="7231608" y="2485184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99</a:t>
            </a:r>
          </a:p>
          <a:p>
            <a:r>
              <a:rPr lang="es-ES" dirty="0">
                <a:solidFill>
                  <a:srgbClr val="00B050"/>
                </a:solidFill>
              </a:rPr>
              <a:t> |var_0 "X"| =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7231607" y="3792126"/>
            <a:ext cx="340909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</a:t>
            </a:r>
            <a:r>
              <a:rPr lang="es-ES" b="0" dirty="0" err="1"/>
              <a:t>int</a:t>
            </a:r>
            <a:r>
              <a:rPr lang="es-ES" b="0" dirty="0"/>
              <a:t> 5</a:t>
            </a:r>
          </a:p>
          <a:p>
            <a:r>
              <a:rPr lang="es-ES" dirty="0">
                <a:solidFill>
                  <a:srgbClr val="00B050"/>
                </a:solidFill>
              </a:rPr>
              <a:t> |var_0 "X"| =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3BF2B-F80F-49D4-8894-85C779DCC2B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005015" y="2808350"/>
            <a:ext cx="1226593" cy="173753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42768C-2AB0-48B4-A8E6-19E47DE9664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005015" y="4115292"/>
            <a:ext cx="1226592" cy="43059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8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Compare objects. </a:t>
            </a:r>
          </a:p>
          <a:p>
            <a:pPr lvl="1"/>
            <a:r>
              <a:rPr lang="en-US" sz="2800" dirty="0"/>
              <a:t>Multiple `</a:t>
            </a:r>
            <a:r>
              <a:rPr lang="en-US" sz="2800" dirty="0">
                <a:latin typeface="Lucida Console" panose="020B0609040504020204" pitchFamily="49" charset="0"/>
              </a:rPr>
              <a:t>malloc()</a:t>
            </a:r>
            <a:r>
              <a:rPr lang="en-US" sz="2800" dirty="0"/>
              <a:t>`s on the same variable should create different objects.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3018093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77588"/>
            <a:ext cx="11008057" cy="644629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malloc(Y)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Y.theX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if Y.theX == X Y.a = 2333 else Y.a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  if Y.theX == X Y.b = 0 else Y.b = 2333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783019" y="5595274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7377183" y="557607"/>
            <a:ext cx="4359892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s-ES" b="0" dirty="0"/>
              <a:t> |var_1 "Y"| = &lt;</a:t>
            </a:r>
            <a:r>
              <a:rPr lang="es-ES" b="0" dirty="0" err="1"/>
              <a:t>obj</a:t>
            </a:r>
            <a:r>
              <a:rPr lang="es-ES" b="0" dirty="0"/>
              <a:t> @ 3&gt; {</a:t>
            </a:r>
          </a:p>
          <a:p>
            <a:r>
              <a:rPr lang="es-ES" dirty="0">
                <a:solidFill>
                  <a:srgbClr val="00B050"/>
                </a:solidFill>
              </a:rPr>
              <a:t>  a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2333</a:t>
            </a:r>
          </a:p>
          <a:p>
            <a:r>
              <a:rPr lang="es-ES" dirty="0">
                <a:solidFill>
                  <a:srgbClr val="00B050"/>
                </a:solidFill>
              </a:rPr>
              <a:t>  b : </a:t>
            </a:r>
            <a:r>
              <a:rPr lang="es-ES" dirty="0" err="1">
                <a:solidFill>
                  <a:srgbClr val="00B050"/>
                </a:solidFill>
              </a:rPr>
              <a:t>int</a:t>
            </a:r>
            <a:r>
              <a:rPr lang="es-ES" dirty="0">
                <a:solidFill>
                  <a:srgbClr val="00B050"/>
                </a:solidFill>
              </a:rPr>
              <a:t> 2333</a:t>
            </a:r>
          </a:p>
          <a:p>
            <a:r>
              <a:rPr lang="es-ES" b="0" dirty="0"/>
              <a:t>  </a:t>
            </a:r>
            <a:r>
              <a:rPr lang="es-ES" b="0" dirty="0" err="1"/>
              <a:t>theX</a:t>
            </a:r>
            <a:r>
              <a:rPr lang="es-ES" b="0" dirty="0"/>
              <a:t> : </a:t>
            </a:r>
            <a:r>
              <a:rPr lang="es-ES" dirty="0">
                <a:solidFill>
                  <a:srgbClr val="00B050"/>
                </a:solidFill>
              </a:rPr>
              <a:t>&lt;</a:t>
            </a:r>
            <a:r>
              <a:rPr lang="es-ES" dirty="0" err="1">
                <a:solidFill>
                  <a:srgbClr val="00B050"/>
                </a:solidFill>
              </a:rPr>
              <a:t>obj</a:t>
            </a:r>
            <a:r>
              <a:rPr lang="es-ES" dirty="0">
                <a:solidFill>
                  <a:srgbClr val="00B050"/>
                </a:solidFill>
              </a:rPr>
              <a:t> @ 2&gt; </a:t>
            </a:r>
            <a:r>
              <a:rPr lang="es-ES" b="0" dirty="0"/>
              <a:t>{</a:t>
            </a:r>
          </a:p>
          <a:p>
            <a:r>
              <a:rPr lang="es-ES" b="0" dirty="0"/>
              <a:t>  }</a:t>
            </a:r>
          </a:p>
          <a:p>
            <a:r>
              <a:rPr lang="es-ES" b="0" dirty="0"/>
              <a:t> }</a:t>
            </a:r>
          </a:p>
          <a:p>
            <a:r>
              <a:rPr lang="es-ES" b="0" dirty="0"/>
              <a:t> |var_0 "X"| = </a:t>
            </a:r>
            <a:r>
              <a:rPr lang="es-ES" dirty="0">
                <a:solidFill>
                  <a:srgbClr val="00B050"/>
                </a:solidFill>
              </a:rPr>
              <a:t>&lt;</a:t>
            </a:r>
            <a:r>
              <a:rPr lang="es-ES" dirty="0" err="1">
                <a:solidFill>
                  <a:srgbClr val="00B050"/>
                </a:solidFill>
              </a:rPr>
              <a:t>obj</a:t>
            </a:r>
            <a:r>
              <a:rPr lang="es-ES" dirty="0">
                <a:solidFill>
                  <a:srgbClr val="00B050"/>
                </a:solidFill>
              </a:rPr>
              <a:t> @ 4&gt; </a:t>
            </a:r>
            <a:r>
              <a:rPr lang="es-ES" b="0" dirty="0"/>
              <a:t>{</a:t>
            </a:r>
          </a:p>
          <a:p>
            <a:r>
              <a:rPr lang="es-ES" b="0" dirty="0"/>
              <a:t> }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stCxn id="20" idx="6"/>
            <a:endCxn id="16" idx="2"/>
          </p:cNvCxnSpPr>
          <p:nvPr/>
        </p:nvCxnSpPr>
        <p:spPr>
          <a:xfrm flipV="1">
            <a:off x="1956466" y="2865931"/>
            <a:ext cx="7600663" cy="2816067"/>
          </a:xfrm>
          <a:prstGeom prst="bent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98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Access a field with a non-field. </a:t>
            </a:r>
          </a:p>
          <a:p>
            <a:pPr lvl="1"/>
            <a:r>
              <a:rPr lang="en-US" sz="2800" dirty="0"/>
              <a:t>This is not allowed per </a:t>
            </a:r>
            <a:r>
              <a:rPr lang="en-US" sz="2800" dirty="0" err="1"/>
              <a:t>miniOO</a:t>
            </a:r>
            <a:r>
              <a:rPr lang="en-US" sz="2800" dirty="0"/>
              <a:t> specification 4.3.7. </a:t>
            </a:r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latin typeface="Lucida Console" panose="020B0609040504020204" pitchFamily="49" charset="0"/>
              </a:rPr>
              <a:t>false</a:t>
            </a:r>
            <a:r>
              <a:rPr lang="en-US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221303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6002"/>
            <a:ext cx="11008057" cy="56478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X.null</a:t>
            </a:r>
            <a:r>
              <a:rPr lang="en-US" sz="2400" dirty="0">
                <a:latin typeface="Lucida Console" panose="020B0609040504020204" pitchFamily="49" charset="0"/>
              </a:rPr>
              <a:t>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2829348" y="2867884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6367248" y="1512950"/>
            <a:ext cx="4359892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ConfigError</a:t>
            </a:r>
            <a:r>
              <a:rPr lang="en-US" dirty="0">
                <a:solidFill>
                  <a:srgbClr val="00B050"/>
                </a:solidFill>
              </a:rPr>
              <a:t>! During field assignment, the r.h.s. of the dot is non-field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3002795" y="1974615"/>
            <a:ext cx="3364453" cy="97999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4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Pretty print the object representation of a self-referencing object. </a:t>
            </a:r>
            <a:endParaRPr lang="en-US" sz="2800" dirty="0"/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en-US" dirty="0"/>
              <a:t>` to actually see the pretty print. </a:t>
            </a:r>
          </a:p>
        </p:txBody>
      </p:sp>
    </p:spTree>
    <p:extLst>
      <p:ext uri="{BB962C8B-B14F-4D97-AF65-F5344CB8AC3E}">
        <p14:creationId xmlns:p14="http://schemas.microsoft.com/office/powerpoint/2010/main" val="696667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6002"/>
            <a:ext cx="11008057" cy="56478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X.self</a:t>
            </a:r>
            <a:r>
              <a:rPr lang="en-US" sz="2400" dirty="0">
                <a:latin typeface="Lucida Console" panose="020B06090405040202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X.child</a:t>
            </a:r>
            <a:r>
              <a:rPr lang="en-US" sz="2400" dirty="0">
                <a:latin typeface="Lucida Console" panose="020B0609040504020204" pitchFamily="49" charset="0"/>
              </a:rPr>
              <a:t> = 666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341742" y="43008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5648465" y="2996006"/>
            <a:ext cx="4450877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|var_0 "X"| = </a:t>
            </a:r>
            <a:r>
              <a:rPr lang="en-US" dirty="0">
                <a:solidFill>
                  <a:srgbClr val="00B050"/>
                </a:solidFill>
              </a:rPr>
              <a:t>&lt;obj @ 1&gt; </a:t>
            </a:r>
            <a:r>
              <a:rPr lang="en-US" b="0" dirty="0"/>
              <a:t>{</a:t>
            </a:r>
          </a:p>
          <a:p>
            <a:r>
              <a:rPr lang="en-US" b="0" dirty="0"/>
              <a:t>  child : int 666</a:t>
            </a:r>
          </a:p>
          <a:p>
            <a:r>
              <a:rPr lang="en-US" dirty="0">
                <a:solidFill>
                  <a:srgbClr val="00B050"/>
                </a:solidFill>
              </a:rPr>
              <a:t>  self : recursive &lt;obj @ 1&gt;</a:t>
            </a:r>
          </a:p>
          <a:p>
            <a:r>
              <a:rPr lang="en-US" b="0" dirty="0"/>
              <a:t> }</a:t>
            </a:r>
            <a:endParaRPr lang="es-ES" b="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1515189" y="3596171"/>
            <a:ext cx="4133276" cy="791452"/>
          </a:xfrm>
          <a:prstGeom prst="bentConnector3">
            <a:avLst>
              <a:gd name="adj1" fmla="val 78947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58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Pretty print the object representation of two inter-referencing objects. </a:t>
            </a:r>
            <a:endParaRPr lang="en-US" sz="2800" dirty="0"/>
          </a:p>
          <a:p>
            <a:r>
              <a:rPr lang="en-US" dirty="0"/>
              <a:t>I recommend `</a:t>
            </a:r>
            <a:r>
              <a:rPr lang="en-US" dirty="0">
                <a:latin typeface="Lucida Console" panose="020B0609040504020204" pitchFamily="49" charset="0"/>
              </a:rPr>
              <a:t>verbose</a:t>
            </a:r>
            <a:r>
              <a:rPr lang="en-US" dirty="0"/>
              <a:t>` = `</a:t>
            </a: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en-US" dirty="0"/>
              <a:t>` to actually see the pretty print. </a:t>
            </a:r>
          </a:p>
        </p:txBody>
      </p:sp>
    </p:spTree>
    <p:extLst>
      <p:ext uri="{BB962C8B-B14F-4D97-AF65-F5344CB8AC3E}">
        <p14:creationId xmlns:p14="http://schemas.microsoft.com/office/powerpoint/2010/main" val="102311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DE1-BE39-4266-A7BA-4F6798B3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After parsing, the interpreter annotates all variable occurrences in the AST with a variable ID according to the static scoping rule. It reports any usage of undeclared variables.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𝐿𝑜𝑐</m:t>
                    </m:r>
                  </m:oMath>
                </a14:m>
                <a:r>
                  <a:rPr lang="en-US" dirty="0"/>
                  <a:t> is represented by `</a:t>
                </a:r>
                <a:r>
                  <a:rPr lang="en-US" sz="2900" dirty="0" err="1">
                    <a:latin typeface="Lucida Console" panose="020B0609040504020204" pitchFamily="49" charset="0"/>
                  </a:rPr>
                  <a:t>ObjectId</a:t>
                </a:r>
                <a:r>
                  <a:rPr lang="en-US" sz="2900" dirty="0">
                    <a:latin typeface="Lucida Console" panose="020B0609040504020204" pitchFamily="49" charset="0"/>
                  </a:rPr>
                  <a:t> of int</a:t>
                </a:r>
                <a:r>
                  <a:rPr lang="en-US" dirty="0"/>
                  <a:t>`. </a:t>
                </a:r>
              </a:p>
              <a:p>
                <a:pPr lvl="1"/>
                <a:r>
                  <a:rPr lang="en-US" sz="2800" dirty="0"/>
                  <a:t>This object ID is simply the list index of the </a:t>
                </a:r>
                <a:r>
                  <a:rPr lang="en-US" sz="2800" dirty="0">
                    <a:hlinkClick r:id="rId2" action="ppaction://hlinksldjump"/>
                  </a:rPr>
                  <a:t>heap</a:t>
                </a:r>
                <a:r>
                  <a:rPr lang="en-US" sz="2800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sz="2800" dirty="0"/>
                  <a:t> is represented by `</a:t>
                </a:r>
                <a:r>
                  <a:rPr lang="en-US" sz="2800" dirty="0" err="1">
                    <a:latin typeface="Lucida Console" panose="020B0609040504020204" pitchFamily="49" charset="0"/>
                  </a:rPr>
                  <a:t>ObjectId</a:t>
                </a:r>
                <a:r>
                  <a:rPr lang="en-US" sz="2800" dirty="0">
                    <a:latin typeface="Lucida Console" panose="020B0609040504020204" pitchFamily="49" charset="0"/>
                  </a:rPr>
                  <a:t>(-1)</a:t>
                </a:r>
                <a:r>
                  <a:rPr lang="en-US" sz="2800" dirty="0"/>
                  <a:t>`.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𝐸𝑛𝑣</m:t>
                    </m:r>
                  </m:oMath>
                </a14:m>
                <a:r>
                  <a:rPr lang="en-US" dirty="0"/>
                  <a:t> is thus: variable 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dirty="0"/>
                  <a:t> object ID.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𝐶𝑡𝑟𝑙</m:t>
                    </m:r>
                  </m:oMath>
                </a14:m>
                <a:r>
                  <a:rPr lang="en-US" dirty="0"/>
                  <a:t> is represented as a node in the AST.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85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0252"/>
            <a:ext cx="11008057" cy="652363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var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malloc(X)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malloc(Y)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</a:t>
            </a:r>
            <a:r>
              <a:rPr lang="en-US" sz="2400" dirty="0" err="1">
                <a:latin typeface="Lucida Console" panose="020B0609040504020204" pitchFamily="49" charset="0"/>
              </a:rPr>
              <a:t>Y.theX</a:t>
            </a:r>
            <a:r>
              <a:rPr lang="en-US" sz="2400" dirty="0">
                <a:latin typeface="Lucida Console" panose="020B0609040504020204" pitchFamily="49" charset="0"/>
              </a:rPr>
              <a:t>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</a:t>
            </a:r>
            <a:r>
              <a:rPr lang="en-US" sz="2400" dirty="0" err="1">
                <a:latin typeface="Lucida Console" panose="020B0609040504020204" pitchFamily="49" charset="0"/>
              </a:rPr>
              <a:t>X.theY</a:t>
            </a:r>
            <a:r>
              <a:rPr lang="en-US" sz="2400" dirty="0">
                <a:latin typeface="Lucida Console" panose="020B0609040504020204" pitchFamily="49" charset="0"/>
              </a:rPr>
              <a:t> =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  </a:t>
            </a:r>
            <a:r>
              <a:rPr lang="en-US" sz="2400" dirty="0" err="1">
                <a:latin typeface="Lucida Console" panose="020B0609040504020204" pitchFamily="49" charset="0"/>
              </a:rPr>
              <a:t>X.six</a:t>
            </a:r>
            <a:r>
              <a:rPr lang="en-US" sz="2400" dirty="0">
                <a:latin typeface="Lucida Console" panose="020B060904050402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  </a:t>
            </a:r>
            <a:r>
              <a:rPr lang="en-US" sz="2400" dirty="0" err="1">
                <a:latin typeface="Lucida Console" panose="020B0609040504020204" pitchFamily="49" charset="0"/>
              </a:rPr>
              <a:t>Y.nine</a:t>
            </a:r>
            <a:r>
              <a:rPr lang="en-US" sz="2400" dirty="0">
                <a:latin typeface="Lucida Console" panose="020B0609040504020204" pitchFamily="49" charset="0"/>
              </a:rPr>
              <a:t>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1637444" y="5520099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6385445" y="1492325"/>
            <a:ext cx="4450877" cy="39703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 |var_1 "Y"| = </a:t>
            </a:r>
            <a:r>
              <a:rPr lang="en-US" dirty="0">
                <a:solidFill>
                  <a:srgbClr val="00B050"/>
                </a:solidFill>
              </a:rPr>
              <a:t>&lt;obj @ 3&gt; </a:t>
            </a:r>
            <a:r>
              <a:rPr lang="en-US" b="0" dirty="0"/>
              <a:t>{</a:t>
            </a:r>
          </a:p>
          <a:p>
            <a:r>
              <a:rPr lang="en-US" b="0" dirty="0"/>
              <a:t>  nine : int 9</a:t>
            </a:r>
          </a:p>
          <a:p>
            <a:r>
              <a:rPr lang="en-US" b="0" dirty="0"/>
              <a:t>  </a:t>
            </a:r>
            <a:r>
              <a:rPr lang="en-US" dirty="0" err="1">
                <a:solidFill>
                  <a:srgbClr val="00B050"/>
                </a:solidFill>
              </a:rPr>
              <a:t>theX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0" dirty="0"/>
              <a:t>: &lt;obj @ 2&gt; {</a:t>
            </a:r>
          </a:p>
          <a:p>
            <a:r>
              <a:rPr lang="en-US" b="0" dirty="0"/>
              <a:t>   six : int 6</a:t>
            </a:r>
          </a:p>
          <a:p>
            <a:r>
              <a:rPr lang="en-US" b="0" dirty="0"/>
              <a:t>   </a:t>
            </a:r>
            <a:r>
              <a:rPr lang="en-US" dirty="0" err="1">
                <a:solidFill>
                  <a:srgbClr val="00B050"/>
                </a:solidFill>
              </a:rPr>
              <a:t>theY</a:t>
            </a:r>
            <a:r>
              <a:rPr lang="en-US" dirty="0">
                <a:solidFill>
                  <a:srgbClr val="00B050"/>
                </a:solidFill>
              </a:rPr>
              <a:t> : recursive &lt;obj @ 3&gt;</a:t>
            </a:r>
          </a:p>
          <a:p>
            <a:r>
              <a:rPr lang="en-US" b="0" dirty="0"/>
              <a:t>  }</a:t>
            </a:r>
          </a:p>
          <a:p>
            <a:r>
              <a:rPr lang="en-US" b="0" dirty="0"/>
              <a:t> }</a:t>
            </a:r>
          </a:p>
          <a:p>
            <a:r>
              <a:rPr lang="en-US" b="0" dirty="0"/>
              <a:t> |var_0 "X"| = </a:t>
            </a:r>
            <a:r>
              <a:rPr lang="en-US" dirty="0">
                <a:solidFill>
                  <a:srgbClr val="00B050"/>
                </a:solidFill>
              </a:rPr>
              <a:t>&lt;obj @ 2&gt; </a:t>
            </a:r>
            <a:r>
              <a:rPr lang="en-US" b="0" dirty="0"/>
              <a:t>{</a:t>
            </a:r>
          </a:p>
          <a:p>
            <a:r>
              <a:rPr lang="en-US" b="0" dirty="0"/>
              <a:t>  six : int 6</a:t>
            </a:r>
          </a:p>
          <a:p>
            <a:r>
              <a:rPr lang="en-US" b="0" dirty="0"/>
              <a:t>  </a:t>
            </a:r>
            <a:r>
              <a:rPr lang="en-US" dirty="0" err="1">
                <a:solidFill>
                  <a:srgbClr val="00B050"/>
                </a:solidFill>
              </a:rPr>
              <a:t>theY</a:t>
            </a:r>
            <a:r>
              <a:rPr lang="en-US" b="0" dirty="0"/>
              <a:t> : &lt;obj @ 3&gt; {</a:t>
            </a:r>
          </a:p>
          <a:p>
            <a:r>
              <a:rPr lang="en-US" b="0" dirty="0"/>
              <a:t>   nine : int 9</a:t>
            </a:r>
          </a:p>
          <a:p>
            <a:r>
              <a:rPr lang="en-US" b="0" dirty="0"/>
              <a:t>   </a:t>
            </a:r>
            <a:r>
              <a:rPr lang="en-US" dirty="0" err="1">
                <a:solidFill>
                  <a:srgbClr val="00B050"/>
                </a:solidFill>
              </a:rPr>
              <a:t>theX</a:t>
            </a:r>
            <a:r>
              <a:rPr lang="en-US" dirty="0">
                <a:solidFill>
                  <a:srgbClr val="00B050"/>
                </a:solidFill>
              </a:rPr>
              <a:t> : recursive &lt;obj @ 2&gt;</a:t>
            </a:r>
          </a:p>
          <a:p>
            <a:r>
              <a:rPr lang="en-US" b="0" dirty="0"/>
              <a:t>  }</a:t>
            </a:r>
          </a:p>
          <a:p>
            <a:r>
              <a:rPr lang="en-US" b="0" dirty="0"/>
              <a:t> }</a:t>
            </a:r>
            <a:endParaRPr lang="es-ES" b="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1810891" y="3477484"/>
            <a:ext cx="4574554" cy="2129339"/>
          </a:xfrm>
          <a:prstGeom prst="bentConnector3">
            <a:avLst>
              <a:gd name="adj1" fmla="val 749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5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810C6-61CB-43E9-A030-D8E8F3F8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/>
              <a:t>Test 14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621"/>
            <a:ext cx="10515600" cy="5096254"/>
          </a:xfrm>
        </p:spPr>
        <p:txBody>
          <a:bodyPr numCol="1">
            <a:normAutofit/>
          </a:bodyPr>
          <a:lstStyle/>
          <a:p>
            <a:r>
              <a:rPr lang="en-US" dirty="0"/>
              <a:t>How to break my </a:t>
            </a:r>
            <a:r>
              <a:rPr lang="en-US" dirty="0" err="1"/>
              <a:t>miniOO</a:t>
            </a:r>
            <a:r>
              <a:rPr lang="en-US" dirty="0"/>
              <a:t> interpreter.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0577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0252"/>
            <a:ext cx="11008057" cy="44582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F = proc X : F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var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F(3)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60FA2-335F-4BFF-94F5-933444F8C394}"/>
              </a:ext>
            </a:extLst>
          </p:cNvPr>
          <p:cNvSpPr txBox="1"/>
          <p:nvPr/>
        </p:nvSpPr>
        <p:spPr>
          <a:xfrm>
            <a:off x="6096000" y="2388528"/>
            <a:ext cx="5083224" cy="10772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sz="3200" b="0" dirty="0"/>
              <a:t>Do you see a potential problem? </a:t>
            </a:r>
            <a:endParaRPr lang="es-ES" sz="3200" b="0" dirty="0"/>
          </a:p>
        </p:txBody>
      </p:sp>
    </p:spTree>
    <p:extLst>
      <p:ext uri="{BB962C8B-B14F-4D97-AF65-F5344CB8AC3E}">
        <p14:creationId xmlns:p14="http://schemas.microsoft.com/office/powerpoint/2010/main" val="1972117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D706DB-AB73-43B4-AFE1-AF7A4DEF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0252"/>
            <a:ext cx="11008057" cy="44582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var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F = proc X : F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var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skip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F(3)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THE_END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72189-7389-4054-9258-C66F80FEFDC5}"/>
              </a:ext>
            </a:extLst>
          </p:cNvPr>
          <p:cNvSpPr/>
          <p:nvPr/>
        </p:nvSpPr>
        <p:spPr>
          <a:xfrm>
            <a:off x="2906686" y="2061283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60FA2-335F-4BFF-94F5-933444F8C394}"/>
                  </a:ext>
                </a:extLst>
              </p:cNvPr>
              <p:cNvSpPr txBox="1"/>
              <p:nvPr/>
            </p:nvSpPr>
            <p:spPr>
              <a:xfrm>
                <a:off x="6562864" y="836946"/>
                <a:ext cx="5095736" cy="122649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latin typeface="Lucida Console" panose="020B0609040504020204" pitchFamily="49" charset="0"/>
                  </a:defRPr>
                </a:lvl1pPr>
              </a:lstStyle>
              <a:p>
                <a:r>
                  <a:rPr lang="en-US" b="0" dirty="0"/>
                  <a:t>Declare variable "T"</a:t>
                </a:r>
              </a:p>
              <a:p>
                <a:r>
                  <a:rPr lang="en-US" b="0" dirty="0"/>
                  <a:t> STACK</a:t>
                </a: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"T"    &lt;obj @ 1&gt;</a:t>
                </a: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"F"    &lt;obj @ 0&gt;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60FA2-335F-4BFF-94F5-933444F8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64" y="836946"/>
                <a:ext cx="5095736" cy="1226490"/>
              </a:xfrm>
              <a:prstGeom prst="rect">
                <a:avLst/>
              </a:prstGeom>
              <a:blipFill>
                <a:blip r:embed="rId2"/>
                <a:stretch>
                  <a:fillRect l="-832" t="-971" b="-485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AD452A6-F80C-42C8-BDA1-0D4950CC6E33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 flipV="1">
            <a:off x="3080133" y="1450191"/>
            <a:ext cx="3482731" cy="69781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B194C7-3011-4250-81BA-487BC3761C63}"/>
                  </a:ext>
                </a:extLst>
              </p:cNvPr>
              <p:cNvSpPr txBox="1"/>
              <p:nvPr/>
            </p:nvSpPr>
            <p:spPr>
              <a:xfrm>
                <a:off x="6562864" y="2245229"/>
                <a:ext cx="5095736" cy="208364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latin typeface="Lucida Console" panose="020B0609040504020204" pitchFamily="49" charset="0"/>
                  </a:defRPr>
                </a:lvl1pPr>
              </a:lstStyle>
              <a:p>
                <a:r>
                  <a:rPr lang="en-US" b="0" dirty="0"/>
                  <a:t>Call proc</a:t>
                </a:r>
              </a:p>
              <a:p>
                <a:r>
                  <a:rPr lang="en-US" b="0" dirty="0"/>
                  <a:t> STACK</a:t>
                </a: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𝑐𝑎𝑙𝑙</m:t>
                        </m:r>
                      </m:e>
                    </m:bar>
                  </m:oMath>
                </a14:m>
                <a:r>
                  <a:rPr lang="en-US" b="0" dirty="0"/>
                  <a:t>“X"      &lt;obj @ 2&gt;</a:t>
                </a:r>
              </a:p>
              <a:p>
                <a:r>
                  <a:rPr lang="en-US" b="0" dirty="0"/>
                  <a:t>   Stashed: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"T"    &lt;obj @ 1&gt;</a:t>
                </a: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"F"    &lt;obj @ 0&gt;</a:t>
                </a: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"F"      &lt;obj @ 0&gt;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B194C7-3011-4250-81BA-487BC3761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864" y="2245229"/>
                <a:ext cx="5095736" cy="2083647"/>
              </a:xfrm>
              <a:prstGeom prst="rect">
                <a:avLst/>
              </a:prstGeom>
              <a:blipFill>
                <a:blip r:embed="rId3"/>
                <a:stretch>
                  <a:fillRect l="-832" t="-576" b="-23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9CDF63-4034-470E-99C9-B0CE8B282889}"/>
                  </a:ext>
                </a:extLst>
              </p:cNvPr>
              <p:cNvSpPr txBox="1"/>
              <p:nvPr/>
            </p:nvSpPr>
            <p:spPr>
              <a:xfrm>
                <a:off x="6565704" y="4478821"/>
                <a:ext cx="5095736" cy="122649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latin typeface="Lucida Console" panose="020B0609040504020204" pitchFamily="49" charset="0"/>
                  </a:defRPr>
                </a:lvl1pPr>
              </a:lstStyle>
              <a:p>
                <a:r>
                  <a:rPr lang="en-US" b="0" dirty="0"/>
                  <a:t>Pop *block* </a:t>
                </a:r>
              </a:p>
              <a:p>
                <a:r>
                  <a:rPr lang="en-US" b="0" dirty="0"/>
                  <a:t> STACK</a:t>
                </a: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"T"    &lt;obj @ 1&gt;</a:t>
                </a:r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b="0" dirty="0"/>
                  <a:t>"F"    &lt;obj @ 0&gt;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9CDF63-4034-470E-99C9-B0CE8B282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04" y="4478821"/>
                <a:ext cx="5095736" cy="1226490"/>
              </a:xfrm>
              <a:prstGeom prst="rect">
                <a:avLst/>
              </a:prstGeom>
              <a:blipFill>
                <a:blip r:embed="rId4"/>
                <a:stretch>
                  <a:fillRect l="-713" t="-1456" b="-485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CA967B-1DDD-436E-BBD4-E46AA3B02A7B}"/>
              </a:ext>
            </a:extLst>
          </p:cNvPr>
          <p:cNvSpPr txBox="1"/>
          <p:nvPr/>
        </p:nvSpPr>
        <p:spPr>
          <a:xfrm>
            <a:off x="6562864" y="5887789"/>
            <a:ext cx="5095736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Assign “X” to variable “F”</a:t>
            </a:r>
          </a:p>
          <a:p>
            <a:r>
              <a:rPr lang="en-US" b="0" dirty="0"/>
              <a:t> Error: “X” not found in stack.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1A814A-B28B-4C9C-BE7D-B86DB7426E02}"/>
              </a:ext>
            </a:extLst>
          </p:cNvPr>
          <p:cNvSpPr/>
          <p:nvPr/>
        </p:nvSpPr>
        <p:spPr>
          <a:xfrm>
            <a:off x="2483029" y="3045532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D3A7D7A-DCAE-44D0-B464-3E8C7E12237A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2656476" y="3132256"/>
            <a:ext cx="3906388" cy="154797"/>
          </a:xfrm>
          <a:prstGeom prst="curvedConnector3">
            <a:avLst>
              <a:gd name="adj1" fmla="val 58268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B2601DB-A11C-4E3F-80A5-167668DB7983}"/>
              </a:ext>
            </a:extLst>
          </p:cNvPr>
          <p:cNvSpPr/>
          <p:nvPr/>
        </p:nvSpPr>
        <p:spPr>
          <a:xfrm>
            <a:off x="2649652" y="2682955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817723F-2F23-45D4-92A5-30239B77E81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23099" y="2769678"/>
            <a:ext cx="3742605" cy="2322388"/>
          </a:xfrm>
          <a:prstGeom prst="curvedConnector3">
            <a:avLst>
              <a:gd name="adj1" fmla="val 34198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05506E-ECAF-4373-9167-DF2F02A32C69}"/>
              </a:ext>
            </a:extLst>
          </p:cNvPr>
          <p:cNvSpPr/>
          <p:nvPr/>
        </p:nvSpPr>
        <p:spPr>
          <a:xfrm>
            <a:off x="4126737" y="1276838"/>
            <a:ext cx="173447" cy="1734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4235BCA-25E3-4CBF-A8E2-7EC760B904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7830" y="2655921"/>
            <a:ext cx="4760668" cy="234940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9905B47-BFDC-407F-8C45-5A8CCD377DB3}"/>
              </a:ext>
            </a:extLst>
          </p:cNvPr>
          <p:cNvSpPr/>
          <p:nvPr/>
        </p:nvSpPr>
        <p:spPr>
          <a:xfrm>
            <a:off x="11191164" y="432179"/>
            <a:ext cx="934872" cy="5778776"/>
          </a:xfrm>
          <a:prstGeom prst="downArrow">
            <a:avLst>
              <a:gd name="adj1" fmla="val 50000"/>
              <a:gd name="adj2" fmla="val 8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0A908-BA3C-49A2-8C52-B233554E437F}"/>
              </a:ext>
            </a:extLst>
          </p:cNvPr>
          <p:cNvSpPr txBox="1"/>
          <p:nvPr/>
        </p:nvSpPr>
        <p:spPr>
          <a:xfrm>
            <a:off x="6562863" y="210574"/>
            <a:ext cx="509573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Lucida Console" panose="020B0609040504020204" pitchFamily="49" charset="0"/>
              </a:defRPr>
            </a:lvl1pPr>
          </a:lstStyle>
          <a:p>
            <a:r>
              <a:rPr lang="en-US" b="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30301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8AF44-D673-45DF-A866-29524F883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 branches in a parallelism operate the same stack. </a:t>
                </a:r>
              </a:p>
              <a:p>
                <a:r>
                  <a:rPr lang="en-US" dirty="0"/>
                  <a:t>In this test, the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bar>
                  </m:oMath>
                </a14:m>
                <a:r>
                  <a:rPr lang="en-US" dirty="0"/>
                  <a:t> created by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𝑑𝑒𝑐𝑙</m:t>
                        </m:r>
                      </m:e>
                    </m:bar>
                  </m:oMath>
                </a14:m>
                <a:r>
                  <a:rPr lang="en-US" dirty="0"/>
                  <a:t> ended up pulling the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𝑐𝑎𝑙𝑙</m:t>
                        </m:r>
                      </m:e>
                    </m:bar>
                  </m:oMath>
                </a14:m>
                <a:r>
                  <a:rPr lang="en-US" dirty="0"/>
                  <a:t> frame. This messed up the execution of the procedure body.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8AF44-D673-45DF-A866-29524F883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35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EBF5F-135E-4464-8157-E2A379D0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3859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DE1-BE39-4266-A7BA-4F6798B3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591"/>
                <a:ext cx="10515600" cy="4835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Heap is a list of </a:t>
                </a:r>
                <a:r>
                  <a:rPr lang="en-US" dirty="0" err="1"/>
                  <a:t>heapRows</a:t>
                </a:r>
                <a:r>
                  <a:rPr lang="en-US" dirty="0"/>
                  <a:t>. The list index is object ID. </a:t>
                </a:r>
              </a:p>
              <a:p>
                <a:r>
                  <a:rPr lang="en-US" dirty="0"/>
                  <a:t>A </a:t>
                </a:r>
                <a:r>
                  <a:rPr lang="en-US" dirty="0" err="1"/>
                  <a:t>heapRow</a:t>
                </a:r>
                <a:r>
                  <a:rPr lang="en-US" dirty="0"/>
                  <a:t> is </a:t>
                </a:r>
                <a:r>
                  <a:rPr lang="en-US" b="1" dirty="0" err="1"/>
                  <a:t>JustValue</a:t>
                </a:r>
                <a:r>
                  <a:rPr lang="en-US" dirty="0"/>
                  <a:t> | </a:t>
                </a:r>
                <a:r>
                  <a:rPr lang="en-US" b="1" dirty="0" err="1"/>
                  <a:t>EveryField</a:t>
                </a:r>
                <a:r>
                  <a:rPr lang="en-US" dirty="0"/>
                  <a:t>. </a:t>
                </a:r>
              </a:p>
              <a:p>
                <a:r>
                  <a:rPr lang="en-US" b="1" dirty="0" err="1"/>
                  <a:t>JustValue</a:t>
                </a:r>
                <a:r>
                  <a:rPr lang="en-US" dirty="0"/>
                  <a:t> has one field `</a:t>
                </a:r>
                <a:r>
                  <a:rPr lang="en-US" dirty="0" err="1"/>
                  <a:t>val</a:t>
                </a:r>
                <a:r>
                  <a:rPr lang="en-US" dirty="0"/>
                  <a:t>`. </a:t>
                </a:r>
              </a:p>
              <a:p>
                <a:r>
                  <a:rPr lang="en-US" b="1" dirty="0" err="1"/>
                  <a:t>EveryField</a:t>
                </a:r>
                <a:r>
                  <a:rPr lang="en-US" dirty="0"/>
                  <a:t> is an </a:t>
                </a:r>
                <a:r>
                  <a:rPr lang="en-US" dirty="0" err="1"/>
                  <a:t>Ocaml</a:t>
                </a:r>
                <a:r>
                  <a:rPr lang="en-US" dirty="0"/>
                  <a:t> map: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Field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𝑇𝑣𝑎</m:t>
                    </m:r>
                  </m:oMath>
                </a14:m>
                <a:r>
                  <a:rPr lang="en-US" dirty="0"/>
                  <a:t>, but lookup failure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aligns with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” in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4.3.8. </a:t>
                </a:r>
              </a:p>
              <a:p>
                <a:r>
                  <a:rPr lang="en-US" dirty="0" err="1"/>
                  <a:t>heapGet</a:t>
                </a:r>
                <a:r>
                  <a:rPr lang="en-US" dirty="0"/>
                  <a:t> 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𝑑𝑜𝑚</m:t>
                    </m:r>
                  </m:oMath>
                </a14:m>
                <a:r>
                  <a:rPr lang="en-US" dirty="0"/>
                  <a:t>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aligns with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” in </a:t>
                </a:r>
                <a:r>
                  <a:rPr lang="en-US" dirty="0" err="1"/>
                  <a:t>miniOO</a:t>
                </a:r>
                <a:r>
                  <a:rPr lang="en-US" dirty="0"/>
                  <a:t> specification 4.3.4. </a:t>
                </a:r>
              </a:p>
              <a:p>
                <a:r>
                  <a:rPr lang="en-US" dirty="0" err="1"/>
                  <a:t>heapSet</a:t>
                </a:r>
                <a:r>
                  <a:rPr lang="en-US" dirty="0"/>
                  <a:t> 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𝑑𝑜𝑚</m:t>
                    </m:r>
                  </m:oMath>
                </a14:m>
                <a:r>
                  <a:rPr lang="en-US" dirty="0"/>
                  <a:t> raises `</a:t>
                </a:r>
                <a:r>
                  <a:rPr lang="en-US" dirty="0" err="1">
                    <a:latin typeface="Lucida Console" panose="020B0609040504020204" pitchFamily="49" charset="0"/>
                  </a:rPr>
                  <a:t>HeapOutOfDom</a:t>
                </a:r>
                <a:r>
                  <a:rPr lang="en-US" dirty="0"/>
                  <a:t>` exception, which is then caught in `crank` to reach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/>
                  <a:t> Configuration.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591"/>
                <a:ext cx="10515600" cy="4835406"/>
              </a:xfrm>
              <a:blipFill>
                <a:blip r:embed="rId2"/>
                <a:stretch>
                  <a:fillRect l="-1043" t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6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6DE1-BE39-4266-A7BA-4F6798B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0"/>
            <a:ext cx="10515600" cy="699400"/>
          </a:xfrm>
        </p:spPr>
        <p:txBody>
          <a:bodyPr>
            <a:normAutofit/>
          </a:bodyPr>
          <a:lstStyle/>
          <a:p>
            <a:r>
              <a:rPr lang="en-US" dirty="0"/>
              <a:t>Implementation 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9033"/>
                <a:ext cx="10515600" cy="57467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According to specification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bar>
                              <m:ba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𝑑𝑒𝑐𝑙</m:t>
                                </m:r>
                              </m:e>
                            </m:ba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𝑏𝑙𝑜𝑐𝑘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bar>
                  </m:oMath>
                </a14:m>
                <a:r>
                  <a:rPr lang="en-US" dirty="0"/>
                  <a:t> pops once its child AST halts. This creates a problem that printing the program state once every crank will </a:t>
                </a:r>
                <a:r>
                  <a:rPr lang="en-US" i="1" dirty="0"/>
                  <a:t>miss</a:t>
                </a:r>
                <a:r>
                  <a:rPr lang="en-US" dirty="0"/>
                  <a:t> the last computation immediately before the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</m:e>
                    </m:bar>
                  </m:oMath>
                </a14:m>
                <a:r>
                  <a:rPr lang="en-US" dirty="0"/>
                  <a:t> pops. </a:t>
                </a:r>
              </a:p>
              <a:p>
                <a:r>
                  <a:rPr lang="en-US" dirty="0"/>
                  <a:t>To solve this, I break the process into two cranks: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𝑑𝑒𝑐𝑙</m:t>
                                  </m:r>
                                </m:e>
                              </m:ba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𝑏𝑙𝑜𝑐𝑘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𝑏𝑙𝑜𝑐𝑘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𝐻𝑜𝑙𝑑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𝑑𝑒𝑐𝑙</m:t>
                                      </m:r>
                                    </m:e>
                                  </m:ba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𝑏𝑙𝑜𝑐𝑘</m:t>
                              </m:r>
                            </m:e>
                          </m:ba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𝐻𝑜𝑙𝑑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𝑑𝑒𝑐𝑙</m:t>
                                  </m:r>
                                </m:e>
                              </m:ba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DDFCE-C8DA-4868-9287-B82235BC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9033"/>
                <a:ext cx="10515600" cy="5746797"/>
              </a:xfrm>
              <a:blipFill>
                <a:blip r:embed="rId2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5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C49C-B731-4EFF-B1A6-EA4382CB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parsing error with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F129-F2C7-4A71-B08F-6B1D2C88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Menhir-generated parser sometimes raises an uninformative `</a:t>
            </a:r>
            <a:r>
              <a:rPr lang="en-US" dirty="0" err="1">
                <a:latin typeface="Lucida Console" panose="020B0609040504020204" pitchFamily="49" charset="0"/>
              </a:rPr>
              <a:t>MENHIR.MenhirBasics.Error</a:t>
            </a:r>
            <a:r>
              <a:rPr lang="en-US" dirty="0"/>
              <a:t>`. </a:t>
            </a:r>
          </a:p>
          <a:p>
            <a:r>
              <a:rPr lang="en-US" dirty="0"/>
              <a:t>My interpreter catches that, read the </a:t>
            </a:r>
            <a:r>
              <a:rPr lang="en-US" dirty="0" err="1"/>
              <a:t>Lexer’s</a:t>
            </a:r>
            <a:r>
              <a:rPr lang="en-US" dirty="0"/>
              <a:t> current position, and reports a parsing error at that location. Like this: </a:t>
            </a:r>
          </a:p>
          <a:p>
            <a:pPr marL="914400" lvl="2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Unknown error. Probably parsing error?</a:t>
            </a:r>
          </a:p>
          <a:p>
            <a:pPr marL="914400" lvl="2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lexbuf</a:t>
            </a:r>
            <a:r>
              <a:rPr lang="en-US" sz="2400" dirty="0">
                <a:latin typeface="Lucida Console" panose="020B0609040504020204" pitchFamily="49" charset="0"/>
              </a:rPr>
              <a:t> is at char # 120</a:t>
            </a:r>
          </a:p>
          <a:p>
            <a:pPr marL="914400" lvl="2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(Use </a:t>
            </a:r>
            <a:r>
              <a:rPr lang="en-US" sz="2400" dirty="0" err="1">
                <a:latin typeface="Lucida Console" panose="020B0609040504020204" pitchFamily="49" charset="0"/>
              </a:rPr>
              <a:t>ctrl+alt+G</a:t>
            </a:r>
            <a:r>
              <a:rPr lang="en-US" sz="2400" dirty="0">
                <a:latin typeface="Lucida Console" panose="020B0609040504020204" pitchFamily="49" charset="0"/>
              </a:rPr>
              <a:t> in </a:t>
            </a:r>
            <a:r>
              <a:rPr lang="en-US" sz="2400" dirty="0" err="1">
                <a:latin typeface="Lucida Console" panose="020B0609040504020204" pitchFamily="49" charset="0"/>
              </a:rPr>
              <a:t>VSCode</a:t>
            </a:r>
            <a:r>
              <a:rPr lang="en-US" sz="2400" dirty="0">
                <a:latin typeface="Lucida Console" panose="020B0609040504020204" pitchFamily="49" charset="0"/>
              </a:rPr>
              <a:t> to seek char pos.)</a:t>
            </a:r>
          </a:p>
          <a:p>
            <a:pPr marL="914400" lvl="2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Fatal error: exception </a:t>
            </a:r>
            <a:r>
              <a:rPr lang="en-US" sz="2400" dirty="0" err="1">
                <a:latin typeface="Lucida Console" panose="020B0609040504020204" pitchFamily="49" charset="0"/>
              </a:rPr>
              <a:t>MENHIR.MenhirBasics.Error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dirty="0"/>
              <a:t>This way, it’s easier to fix typos in the test scripts. </a:t>
            </a:r>
          </a:p>
        </p:txBody>
      </p:sp>
    </p:spTree>
    <p:extLst>
      <p:ext uri="{BB962C8B-B14F-4D97-AF65-F5344CB8AC3E}">
        <p14:creationId xmlns:p14="http://schemas.microsoft.com/office/powerpoint/2010/main" val="260734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6054</Words>
  <Application>Microsoft Office PowerPoint</Application>
  <PresentationFormat>Widescreen</PresentationFormat>
  <Paragraphs>1023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Lucida Console</vt:lpstr>
      <vt:lpstr>Office Theme</vt:lpstr>
      <vt:lpstr>MINIOO Report</vt:lpstr>
      <vt:lpstr>Glossary</vt:lpstr>
      <vt:lpstr>Project directory structure</vt:lpstr>
      <vt:lpstr>How to run</vt:lpstr>
      <vt:lpstr>Specialties</vt:lpstr>
      <vt:lpstr>Implementation tricks</vt:lpstr>
      <vt:lpstr>Implementation tricks</vt:lpstr>
      <vt:lpstr>Implementation tricks</vt:lpstr>
      <vt:lpstr>Reporting parsing error with location</vt:lpstr>
      <vt:lpstr>Recursive pretty printing of object representations</vt:lpstr>
      <vt:lpstr>Additional remarks</vt:lpstr>
      <vt:lpstr>Features, tests, and correctness</vt:lpstr>
      <vt:lpstr>Test example1: static scoping</vt:lpstr>
      <vt:lpstr>PowerPoint Presentation</vt:lpstr>
      <vt:lpstr>PowerPoint Presentation</vt:lpstr>
      <vt:lpstr>PowerPoint Presentation</vt:lpstr>
      <vt:lpstr>Test example2: recursive procedure</vt:lpstr>
      <vt:lpstr>PowerPoint Presentation</vt:lpstr>
      <vt:lpstr>Crank 2 / 10</vt:lpstr>
      <vt:lpstr>Crank 3 / 10</vt:lpstr>
      <vt:lpstr>Crank 4 / 10</vt:lpstr>
      <vt:lpstr>Crank 5 / 10</vt:lpstr>
      <vt:lpstr>Crank 6 / 10</vt:lpstr>
      <vt:lpstr>Crank 7 / 10</vt:lpstr>
      <vt:lpstr>Crank 8, 9, 10 / 10</vt:lpstr>
      <vt:lpstr>PowerPoint Presentation</vt:lpstr>
      <vt:lpstr>Test example3: object creation</vt:lpstr>
      <vt:lpstr>PowerPoint Presentation</vt:lpstr>
      <vt:lpstr>Test 0</vt:lpstr>
      <vt:lpstr>PowerPoint Presentation</vt:lpstr>
      <vt:lpstr>Test 1</vt:lpstr>
      <vt:lpstr>PowerPoint Presentation</vt:lpstr>
      <vt:lpstr>Test 2</vt:lpstr>
      <vt:lpstr>PowerPoint Presentation</vt:lpstr>
      <vt:lpstr>A snapshot at some point</vt:lpstr>
      <vt:lpstr>Pyramid of “stashed stack” on the last slide</vt:lpstr>
      <vt:lpstr>PowerPoint Presentation</vt:lpstr>
      <vt:lpstr>Test 3</vt:lpstr>
      <vt:lpstr>PowerPoint Presentation</vt:lpstr>
      <vt:lpstr>Test 4</vt:lpstr>
      <vt:lpstr>PowerPoint Presentation</vt:lpstr>
      <vt:lpstr>Test 5</vt:lpstr>
      <vt:lpstr>PowerPoint Presentation</vt:lpstr>
      <vt:lpstr>Test 6</vt:lpstr>
      <vt:lpstr>PowerPoint Presentation</vt:lpstr>
      <vt:lpstr>Test 7</vt:lpstr>
      <vt:lpstr>PowerPoint Presentation</vt:lpstr>
      <vt:lpstr>The last few lines of the runtime log</vt:lpstr>
      <vt:lpstr>Test 8</vt:lpstr>
      <vt:lpstr>PowerPoint Presentation</vt:lpstr>
      <vt:lpstr>Test 9</vt:lpstr>
      <vt:lpstr>PowerPoint Presentation</vt:lpstr>
      <vt:lpstr>Test 10</vt:lpstr>
      <vt:lpstr>PowerPoint Presentation</vt:lpstr>
      <vt:lpstr>Test 11</vt:lpstr>
      <vt:lpstr>PowerPoint Presentation</vt:lpstr>
      <vt:lpstr>Test 12</vt:lpstr>
      <vt:lpstr>PowerPoint Presentation</vt:lpstr>
      <vt:lpstr>Test 13</vt:lpstr>
      <vt:lpstr>PowerPoint Presentation</vt:lpstr>
      <vt:lpstr>Test 14</vt:lpstr>
      <vt:lpstr>PowerPoint Presentation</vt:lpstr>
      <vt:lpstr>PowerPoint Presentation</vt:lpstr>
      <vt:lpstr>PowerPoint Presentation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MiniOO</dc:title>
  <dc:creator>秦 Daniel</dc:creator>
  <cp:lastModifiedBy>秦 Daniel</cp:lastModifiedBy>
  <cp:revision>569</cp:revision>
  <dcterms:created xsi:type="dcterms:W3CDTF">2021-11-01T01:32:24Z</dcterms:created>
  <dcterms:modified xsi:type="dcterms:W3CDTF">2021-11-05T02:50:44Z</dcterms:modified>
</cp:coreProperties>
</file>